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73" r:id="rId9"/>
    <p:sldId id="264" r:id="rId10"/>
    <p:sldId id="262" r:id="rId11"/>
    <p:sldId id="267" r:id="rId12"/>
    <p:sldId id="275" r:id="rId13"/>
    <p:sldId id="266" r:id="rId14"/>
    <p:sldId id="263" r:id="rId15"/>
    <p:sldId id="268" r:id="rId16"/>
    <p:sldId id="278" r:id="rId17"/>
    <p:sldId id="269" r:id="rId18"/>
    <p:sldId id="284" r:id="rId19"/>
    <p:sldId id="281" r:id="rId20"/>
    <p:sldId id="280" r:id="rId21"/>
    <p:sldId id="279" r:id="rId22"/>
    <p:sldId id="276" r:id="rId23"/>
    <p:sldId id="270" r:id="rId24"/>
    <p:sldId id="277" r:id="rId25"/>
    <p:sldId id="283" r:id="rId26"/>
    <p:sldId id="271" r:id="rId27"/>
    <p:sldId id="282" r:id="rId28"/>
    <p:sldId id="272" r:id="rId29"/>
    <p:sldId id="285" r:id="rId30"/>
    <p:sldId id="27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5" autoAdjust="0"/>
    <p:restoredTop sz="94896" autoAdjust="0"/>
  </p:normalViewPr>
  <p:slideViewPr>
    <p:cSldViewPr snapToGrid="0">
      <p:cViewPr varScale="1">
        <p:scale>
          <a:sx n="114" d="100"/>
          <a:sy n="114" d="100"/>
        </p:scale>
        <p:origin x="4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BD92-E446-4810-BC2F-B45730314C0B}" type="datetimeFigureOut">
              <a:rPr lang="en-AU" smtClean="0"/>
              <a:t>18/10/2022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94B2-2B60-4293-BE83-925EB21F28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2907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BD92-E446-4810-BC2F-B45730314C0B}" type="datetimeFigureOut">
              <a:rPr lang="en-AU" smtClean="0"/>
              <a:t>18/10/2022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94B2-2B60-4293-BE83-925EB21F28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2460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BD92-E446-4810-BC2F-B45730314C0B}" type="datetimeFigureOut">
              <a:rPr lang="en-AU" smtClean="0"/>
              <a:t>18/10/2022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94B2-2B60-4293-BE83-925EB21F28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291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BD92-E446-4810-BC2F-B45730314C0B}" type="datetimeFigureOut">
              <a:rPr lang="en-AU" smtClean="0"/>
              <a:t>18/10/2022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94B2-2B60-4293-BE83-925EB21F28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604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BD92-E446-4810-BC2F-B45730314C0B}" type="datetimeFigureOut">
              <a:rPr lang="en-AU" smtClean="0"/>
              <a:t>18/10/2022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94B2-2B60-4293-BE83-925EB21F28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937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BD92-E446-4810-BC2F-B45730314C0B}" type="datetimeFigureOut">
              <a:rPr lang="en-AU" smtClean="0"/>
              <a:t>18/10/2022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94B2-2B60-4293-BE83-925EB21F28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251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BD92-E446-4810-BC2F-B45730314C0B}" type="datetimeFigureOut">
              <a:rPr lang="en-AU" smtClean="0"/>
              <a:t>18/10/2022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94B2-2B60-4293-BE83-925EB21F28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957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BD92-E446-4810-BC2F-B45730314C0B}" type="datetimeFigureOut">
              <a:rPr lang="en-AU" smtClean="0"/>
              <a:t>18/10/2022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94B2-2B60-4293-BE83-925EB21F28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076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BD92-E446-4810-BC2F-B45730314C0B}" type="datetimeFigureOut">
              <a:rPr lang="en-AU" smtClean="0"/>
              <a:t>18/10/2022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94B2-2B60-4293-BE83-925EB21F28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434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BD92-E446-4810-BC2F-B45730314C0B}" type="datetimeFigureOut">
              <a:rPr lang="en-AU" smtClean="0"/>
              <a:t>18/10/2022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94B2-2B60-4293-BE83-925EB21F28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805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BD92-E446-4810-BC2F-B45730314C0B}" type="datetimeFigureOut">
              <a:rPr lang="en-AU" smtClean="0"/>
              <a:t>18/10/2022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94B2-2B60-4293-BE83-925EB21F28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099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EBD92-E446-4810-BC2F-B45730314C0B}" type="datetimeFigureOut">
              <a:rPr lang="en-AU" smtClean="0"/>
              <a:t>18/10/2022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E94B2-2B60-4293-BE83-925EB21F28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275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1CCE1-A45A-4857-A378-F33B226739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Introduction of Calcium in Endocrinology and Bone Metabolism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0C7C0F-68AA-4B62-86D8-626BAC85A9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b="1" dirty="0"/>
              <a:t>Sonia Stanton</a:t>
            </a:r>
          </a:p>
          <a:p>
            <a:r>
              <a:rPr lang="en-AU" b="1" dirty="0"/>
              <a:t>Endocrinologist</a:t>
            </a:r>
          </a:p>
          <a:p>
            <a:r>
              <a:rPr lang="en-AU" b="1" dirty="0"/>
              <a:t>Canberra Hospital and Health Services</a:t>
            </a:r>
          </a:p>
        </p:txBody>
      </p:sp>
    </p:spTree>
    <p:extLst>
      <p:ext uri="{BB962C8B-B14F-4D97-AF65-F5344CB8AC3E}">
        <p14:creationId xmlns:p14="http://schemas.microsoft.com/office/powerpoint/2010/main" val="2332337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0FDD8-E9E5-4AB7-8A44-A7EE3EE01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How does calcium get out of the body ?</a:t>
            </a:r>
            <a:br>
              <a:rPr lang="en-AU" b="1" dirty="0"/>
            </a:br>
            <a:r>
              <a:rPr lang="en-AU" b="1" dirty="0"/>
              <a:t>Urine/faeces/sweat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5191E-7F05-417A-992C-89D0DBDB3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Urine</a:t>
            </a:r>
          </a:p>
          <a:p>
            <a:pPr lvl="1"/>
            <a:r>
              <a:rPr lang="en-AU" b="1" dirty="0"/>
              <a:t>100-300mg/day (adult with normal renal function)</a:t>
            </a:r>
          </a:p>
          <a:p>
            <a:pPr lvl="1"/>
            <a:r>
              <a:rPr lang="en-AU" b="1" dirty="0"/>
              <a:t>Ultrafiltrate ionised and complexed calcium (not protein bound)</a:t>
            </a:r>
          </a:p>
          <a:p>
            <a:pPr lvl="1"/>
            <a:r>
              <a:rPr lang="en-AU" b="1" dirty="0"/>
              <a:t>10g calcium filtered per day (but only 0.1g in urine per day)</a:t>
            </a:r>
          </a:p>
          <a:p>
            <a:pPr lvl="1"/>
            <a:r>
              <a:rPr lang="en-AU" b="1" dirty="0"/>
              <a:t>98-99% reabsorbed</a:t>
            </a:r>
          </a:p>
          <a:p>
            <a:pPr lvl="2"/>
            <a:r>
              <a:rPr lang="en-AU" b="1" dirty="0"/>
              <a:t>60-70% in proximal convoluted tubule</a:t>
            </a:r>
          </a:p>
          <a:p>
            <a:pPr lvl="2"/>
            <a:r>
              <a:rPr lang="en-AU" b="1" dirty="0"/>
              <a:t>20% loop of Henle</a:t>
            </a:r>
          </a:p>
          <a:p>
            <a:pPr lvl="2"/>
            <a:r>
              <a:rPr lang="en-AU" b="1" dirty="0"/>
              <a:t>10% distal convoluted tubule</a:t>
            </a:r>
          </a:p>
          <a:p>
            <a:pPr lvl="2"/>
            <a:r>
              <a:rPr lang="en-AU" b="1" dirty="0"/>
              <a:t>5% collecting duct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3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A499E-799E-4896-B0DE-DA6AB5A20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Calcium- Renal handling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417B9-4D2E-4A49-B318-033BC11B6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b="1" dirty="0"/>
              <a:t>Proximal tubular reabsorption (60-70% of filtered calcium)</a:t>
            </a:r>
          </a:p>
          <a:p>
            <a:pPr lvl="1"/>
            <a:r>
              <a:rPr lang="en-AU" b="1" dirty="0"/>
              <a:t>80% passive/solvent drag</a:t>
            </a:r>
          </a:p>
          <a:p>
            <a:pPr lvl="1"/>
            <a:r>
              <a:rPr lang="en-AU" b="1" dirty="0"/>
              <a:t>Remaining active transport processes regulated by parathyroid hormone (PTH) and calcitonin</a:t>
            </a:r>
          </a:p>
          <a:p>
            <a:r>
              <a:rPr lang="en-AU" b="1" dirty="0"/>
              <a:t>No calcium reabsorption in thin segment of Loop of Henle</a:t>
            </a:r>
          </a:p>
          <a:p>
            <a:r>
              <a:rPr lang="en-AU" b="1" dirty="0"/>
              <a:t>Thick ascending limb (10% of filtered calcium)</a:t>
            </a:r>
          </a:p>
          <a:p>
            <a:pPr lvl="1"/>
            <a:r>
              <a:rPr lang="en-AU" b="1" dirty="0"/>
              <a:t> mostly passive absorption (paracellular) but calcium sensing receptor present in basolateral membrane influences permeability to calcium</a:t>
            </a:r>
          </a:p>
          <a:p>
            <a:pPr lvl="1"/>
            <a:r>
              <a:rPr lang="en-AU" b="1" dirty="0"/>
              <a:t> The small component active absorption is PTH and calcitonin sensitive</a:t>
            </a:r>
          </a:p>
          <a:p>
            <a:r>
              <a:rPr lang="en-AU" b="1" dirty="0"/>
              <a:t>Distal tubule reabsorbs calcium only by transcellular route</a:t>
            </a:r>
          </a:p>
          <a:p>
            <a:pPr lvl="1"/>
            <a:r>
              <a:rPr lang="en-AU" b="1" dirty="0"/>
              <a:t>Distal convoluted tubule (10%)</a:t>
            </a:r>
          </a:p>
          <a:p>
            <a:pPr lvl="1"/>
            <a:r>
              <a:rPr lang="en-AU" b="1" dirty="0"/>
              <a:t>Collecting duct (5%)</a:t>
            </a:r>
          </a:p>
          <a:p>
            <a:pPr lvl="1"/>
            <a:r>
              <a:rPr lang="en-AU" b="1" dirty="0"/>
              <a:t>Only 15% of the filtered calcium but the major site for regulation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0029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02BE8-7062-47BE-A5B5-5A2308F76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Calcium –Renal handling</a:t>
            </a:r>
          </a:p>
        </p:txBody>
      </p:sp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4CE74AE8-982F-4A8A-9714-8FB0A8068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35" y="1365904"/>
            <a:ext cx="8328837" cy="5585637"/>
          </a:xfrm>
        </p:spPr>
      </p:pic>
    </p:spTree>
    <p:extLst>
      <p:ext uri="{BB962C8B-B14F-4D97-AF65-F5344CB8AC3E}">
        <p14:creationId xmlns:p14="http://schemas.microsoft.com/office/powerpoint/2010/main" val="2316497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0DBB7-374D-4FE6-8397-7D3ADCC7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Calcium losses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9F6CD-5250-4D40-983A-E0C8B9324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Faeces</a:t>
            </a:r>
          </a:p>
          <a:p>
            <a:pPr lvl="1"/>
            <a:r>
              <a:rPr lang="en-AU" b="1" dirty="0"/>
              <a:t>2.1mg/kg/day in adults</a:t>
            </a:r>
          </a:p>
          <a:p>
            <a:r>
              <a:rPr lang="en-AU" b="1" dirty="0"/>
              <a:t>Sweat</a:t>
            </a:r>
          </a:p>
          <a:p>
            <a:pPr lvl="1"/>
            <a:r>
              <a:rPr lang="en-AU" b="1" dirty="0"/>
              <a:t> 8-265 mg/L </a:t>
            </a:r>
          </a:p>
          <a:p>
            <a:pPr lvl="1"/>
            <a:r>
              <a:rPr lang="en-AU" b="1" dirty="0"/>
              <a:t>Profuse sweating average 20mg calcium/hour lost (6.2 mg/hr in comfortable environment)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6634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DFF17-0804-44F8-A5A2-37F62ADF8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Calcium -Distribution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52A8B-9703-4302-97B4-DDE94D04A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b="1" dirty="0"/>
              <a:t>Bone and teeth 99%</a:t>
            </a:r>
          </a:p>
          <a:p>
            <a:pPr lvl="1"/>
            <a:r>
              <a:rPr lang="en-AU" b="1" dirty="0"/>
              <a:t>1% freely exchangeable with calcium in extracellular compartment</a:t>
            </a:r>
          </a:p>
          <a:p>
            <a:r>
              <a:rPr lang="en-AU" b="1" dirty="0"/>
              <a:t>Cell organelles 0.9% (mitochondria and endoplasmic reticulum)</a:t>
            </a:r>
          </a:p>
          <a:p>
            <a:pPr lvl="1"/>
            <a:r>
              <a:rPr lang="en-AU" b="1" dirty="0"/>
              <a:t>Intracellular signalling</a:t>
            </a:r>
          </a:p>
          <a:p>
            <a:pPr lvl="1"/>
            <a:r>
              <a:rPr lang="en-AU" b="1" dirty="0"/>
              <a:t>Enzyme activation</a:t>
            </a:r>
          </a:p>
          <a:p>
            <a:pPr lvl="1"/>
            <a:r>
              <a:rPr lang="en-AU" b="1" dirty="0"/>
              <a:t>Muscle contraction</a:t>
            </a:r>
          </a:p>
          <a:p>
            <a:r>
              <a:rPr lang="en-AU" b="1" dirty="0"/>
              <a:t>Extracellular 0.1% (plasma)</a:t>
            </a:r>
          </a:p>
          <a:p>
            <a:pPr lvl="1"/>
            <a:r>
              <a:rPr lang="en-AU" b="1" dirty="0"/>
              <a:t>48% ionised, 46% protein bound, 7% complexed fractions </a:t>
            </a:r>
          </a:p>
          <a:p>
            <a:pPr lvl="2"/>
            <a:r>
              <a:rPr lang="en-AU" b="1" dirty="0"/>
              <a:t>Protein bound – albumin, globulins</a:t>
            </a:r>
          </a:p>
          <a:p>
            <a:pPr lvl="2"/>
            <a:r>
              <a:rPr lang="en-AU" b="1" dirty="0"/>
              <a:t>Complexed fractions bound to phosphate, citrate</a:t>
            </a:r>
          </a:p>
          <a:p>
            <a:pPr lvl="1"/>
            <a:r>
              <a:rPr lang="en-AU" b="1" dirty="0"/>
              <a:t>Ionised component tightly regulated</a:t>
            </a:r>
          </a:p>
          <a:p>
            <a:pPr lvl="1"/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4903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258B3-42ED-4523-B30B-57684528D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Plasma Calcium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5B05E-653A-4D1D-A545-FB8C501B0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pH</a:t>
            </a:r>
          </a:p>
          <a:p>
            <a:r>
              <a:rPr lang="en-AU" b="1" dirty="0"/>
              <a:t>Parathyroid Hormone (PTH)</a:t>
            </a:r>
          </a:p>
          <a:p>
            <a:r>
              <a:rPr lang="en-AU" b="1" dirty="0"/>
              <a:t>1,25 (OH)₂ Vitamin D</a:t>
            </a:r>
          </a:p>
          <a:p>
            <a:r>
              <a:rPr lang="en-AU" b="1" dirty="0"/>
              <a:t>(Calcitonin)</a:t>
            </a:r>
          </a:p>
        </p:txBody>
      </p:sp>
    </p:spTree>
    <p:extLst>
      <p:ext uri="{BB962C8B-B14F-4D97-AF65-F5344CB8AC3E}">
        <p14:creationId xmlns:p14="http://schemas.microsoft.com/office/powerpoint/2010/main" val="1037620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48A19-D687-4EF4-96E7-9ACE6D779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Rapid calcium change/ pH</a:t>
            </a:r>
            <a:endParaRPr lang="en-AU" b="1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A9C96B6-3602-4319-8DAB-D69C12467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129" y="1350208"/>
            <a:ext cx="7486082" cy="5426149"/>
          </a:xfrm>
        </p:spPr>
      </p:pic>
    </p:spTree>
    <p:extLst>
      <p:ext uri="{BB962C8B-B14F-4D97-AF65-F5344CB8AC3E}">
        <p14:creationId xmlns:p14="http://schemas.microsoft.com/office/powerpoint/2010/main" val="326896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0E49E-780C-4951-A24F-FEA9107CC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Parathyroid Hormone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66F80-37B6-438D-8BD6-617D6F105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en-GB" sz="2400" b="1" dirty="0"/>
              <a:t>4 Parathyroid glands in neck (</a:t>
            </a:r>
            <a:r>
              <a:rPr lang="en-GB" sz="2400" b="1" dirty="0" err="1"/>
              <a:t>occas</a:t>
            </a:r>
            <a:r>
              <a:rPr lang="en-GB" sz="2400" b="1" dirty="0"/>
              <a:t> 5th)</a:t>
            </a:r>
          </a:p>
          <a:p>
            <a:r>
              <a:rPr lang="en-GB" sz="2400" b="1" dirty="0"/>
              <a:t>High blood flow</a:t>
            </a:r>
          </a:p>
          <a:p>
            <a:r>
              <a:rPr lang="en-GB" sz="2400" b="1" dirty="0"/>
              <a:t>Calcium sensing receptor</a:t>
            </a:r>
          </a:p>
          <a:p>
            <a:r>
              <a:rPr lang="en-GB" sz="2400" b="1" dirty="0"/>
              <a:t>Secrete PTH in response to minor downward trend in serum calcium</a:t>
            </a:r>
          </a:p>
          <a:p>
            <a:r>
              <a:rPr lang="en-GB" sz="2400" b="1" dirty="0"/>
              <a:t>PTH has direct effect on bone and kidney to resorb calcium </a:t>
            </a:r>
          </a:p>
          <a:p>
            <a:r>
              <a:rPr lang="en-GB" sz="2400" b="1" dirty="0"/>
              <a:t>Indirect effect on GIT calcium absorption via upregulation 1,25 (OH)₂Vit D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9511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E0FA7-F896-471F-891E-4A818964E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Parathyroid Hormone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A958D-817C-4CCE-B9BA-87C3DEDDD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Kidney</a:t>
            </a:r>
          </a:p>
          <a:p>
            <a:pPr lvl="1"/>
            <a:r>
              <a:rPr lang="en-GB" b="1" dirty="0"/>
              <a:t>Increases calcium resorption at ascending Loop of Henle, distal convoluted tubule and collecting duct</a:t>
            </a:r>
          </a:p>
          <a:p>
            <a:r>
              <a:rPr lang="en-GB" b="1" dirty="0"/>
              <a:t>Bone: Increases bone release of calcium in 2 ways</a:t>
            </a:r>
          </a:p>
          <a:p>
            <a:pPr lvl="1"/>
            <a:r>
              <a:rPr lang="en-GB" b="1" dirty="0"/>
              <a:t>Rapid phase within minutes- osteoblasts and osteocytes (overlie bone formation/bone fluid)</a:t>
            </a:r>
          </a:p>
          <a:p>
            <a:pPr lvl="3"/>
            <a:r>
              <a:rPr lang="en-GB" b="1" dirty="0"/>
              <a:t>PTH binds to receptors on these cells and the </a:t>
            </a:r>
            <a:r>
              <a:rPr lang="en-GB" b="1" dirty="0" err="1"/>
              <a:t>osteocytic</a:t>
            </a:r>
            <a:r>
              <a:rPr lang="en-GB" b="1" dirty="0"/>
              <a:t> membrane pumps calcium ions from bone fluid into extracellular fluid</a:t>
            </a:r>
          </a:p>
          <a:p>
            <a:pPr lvl="1"/>
            <a:r>
              <a:rPr lang="en-GB" b="1" dirty="0"/>
              <a:t>Slower phase over days – osteoclasts resorbing bone</a:t>
            </a:r>
          </a:p>
          <a:p>
            <a:pPr lvl="3"/>
            <a:r>
              <a:rPr lang="en-GB" b="1" dirty="0"/>
              <a:t>Mature osteoclasts do not have PTH receptors</a:t>
            </a:r>
          </a:p>
          <a:p>
            <a:pPr lvl="3"/>
            <a:r>
              <a:rPr lang="en-GB" b="1" dirty="0"/>
              <a:t>PTH stimulates differentiation of immature osteoclasts (they have both PTH and </a:t>
            </a:r>
            <a:r>
              <a:rPr lang="en-GB" b="1" dirty="0" err="1"/>
              <a:t>vitD</a:t>
            </a:r>
            <a:r>
              <a:rPr lang="en-GB" b="1" dirty="0"/>
              <a:t> receptors)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4185285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0B762-8ED6-4ED8-8C19-599AF5B9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Parathyroid Glands</a:t>
            </a:r>
            <a:endParaRPr lang="en-AU" b="1" dirty="0"/>
          </a:p>
        </p:txBody>
      </p:sp>
      <p:pic>
        <p:nvPicPr>
          <p:cNvPr id="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2DB6A047-67D3-427A-BEF2-45547CF40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6" t="4145" r="9923"/>
          <a:stretch/>
        </p:blipFill>
        <p:spPr>
          <a:xfrm>
            <a:off x="3820633" y="1690688"/>
            <a:ext cx="4642883" cy="5167312"/>
          </a:xfrm>
        </p:spPr>
      </p:pic>
    </p:spTree>
    <p:extLst>
      <p:ext uri="{BB962C8B-B14F-4D97-AF65-F5344CB8AC3E}">
        <p14:creationId xmlns:p14="http://schemas.microsoft.com/office/powerpoint/2010/main" val="2128249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46E85-551B-49DC-98C9-1C0C85F65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Calcium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C7E3D-DEAE-4B56-B7E5-ADE1C9EDE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b="1" dirty="0"/>
              <a:t>The Element</a:t>
            </a:r>
          </a:p>
          <a:p>
            <a:r>
              <a:rPr lang="en-AU" b="1" dirty="0"/>
              <a:t>Absorption</a:t>
            </a:r>
          </a:p>
          <a:p>
            <a:r>
              <a:rPr lang="en-AU" b="1" dirty="0"/>
              <a:t>Compartments</a:t>
            </a:r>
          </a:p>
          <a:p>
            <a:r>
              <a:rPr lang="en-AU" b="1" dirty="0"/>
              <a:t>Excretion</a:t>
            </a:r>
          </a:p>
          <a:p>
            <a:r>
              <a:rPr lang="en-AU" b="1" dirty="0"/>
              <a:t>Function</a:t>
            </a:r>
          </a:p>
          <a:p>
            <a:r>
              <a:rPr lang="en-AU" b="1" dirty="0"/>
              <a:t>Regulation and Endocrine control (PTH/ 1,25 (OH)₂ Vitamin D/ calcitonin)</a:t>
            </a:r>
          </a:p>
          <a:p>
            <a:r>
              <a:rPr lang="en-AU" b="1" dirty="0"/>
              <a:t>Bone metabolism (hydroxyapatite)</a:t>
            </a:r>
          </a:p>
          <a:p>
            <a:r>
              <a:rPr lang="en-AU" b="1" dirty="0"/>
              <a:t>Osteoporosis vs </a:t>
            </a:r>
            <a:r>
              <a:rPr lang="en-AU" b="1" dirty="0" err="1"/>
              <a:t>osteomalacia</a:t>
            </a:r>
            <a:r>
              <a:rPr lang="en-AU" b="1" dirty="0"/>
              <a:t> vs rickets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3211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0F552-F141-4ACB-A434-8ACE8926F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Calcium sensing receptor</a:t>
            </a:r>
            <a:endParaRPr lang="en-AU" b="1" dirty="0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EB8112B0-640D-4C16-8447-F6546C47E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113" y="1573852"/>
            <a:ext cx="7350640" cy="5284148"/>
          </a:xfrm>
        </p:spPr>
      </p:pic>
    </p:spTree>
    <p:extLst>
      <p:ext uri="{BB962C8B-B14F-4D97-AF65-F5344CB8AC3E}">
        <p14:creationId xmlns:p14="http://schemas.microsoft.com/office/powerpoint/2010/main" val="2998107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FCB0E-D56F-4136-87CB-2C3754EA2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PTH regulation of Calcium</a:t>
            </a:r>
            <a:endParaRPr lang="en-AU" b="1" dirty="0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A5EE5FF-300B-410B-94B7-89858ECFE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24" b="394"/>
          <a:stretch/>
        </p:blipFill>
        <p:spPr>
          <a:xfrm>
            <a:off x="2814085" y="1509824"/>
            <a:ext cx="8080744" cy="5348176"/>
          </a:xfrm>
        </p:spPr>
      </p:pic>
    </p:spTree>
    <p:extLst>
      <p:ext uri="{BB962C8B-B14F-4D97-AF65-F5344CB8AC3E}">
        <p14:creationId xmlns:p14="http://schemas.microsoft.com/office/powerpoint/2010/main" val="1334786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70F19-36B4-4EE0-84F9-7764A9186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Vitamin D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8FC7D-D8D6-4718-B7DC-5CC18FB10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7-dehydrocholesterol in skin plus UVB radiation (lower layers of epidermis)</a:t>
            </a:r>
          </a:p>
          <a:p>
            <a:pPr lvl="1"/>
            <a:r>
              <a:rPr lang="en-GB" b="1" dirty="0"/>
              <a:t>produces cholecalciferol (base vitamin D)</a:t>
            </a:r>
          </a:p>
          <a:p>
            <a:r>
              <a:rPr lang="en-GB" b="1" dirty="0"/>
              <a:t>Cholecalciferol at liver plus 25-hydroxylase</a:t>
            </a:r>
          </a:p>
          <a:p>
            <a:pPr lvl="1"/>
            <a:r>
              <a:rPr lang="en-GB" b="1" dirty="0"/>
              <a:t>Produces 25 hydroxyvitamin D (25 OH </a:t>
            </a:r>
            <a:r>
              <a:rPr lang="en-GB" b="1" dirty="0" err="1"/>
              <a:t>VitD</a:t>
            </a:r>
            <a:r>
              <a:rPr lang="en-GB" b="1" dirty="0"/>
              <a:t>) – </a:t>
            </a:r>
            <a:r>
              <a:rPr lang="en-GB" sz="1600" b="1" dirty="0"/>
              <a:t>clinically measured more than 1,25 Vit D</a:t>
            </a:r>
          </a:p>
          <a:p>
            <a:r>
              <a:rPr lang="en-GB" b="1" dirty="0"/>
              <a:t>25 OH vitamin D at kidney (and other sites) plus 1⍺ hydroxylase</a:t>
            </a:r>
          </a:p>
          <a:p>
            <a:pPr lvl="1"/>
            <a:r>
              <a:rPr lang="en-GB" b="1" dirty="0"/>
              <a:t>Produces 1,25 (OH)₂ Vitamin D - the potent form</a:t>
            </a:r>
          </a:p>
          <a:p>
            <a:r>
              <a:rPr lang="en-GB" b="1" dirty="0"/>
              <a:t>Excess UVB induces enzymes that degrade cholecalciferol (prevents toxicity)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918153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98E23-64AA-4BCE-A28A-4FD337B03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Vitamin D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71BDB1C-34C0-4BDC-B89F-EDC72CF27A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1" t="15249" r="24976" b="18440"/>
          <a:stretch/>
        </p:blipFill>
        <p:spPr>
          <a:xfrm>
            <a:off x="2992603" y="2101314"/>
            <a:ext cx="5906470" cy="4669600"/>
          </a:xfrm>
        </p:spPr>
      </p:pic>
    </p:spTree>
    <p:extLst>
      <p:ext uri="{BB962C8B-B14F-4D97-AF65-F5344CB8AC3E}">
        <p14:creationId xmlns:p14="http://schemas.microsoft.com/office/powerpoint/2010/main" val="1296208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E2B3B-4C11-44ED-94A5-F9A77A304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1,25 (OH)₂ Vitamin D 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AF7EA-0407-478C-8AC9-0DE759249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1,25 (OH)₂ Vitamin D levels increased by PTH activating renal 1⍺-hydroxylase </a:t>
            </a:r>
          </a:p>
          <a:p>
            <a:pPr lvl="1"/>
            <a:r>
              <a:rPr lang="en-GB" b="1" dirty="0"/>
              <a:t>Synthesis at renal proximal tubule</a:t>
            </a:r>
          </a:p>
          <a:p>
            <a:pPr lvl="1"/>
            <a:r>
              <a:rPr lang="en-GB" b="1" dirty="0"/>
              <a:t>Action at distal tubules (plus bone and GIT)</a:t>
            </a:r>
          </a:p>
          <a:p>
            <a:r>
              <a:rPr lang="en-GB" b="1" dirty="0"/>
              <a:t>1,25 (OH)₂ Vit D increases GIT Ca absorption (active and passive)</a:t>
            </a:r>
          </a:p>
          <a:p>
            <a:r>
              <a:rPr lang="en-GB" b="1" dirty="0"/>
              <a:t>1,25 (OH)₂ Vit D increases bone resorption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8148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CC059-856F-48EC-BFD9-E5DD84CC8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Calcitonin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950C4-CF5B-4F6F-834B-4FE83AD24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From thyroid parafollicular cells (</a:t>
            </a:r>
            <a:r>
              <a:rPr lang="en-GB" b="1" dirty="0" err="1"/>
              <a:t>cf</a:t>
            </a:r>
            <a:r>
              <a:rPr lang="en-GB" b="1" dirty="0"/>
              <a:t> follicular cells which make thyroid hormone)</a:t>
            </a:r>
          </a:p>
          <a:p>
            <a:r>
              <a:rPr lang="en-GB" b="1" dirty="0"/>
              <a:t>In theory opposes PTH and reduces serum calcium by</a:t>
            </a:r>
          </a:p>
          <a:p>
            <a:pPr lvl="1"/>
            <a:r>
              <a:rPr lang="en-GB" b="1" dirty="0"/>
              <a:t>Inhibition of osteoclasts and therefore reduction bone resorption</a:t>
            </a:r>
          </a:p>
          <a:p>
            <a:pPr lvl="1"/>
            <a:r>
              <a:rPr lang="en-GB" b="1" dirty="0"/>
              <a:t>Reducing renal calcium resorption</a:t>
            </a:r>
          </a:p>
          <a:p>
            <a:r>
              <a:rPr lang="en-GB" b="1" dirty="0"/>
              <a:t>However, no obvious clinical effect of excess/deficient calcitonin in humans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5504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4AC0A-5461-4BE9-BE06-1965A3DE3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Bone Metabolism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EF72E-FE09-40C6-A2C0-DDAAC6E60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b="1" dirty="0"/>
              <a:t>Bone matrix (protein)</a:t>
            </a:r>
          </a:p>
          <a:p>
            <a:pPr lvl="1"/>
            <a:r>
              <a:rPr lang="en-AU" b="1" dirty="0"/>
              <a:t>predominantly type 1 collagen (also osteocalcin and </a:t>
            </a:r>
            <a:r>
              <a:rPr lang="en-AU" b="1" dirty="0" err="1"/>
              <a:t>osteopontin</a:t>
            </a:r>
            <a:r>
              <a:rPr lang="en-AU" b="1" dirty="0"/>
              <a:t>)</a:t>
            </a:r>
          </a:p>
          <a:p>
            <a:r>
              <a:rPr lang="en-AU" b="1" dirty="0"/>
              <a:t>Hydroxyapatite (mineral)</a:t>
            </a:r>
          </a:p>
          <a:p>
            <a:pPr lvl="1"/>
            <a:r>
              <a:rPr lang="en-AU" b="1" dirty="0"/>
              <a:t>Ca₅(PO₄)₃(OH)</a:t>
            </a:r>
          </a:p>
          <a:p>
            <a:pPr lvl="1"/>
            <a:r>
              <a:rPr lang="en-AU" b="1" dirty="0"/>
              <a:t>Bone mineral 50% volume (70% weight) of bone</a:t>
            </a:r>
          </a:p>
          <a:p>
            <a:pPr lvl="1"/>
            <a:r>
              <a:rPr lang="en-AU" b="1" dirty="0"/>
              <a:t>Deposited in highly regulated manner into organic matrix</a:t>
            </a:r>
          </a:p>
          <a:p>
            <a:r>
              <a:rPr lang="en-AU" b="1" dirty="0"/>
              <a:t>Osteoclasts </a:t>
            </a:r>
          </a:p>
          <a:p>
            <a:pPr lvl="1"/>
            <a:r>
              <a:rPr lang="en-AU" b="1" dirty="0"/>
              <a:t>derived from macrophages/ resorb bone</a:t>
            </a:r>
          </a:p>
          <a:p>
            <a:r>
              <a:rPr lang="en-AU" b="1" dirty="0"/>
              <a:t>Osteoblasts </a:t>
            </a:r>
          </a:p>
          <a:p>
            <a:pPr lvl="1"/>
            <a:r>
              <a:rPr lang="en-AU" b="1" dirty="0"/>
              <a:t>mesenchymal derived/ form bone/ synthesise collagen and other proteins</a:t>
            </a:r>
          </a:p>
          <a:p>
            <a:pPr lvl="1"/>
            <a:r>
              <a:rPr lang="en-AU" b="1" dirty="0"/>
              <a:t>Organised connected groups of osteoblasts produce hydroxyapatite </a:t>
            </a:r>
          </a:p>
          <a:p>
            <a:r>
              <a:rPr lang="en-AU" b="1" dirty="0"/>
              <a:t>Osteocytes</a:t>
            </a:r>
          </a:p>
          <a:p>
            <a:pPr lvl="1"/>
            <a:r>
              <a:rPr lang="en-AU" b="1" dirty="0"/>
              <a:t>Have mechanoreceptors used to coordinate bone repair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0840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40EDE-FAF6-45B4-BFA8-BE0D34215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Bone Metabolism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3BFE1-42FB-4434-9DE9-487D96A8E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AU" b="1" dirty="0"/>
          </a:p>
          <a:p>
            <a:r>
              <a:rPr lang="en-AU" b="1" dirty="0"/>
              <a:t>Growing skeleton</a:t>
            </a:r>
          </a:p>
          <a:p>
            <a:pPr lvl="1"/>
            <a:r>
              <a:rPr lang="en-AU" b="1" dirty="0"/>
              <a:t>Longitudinal growth until epiphyses close from pubertal hormone exposure</a:t>
            </a:r>
          </a:p>
          <a:p>
            <a:pPr lvl="1"/>
            <a:r>
              <a:rPr lang="en-AU" b="1" dirty="0"/>
              <a:t>Continue to increase bone mass and accumulate calcium until age 30 </a:t>
            </a:r>
          </a:p>
          <a:p>
            <a:pPr lvl="1"/>
            <a:r>
              <a:rPr lang="en-AU" b="1" dirty="0"/>
              <a:t>Peak bone mass age 30</a:t>
            </a:r>
          </a:p>
          <a:p>
            <a:r>
              <a:rPr lang="en-AU" b="1" dirty="0"/>
              <a:t>Grown skeleton </a:t>
            </a:r>
          </a:p>
          <a:p>
            <a:pPr lvl="1"/>
            <a:r>
              <a:rPr lang="en-AU" b="1" dirty="0"/>
              <a:t>Slow bone loss after 30 (both matrix and mineral)</a:t>
            </a:r>
          </a:p>
          <a:p>
            <a:pPr lvl="1"/>
            <a:r>
              <a:rPr lang="en-AU" b="1" dirty="0"/>
              <a:t>Accelerated loss after menopause for approx. 10 years</a:t>
            </a:r>
          </a:p>
          <a:p>
            <a:pPr lvl="1"/>
            <a:r>
              <a:rPr lang="en-AU" b="1" dirty="0"/>
              <a:t>Accelerated loss with some illnesses and medications</a:t>
            </a:r>
          </a:p>
        </p:txBody>
      </p:sp>
    </p:spTree>
    <p:extLst>
      <p:ext uri="{BB962C8B-B14F-4D97-AF65-F5344CB8AC3E}">
        <p14:creationId xmlns:p14="http://schemas.microsoft.com/office/powerpoint/2010/main" val="2589479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08DD-E0BB-459D-A9CD-3895A33C7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Bone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46A36-B00F-44A6-908E-6F21BAC0A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Osteoporosis vs </a:t>
            </a:r>
            <a:r>
              <a:rPr lang="en-AU" b="1" dirty="0" err="1"/>
              <a:t>osteomalacia</a:t>
            </a:r>
            <a:r>
              <a:rPr lang="en-AU" b="1" dirty="0"/>
              <a:t> vs rickets</a:t>
            </a:r>
          </a:p>
          <a:p>
            <a:pPr lvl="1"/>
            <a:r>
              <a:rPr lang="en-AU" b="1" dirty="0"/>
              <a:t>Osteoporosis is reduced matrix and reduced mineral (matched) </a:t>
            </a:r>
            <a:r>
              <a:rPr lang="en-AU" b="1" dirty="0" err="1"/>
              <a:t>ie</a:t>
            </a:r>
            <a:r>
              <a:rPr lang="en-AU" b="1" dirty="0"/>
              <a:t> less bone</a:t>
            </a:r>
          </a:p>
          <a:p>
            <a:pPr lvl="1"/>
            <a:r>
              <a:rPr lang="en-AU" b="1" dirty="0" err="1"/>
              <a:t>Osteomalacia</a:t>
            </a:r>
            <a:r>
              <a:rPr lang="en-AU" b="1" dirty="0"/>
              <a:t> is reduced mineral but not reduced matrix </a:t>
            </a:r>
            <a:r>
              <a:rPr lang="en-AU" b="1" dirty="0" err="1"/>
              <a:t>ie</a:t>
            </a:r>
            <a:r>
              <a:rPr lang="en-AU" b="1" dirty="0"/>
              <a:t> </a:t>
            </a:r>
            <a:r>
              <a:rPr lang="en-AU" b="1" dirty="0" err="1"/>
              <a:t>unmineralised</a:t>
            </a:r>
            <a:r>
              <a:rPr lang="en-AU" b="1" dirty="0"/>
              <a:t> bone</a:t>
            </a:r>
          </a:p>
          <a:p>
            <a:pPr lvl="1"/>
            <a:r>
              <a:rPr lang="en-AU" b="1" dirty="0"/>
              <a:t>Rickets is </a:t>
            </a:r>
            <a:r>
              <a:rPr lang="en-AU" b="1" dirty="0" err="1"/>
              <a:t>unmineralised</a:t>
            </a:r>
            <a:r>
              <a:rPr lang="en-AU" b="1" dirty="0"/>
              <a:t> bone in growing bone (child)</a:t>
            </a:r>
          </a:p>
          <a:p>
            <a:pPr lvl="2"/>
            <a:r>
              <a:rPr lang="en-AU" b="1" dirty="0"/>
              <a:t>Usually bowing of weightbearing limbs</a:t>
            </a:r>
          </a:p>
        </p:txBody>
      </p:sp>
    </p:spTree>
    <p:extLst>
      <p:ext uri="{BB962C8B-B14F-4D97-AF65-F5344CB8AC3E}">
        <p14:creationId xmlns:p14="http://schemas.microsoft.com/office/powerpoint/2010/main" val="316819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74A34-0346-41F4-9D48-9CA34E534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Summary</a:t>
            </a:r>
            <a:endParaRPr lang="en-AU" b="1" dirty="0"/>
          </a:p>
        </p:txBody>
      </p:sp>
      <p:pic>
        <p:nvPicPr>
          <p:cNvPr id="1026" name="Picture 2" descr="Schematic diagram of calcium homeostasis. ">
            <a:extLst>
              <a:ext uri="{FF2B5EF4-FFF2-40B4-BE49-F238E27FC236}">
                <a16:creationId xmlns:a16="http://schemas.microsoft.com/office/drawing/2014/main" id="{3DAA3DA4-40FF-4157-8545-DB266BECC9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891" y="615043"/>
            <a:ext cx="7943766" cy="616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4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A737D-0715-400F-BEA1-266CA422E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74E37-9BFF-4160-9BD4-2D3336FE0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Understand how human body gains and loses calcium </a:t>
            </a:r>
          </a:p>
          <a:p>
            <a:r>
              <a:rPr lang="en-AU" b="1" dirty="0"/>
              <a:t>Be able to outline the endocrine control of serum calcium</a:t>
            </a:r>
          </a:p>
          <a:p>
            <a:r>
              <a:rPr lang="en-AU" b="1" dirty="0"/>
              <a:t>Understand the role of bone in calcium homeostasis</a:t>
            </a:r>
          </a:p>
          <a:p>
            <a:r>
              <a:rPr lang="en-AU" b="1" dirty="0"/>
              <a:t>Understand the role of calcium in bone structure</a:t>
            </a:r>
          </a:p>
          <a:p>
            <a:pPr marL="0" indent="0">
              <a:buNone/>
            </a:pPr>
            <a:endParaRPr lang="en-AU" b="1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5406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8F66-D5A4-4432-A611-E1E631BB5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40D77-F3B1-43F0-B06B-FA6508942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Clinical Journal of the American Society of Nephrology : CJASN </a:t>
            </a:r>
          </a:p>
          <a:p>
            <a:pPr lvl="1"/>
            <a:r>
              <a:rPr lang="en-AU" b="1" dirty="0"/>
              <a:t>Renal control of Calcium, Phosphate and Magnesium Homeostasis 2015</a:t>
            </a:r>
          </a:p>
        </p:txBody>
      </p:sp>
    </p:spTree>
    <p:extLst>
      <p:ext uri="{BB962C8B-B14F-4D97-AF65-F5344CB8AC3E}">
        <p14:creationId xmlns:p14="http://schemas.microsoft.com/office/powerpoint/2010/main" val="3518284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6AC71-73DE-442A-8DF5-02960E903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Calcium “Ca”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52C95-DB54-41C1-95CF-1D0D185AA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From Latin word “</a:t>
            </a:r>
            <a:r>
              <a:rPr lang="en-AU" b="1" dirty="0" err="1"/>
              <a:t>calx</a:t>
            </a:r>
            <a:r>
              <a:rPr lang="en-AU" b="1" dirty="0"/>
              <a:t>” meaning lime (lime = calcium oxide)</a:t>
            </a:r>
          </a:p>
          <a:p>
            <a:r>
              <a:rPr lang="en-AU" b="1" dirty="0"/>
              <a:t>Group 2 of periodic table (number 20/ alkaline earth element)</a:t>
            </a:r>
          </a:p>
          <a:p>
            <a:r>
              <a:rPr lang="en-AU" b="1" dirty="0"/>
              <a:t>Reactive metal/ 2 electrons in outer shell/makes ionic bonds readily</a:t>
            </a:r>
          </a:p>
          <a:p>
            <a:r>
              <a:rPr lang="en-AU" b="1" dirty="0"/>
              <a:t>5</a:t>
            </a:r>
            <a:r>
              <a:rPr lang="en-AU" b="1" baseline="30000" dirty="0"/>
              <a:t>th</a:t>
            </a:r>
            <a:r>
              <a:rPr lang="en-AU" b="1" dirty="0"/>
              <a:t> most abundant element in the human body </a:t>
            </a:r>
          </a:p>
          <a:p>
            <a:pPr lvl="1"/>
            <a:r>
              <a:rPr lang="en-AU" b="1" dirty="0"/>
              <a:t>after oxygen, carbon, hydrogen and nitrogen</a:t>
            </a:r>
          </a:p>
          <a:p>
            <a:r>
              <a:rPr lang="en-AU" b="1" dirty="0"/>
              <a:t>About 1-1.2kg in adult body</a:t>
            </a:r>
          </a:p>
          <a:p>
            <a:r>
              <a:rPr lang="en-AU" b="1" dirty="0"/>
              <a:t>99% in bone and teeth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9614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CBC3F-E6AE-4790-8880-67AA7B6CF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How does our body get Calcium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EBE1D-D81B-456C-8BCB-BFD919A18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Food and water</a:t>
            </a:r>
          </a:p>
          <a:p>
            <a:pPr lvl="1"/>
            <a:r>
              <a:rPr lang="en-AU" b="1" dirty="0"/>
              <a:t>Dairy/ fortified soy products/bones/vegetables/supplements</a:t>
            </a:r>
          </a:p>
          <a:p>
            <a:pPr lvl="1"/>
            <a:r>
              <a:rPr lang="en-AU" b="1" dirty="0"/>
              <a:t>300mg calcium in 1 cup milk or 2 slices cheese or 200g yoghurt</a:t>
            </a:r>
          </a:p>
          <a:p>
            <a:r>
              <a:rPr lang="en-AU" b="1" dirty="0"/>
              <a:t>Absorption</a:t>
            </a:r>
          </a:p>
          <a:p>
            <a:pPr lvl="1"/>
            <a:r>
              <a:rPr lang="en-AU" b="1" dirty="0"/>
              <a:t>Dissolves in the stomach</a:t>
            </a:r>
          </a:p>
          <a:p>
            <a:pPr lvl="1"/>
            <a:r>
              <a:rPr lang="en-AU" b="1" dirty="0"/>
              <a:t>2 methods of absorption in the small intestine</a:t>
            </a:r>
          </a:p>
          <a:p>
            <a:pPr lvl="1"/>
            <a:r>
              <a:rPr lang="en-AU" b="1" dirty="0"/>
              <a:t>Transcellular active transport process in duodenum and upper jejunum</a:t>
            </a:r>
          </a:p>
          <a:p>
            <a:pPr lvl="1"/>
            <a:r>
              <a:rPr lang="en-AU" b="1" dirty="0"/>
              <a:t>Paracellular passive process throughout the intestine</a:t>
            </a:r>
          </a:p>
          <a:p>
            <a:pPr marL="914400" lvl="2" indent="0">
              <a:buNone/>
            </a:pPr>
            <a:r>
              <a:rPr lang="en-AU" b="1" dirty="0"/>
              <a:t>	</a:t>
            </a:r>
          </a:p>
          <a:p>
            <a:pPr marL="914400" lvl="2" indent="0">
              <a:buNone/>
            </a:pPr>
            <a:endParaRPr lang="en-AU" b="1" dirty="0"/>
          </a:p>
          <a:p>
            <a:pPr marL="914400" lvl="2" indent="0">
              <a:buNone/>
            </a:pPr>
            <a:endParaRPr lang="en-AU" b="1" dirty="0"/>
          </a:p>
          <a:p>
            <a:pPr lvl="1"/>
            <a:endParaRPr lang="en-AU" b="1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2998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BFF38-D8B2-4391-823A-5FDCB0E33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Calcium absorption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D8F86-3145-4E7F-BE92-133A5697C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Phytic acid and oxalic acid bind calcium in GIT and reduce absorption</a:t>
            </a:r>
          </a:p>
          <a:p>
            <a:pPr lvl="2"/>
            <a:r>
              <a:rPr lang="en-AU" b="1" dirty="0"/>
              <a:t>High levels in spinach, collard greens, sweet potato, beans</a:t>
            </a:r>
          </a:p>
          <a:p>
            <a:r>
              <a:rPr lang="en-AU" b="1" dirty="0"/>
              <a:t>Phosphate and soluble fibre also bind and reduce absorption</a:t>
            </a:r>
          </a:p>
          <a:p>
            <a:r>
              <a:rPr lang="en-AU" b="1" dirty="0"/>
              <a:t>Coffee minimal reduction in calcium absorption (approx. 4mg per cup </a:t>
            </a:r>
            <a:r>
              <a:rPr lang="en-AU" b="1" dirty="0" err="1"/>
              <a:t>cf</a:t>
            </a:r>
            <a:r>
              <a:rPr lang="en-AU" b="1" dirty="0"/>
              <a:t> 300mg content of a cup of milk)	</a:t>
            </a:r>
          </a:p>
          <a:p>
            <a:r>
              <a:rPr lang="en-AU" b="1" dirty="0"/>
              <a:t>Percentage of calcium absorbed reduces as dose increases above 500mg in one event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284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4759E-1BD2-496C-A4CC-B71DA0BE9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Calcium -GIT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9987B-546E-4483-B9B6-F7815BD77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1000mg ingested in a day results in 400mg absorbed</a:t>
            </a:r>
          </a:p>
          <a:p>
            <a:r>
              <a:rPr lang="en-AU" b="1" dirty="0"/>
              <a:t>200mg lost by intestinal secretions </a:t>
            </a:r>
          </a:p>
          <a:p>
            <a:r>
              <a:rPr lang="en-AU" b="1" dirty="0"/>
              <a:t>200mg net absorption</a:t>
            </a:r>
          </a:p>
          <a:p>
            <a:r>
              <a:rPr lang="en-AU" b="1" dirty="0"/>
              <a:t>(approx. 200mg lost in urine if in balance)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6047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45F71-45BB-4E0F-A8FF-622FA0CCF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Intestinal Absorption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3F7FA0E3-1A7F-4433-A15F-78E34E62E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" t="2682" r="3036" b="9898"/>
          <a:stretch/>
        </p:blipFill>
        <p:spPr>
          <a:xfrm>
            <a:off x="509663" y="1322614"/>
            <a:ext cx="11176151" cy="5470072"/>
          </a:xfrm>
        </p:spPr>
      </p:pic>
    </p:spTree>
    <p:extLst>
      <p:ext uri="{BB962C8B-B14F-4D97-AF65-F5344CB8AC3E}">
        <p14:creationId xmlns:p14="http://schemas.microsoft.com/office/powerpoint/2010/main" val="2223349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86F73-AB3D-43AE-8BAE-605D72BBF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1,25 (OH)₂ Vitamin 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C6ED8-FAC7-4208-BFDF-F9BEE9671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b="1" dirty="0"/>
              <a:t>Indirectly affects paracellular (passive) absorption</a:t>
            </a:r>
          </a:p>
          <a:p>
            <a:pPr lvl="1"/>
            <a:r>
              <a:rPr lang="en-AU" b="1" dirty="0"/>
              <a:t>Activates protein kinase C which alters structure of intracellular tight junctions thereby increasing permeability to calcium</a:t>
            </a:r>
          </a:p>
          <a:p>
            <a:r>
              <a:rPr lang="en-AU" b="1" dirty="0"/>
              <a:t>Main action by direct affect on active absorption (transcellular)</a:t>
            </a:r>
          </a:p>
          <a:p>
            <a:pPr lvl="1"/>
            <a:r>
              <a:rPr lang="en-AU" b="1" dirty="0"/>
              <a:t>Calcium moves down calcium concentration gradient via calcium channel into apical section of </a:t>
            </a:r>
            <a:r>
              <a:rPr lang="en-AU" b="1" dirty="0" err="1"/>
              <a:t>microvillae</a:t>
            </a:r>
            <a:r>
              <a:rPr lang="en-AU" b="1" dirty="0"/>
              <a:t> (passive)</a:t>
            </a:r>
          </a:p>
          <a:p>
            <a:pPr lvl="1"/>
            <a:r>
              <a:rPr lang="en-AU" b="1" dirty="0"/>
              <a:t> calcium rapidly/reversibly bound to calmodulin-actin-myosin 1 complex</a:t>
            </a:r>
          </a:p>
          <a:p>
            <a:pPr lvl="1"/>
            <a:r>
              <a:rPr lang="en-AU" b="1" dirty="0"/>
              <a:t>Moves to basolateral area by </a:t>
            </a:r>
            <a:r>
              <a:rPr lang="en-AU" b="1" dirty="0" err="1"/>
              <a:t>microvesicular</a:t>
            </a:r>
            <a:r>
              <a:rPr lang="en-AU" b="1" dirty="0"/>
              <a:t> transport</a:t>
            </a:r>
          </a:p>
          <a:p>
            <a:pPr lvl="1"/>
            <a:r>
              <a:rPr lang="en-AU" b="1" dirty="0"/>
              <a:t>Saturation of the complex reduces the calcium gradient and reduces calcium absorption but 1,25 (OH)₂ vit D upregulates synthesis of Calbindin which upload calcium-calmodulin complexes</a:t>
            </a:r>
          </a:p>
          <a:p>
            <a:pPr lvl="1"/>
            <a:r>
              <a:rPr lang="en-AU" b="1" dirty="0"/>
              <a:t>As calbindin-calcium complex dissociates the free intracellular calcium is extruded from cell by sodium-calcium exchanger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6804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1157</TotalTime>
  <Words>1319</Words>
  <Application>Microsoft Office PowerPoint</Application>
  <PresentationFormat>Widescreen</PresentationFormat>
  <Paragraphs>179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Introduction of Calcium in Endocrinology and Bone Metabolism</vt:lpstr>
      <vt:lpstr>Calcium</vt:lpstr>
      <vt:lpstr>Learning Objectives</vt:lpstr>
      <vt:lpstr>Calcium “Ca”</vt:lpstr>
      <vt:lpstr>How does our body get Calcium ?</vt:lpstr>
      <vt:lpstr>Calcium absorption</vt:lpstr>
      <vt:lpstr>Calcium -GIT</vt:lpstr>
      <vt:lpstr>Intestinal Absorption</vt:lpstr>
      <vt:lpstr>1,25 (OH)₂ Vitamin D</vt:lpstr>
      <vt:lpstr>How does calcium get out of the body ? Urine/faeces/sweat</vt:lpstr>
      <vt:lpstr>Calcium- Renal handling</vt:lpstr>
      <vt:lpstr>Calcium –Renal handling</vt:lpstr>
      <vt:lpstr>Calcium losses</vt:lpstr>
      <vt:lpstr>Calcium -Distribution</vt:lpstr>
      <vt:lpstr>Plasma Calcium Regulation</vt:lpstr>
      <vt:lpstr>Rapid calcium change/ pH</vt:lpstr>
      <vt:lpstr>Parathyroid Hormone</vt:lpstr>
      <vt:lpstr>Parathyroid Hormone</vt:lpstr>
      <vt:lpstr>Parathyroid Glands</vt:lpstr>
      <vt:lpstr>Calcium sensing receptor</vt:lpstr>
      <vt:lpstr>PTH regulation of Calcium</vt:lpstr>
      <vt:lpstr>Vitamin D</vt:lpstr>
      <vt:lpstr>Vitamin D</vt:lpstr>
      <vt:lpstr>1,25 (OH)₂ Vitamin D </vt:lpstr>
      <vt:lpstr>Calcitonin</vt:lpstr>
      <vt:lpstr>Bone Metabolism</vt:lpstr>
      <vt:lpstr>Bone Metabolism</vt:lpstr>
      <vt:lpstr>Bone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Calcium in Endocrinology and Bone Metabolism</dc:title>
  <dc:creator>Sonia Stanton</dc:creator>
  <cp:lastModifiedBy>Stanton, Sonia (Health)</cp:lastModifiedBy>
  <cp:revision>108</cp:revision>
  <dcterms:created xsi:type="dcterms:W3CDTF">2019-10-19T23:42:27Z</dcterms:created>
  <dcterms:modified xsi:type="dcterms:W3CDTF">2022-10-18T01:18:41Z</dcterms:modified>
</cp:coreProperties>
</file>