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8" r:id="rId3"/>
    <p:sldId id="286" r:id="rId4"/>
    <p:sldId id="287" r:id="rId5"/>
    <p:sldId id="290" r:id="rId6"/>
    <p:sldId id="291" r:id="rId7"/>
    <p:sldId id="288" r:id="rId8"/>
    <p:sldId id="292" r:id="rId9"/>
    <p:sldId id="257" r:id="rId10"/>
    <p:sldId id="259" r:id="rId11"/>
    <p:sldId id="260" r:id="rId12"/>
    <p:sldId id="261" r:id="rId13"/>
    <p:sldId id="264" r:id="rId14"/>
    <p:sldId id="273" r:id="rId15"/>
    <p:sldId id="262" r:id="rId16"/>
    <p:sldId id="263" r:id="rId17"/>
    <p:sldId id="306" r:id="rId18"/>
    <p:sldId id="268" r:id="rId19"/>
    <p:sldId id="278" r:id="rId20"/>
    <p:sldId id="269" r:id="rId21"/>
    <p:sldId id="284" r:id="rId22"/>
    <p:sldId id="281" r:id="rId23"/>
    <p:sldId id="279" r:id="rId24"/>
    <p:sldId id="294" r:id="rId25"/>
    <p:sldId id="276" r:id="rId26"/>
    <p:sldId id="305" r:id="rId27"/>
    <p:sldId id="277" r:id="rId28"/>
    <p:sldId id="270" r:id="rId29"/>
    <p:sldId id="283" r:id="rId30"/>
    <p:sldId id="295" r:id="rId31"/>
    <p:sldId id="271" r:id="rId32"/>
    <p:sldId id="296" r:id="rId33"/>
    <p:sldId id="282" r:id="rId34"/>
    <p:sldId id="272" r:id="rId35"/>
    <p:sldId id="297" r:id="rId36"/>
    <p:sldId id="303" r:id="rId37"/>
    <p:sldId id="304" r:id="rId38"/>
    <p:sldId id="298" r:id="rId39"/>
    <p:sldId id="299" r:id="rId40"/>
    <p:sldId id="300" r:id="rId41"/>
    <p:sldId id="301" r:id="rId42"/>
    <p:sldId id="302" r:id="rId43"/>
    <p:sldId id="307"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65" autoAdjust="0"/>
    <p:restoredTop sz="94896" autoAdjust="0"/>
  </p:normalViewPr>
  <p:slideViewPr>
    <p:cSldViewPr snapToGrid="0">
      <p:cViewPr varScale="1">
        <p:scale>
          <a:sx n="113" d="100"/>
          <a:sy n="113" d="100"/>
        </p:scale>
        <p:origin x="44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7FEBD92-E446-4810-BC2F-B45730314C0B}" type="datetimeFigureOut">
              <a:rPr lang="en-AU" smtClean="0"/>
              <a:t>17/10/2023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3EE94B2-2B60-4293-BE83-925EB21F281D}" type="slidenum">
              <a:rPr lang="en-AU" smtClean="0"/>
              <a:t>‹#›</a:t>
            </a:fld>
            <a:endParaRPr lang="en-AU"/>
          </a:p>
        </p:txBody>
      </p:sp>
    </p:spTree>
    <p:extLst>
      <p:ext uri="{BB962C8B-B14F-4D97-AF65-F5344CB8AC3E}">
        <p14:creationId xmlns:p14="http://schemas.microsoft.com/office/powerpoint/2010/main" val="2420812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FEBD92-E446-4810-BC2F-B45730314C0B}" type="datetimeFigureOut">
              <a:rPr lang="en-AU" smtClean="0"/>
              <a:t>17/10/2023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3EE94B2-2B60-4293-BE83-925EB21F281D}" type="slidenum">
              <a:rPr lang="en-AU" smtClean="0"/>
              <a:t>‹#›</a:t>
            </a:fld>
            <a:endParaRPr lang="en-AU"/>
          </a:p>
        </p:txBody>
      </p:sp>
    </p:spTree>
    <p:extLst>
      <p:ext uri="{BB962C8B-B14F-4D97-AF65-F5344CB8AC3E}">
        <p14:creationId xmlns:p14="http://schemas.microsoft.com/office/powerpoint/2010/main" val="38234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7FEBD92-E446-4810-BC2F-B45730314C0B}" type="datetimeFigureOut">
              <a:rPr lang="en-AU" smtClean="0"/>
              <a:t>17/10/2023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3EE94B2-2B60-4293-BE83-925EB21F281D}" type="slidenum">
              <a:rPr lang="en-AU" smtClean="0"/>
              <a:t>‹#›</a:t>
            </a:fld>
            <a:endParaRPr lang="en-AU"/>
          </a:p>
        </p:txBody>
      </p:sp>
    </p:spTree>
    <p:extLst>
      <p:ext uri="{BB962C8B-B14F-4D97-AF65-F5344CB8AC3E}">
        <p14:creationId xmlns:p14="http://schemas.microsoft.com/office/powerpoint/2010/main" val="1901682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7FEBD92-E446-4810-BC2F-B45730314C0B}" type="datetimeFigureOut">
              <a:rPr lang="en-AU" smtClean="0"/>
              <a:t>17/10/2023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3EE94B2-2B60-4293-BE83-925EB21F281D}" type="slidenum">
              <a:rPr lang="en-AU" smtClean="0"/>
              <a:t>‹#›</a:t>
            </a:fld>
            <a:endParaRPr lang="en-A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31314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FEBD92-E446-4810-BC2F-B45730314C0B}" type="datetimeFigureOut">
              <a:rPr lang="en-AU" smtClean="0"/>
              <a:t>17/10/2023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3EE94B2-2B60-4293-BE83-925EB21F281D}" type="slidenum">
              <a:rPr lang="en-AU" smtClean="0"/>
              <a:t>‹#›</a:t>
            </a:fld>
            <a:endParaRPr lang="en-AU"/>
          </a:p>
        </p:txBody>
      </p:sp>
    </p:spTree>
    <p:extLst>
      <p:ext uri="{BB962C8B-B14F-4D97-AF65-F5344CB8AC3E}">
        <p14:creationId xmlns:p14="http://schemas.microsoft.com/office/powerpoint/2010/main" val="767229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7FEBD92-E446-4810-BC2F-B45730314C0B}" type="datetimeFigureOut">
              <a:rPr lang="en-AU" smtClean="0"/>
              <a:t>17/10/2023</a:t>
            </a:fld>
            <a:endParaRPr lang="en-AU"/>
          </a:p>
        </p:txBody>
      </p:sp>
      <p:sp>
        <p:nvSpPr>
          <p:cNvPr id="4"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3EE94B2-2B60-4293-BE83-925EB21F281D}" type="slidenum">
              <a:rPr lang="en-AU" smtClean="0"/>
              <a:t>‹#›</a:t>
            </a:fld>
            <a:endParaRPr lang="en-AU"/>
          </a:p>
        </p:txBody>
      </p:sp>
    </p:spTree>
    <p:extLst>
      <p:ext uri="{BB962C8B-B14F-4D97-AF65-F5344CB8AC3E}">
        <p14:creationId xmlns:p14="http://schemas.microsoft.com/office/powerpoint/2010/main" val="1152770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7FEBD92-E446-4810-BC2F-B45730314C0B}" type="datetimeFigureOut">
              <a:rPr lang="en-AU" smtClean="0"/>
              <a:t>17/10/2023</a:t>
            </a:fld>
            <a:endParaRPr lang="en-AU"/>
          </a:p>
        </p:txBody>
      </p:sp>
      <p:sp>
        <p:nvSpPr>
          <p:cNvPr id="4"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3EE94B2-2B60-4293-BE83-925EB21F281D}" type="slidenum">
              <a:rPr lang="en-AU" smtClean="0"/>
              <a:t>‹#›</a:t>
            </a:fld>
            <a:endParaRPr lang="en-AU"/>
          </a:p>
        </p:txBody>
      </p:sp>
    </p:spTree>
    <p:extLst>
      <p:ext uri="{BB962C8B-B14F-4D97-AF65-F5344CB8AC3E}">
        <p14:creationId xmlns:p14="http://schemas.microsoft.com/office/powerpoint/2010/main" val="3884779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FEBD92-E446-4810-BC2F-B45730314C0B}" type="datetimeFigureOut">
              <a:rPr lang="en-AU" smtClean="0"/>
              <a:t>17/10/2023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3EE94B2-2B60-4293-BE83-925EB21F281D}" type="slidenum">
              <a:rPr lang="en-AU" smtClean="0"/>
              <a:t>‹#›</a:t>
            </a:fld>
            <a:endParaRPr lang="en-AU"/>
          </a:p>
        </p:txBody>
      </p:sp>
    </p:spTree>
    <p:extLst>
      <p:ext uri="{BB962C8B-B14F-4D97-AF65-F5344CB8AC3E}">
        <p14:creationId xmlns:p14="http://schemas.microsoft.com/office/powerpoint/2010/main" val="4174943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FEBD92-E446-4810-BC2F-B45730314C0B}" type="datetimeFigureOut">
              <a:rPr lang="en-AU" smtClean="0"/>
              <a:t>17/10/2023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3EE94B2-2B60-4293-BE83-925EB21F281D}" type="slidenum">
              <a:rPr lang="en-AU" smtClean="0"/>
              <a:t>‹#›</a:t>
            </a:fld>
            <a:endParaRPr lang="en-AU"/>
          </a:p>
        </p:txBody>
      </p:sp>
    </p:spTree>
    <p:extLst>
      <p:ext uri="{BB962C8B-B14F-4D97-AF65-F5344CB8AC3E}">
        <p14:creationId xmlns:p14="http://schemas.microsoft.com/office/powerpoint/2010/main" val="61746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97FEBD92-E446-4810-BC2F-B45730314C0B}" type="datetimeFigureOut">
              <a:rPr lang="en-AU" smtClean="0"/>
              <a:t>17/10/2023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3EE94B2-2B60-4293-BE83-925EB21F281D}" type="slidenum">
              <a:rPr lang="en-AU" smtClean="0"/>
              <a:t>‹#›</a:t>
            </a:fld>
            <a:endParaRPr lang="en-AU"/>
          </a:p>
        </p:txBody>
      </p:sp>
    </p:spTree>
    <p:extLst>
      <p:ext uri="{BB962C8B-B14F-4D97-AF65-F5344CB8AC3E}">
        <p14:creationId xmlns:p14="http://schemas.microsoft.com/office/powerpoint/2010/main" val="583057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FEBD92-E446-4810-BC2F-B45730314C0B}" type="datetimeFigureOut">
              <a:rPr lang="en-AU" smtClean="0"/>
              <a:t>17/10/2023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3EE94B2-2B60-4293-BE83-925EB21F281D}" type="slidenum">
              <a:rPr lang="en-AU" smtClean="0"/>
              <a:t>‹#›</a:t>
            </a:fld>
            <a:endParaRPr lang="en-AU"/>
          </a:p>
        </p:txBody>
      </p:sp>
    </p:spTree>
    <p:extLst>
      <p:ext uri="{BB962C8B-B14F-4D97-AF65-F5344CB8AC3E}">
        <p14:creationId xmlns:p14="http://schemas.microsoft.com/office/powerpoint/2010/main" val="4046600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FEBD92-E446-4810-BC2F-B45730314C0B}" type="datetimeFigureOut">
              <a:rPr lang="en-AU" smtClean="0"/>
              <a:t>17/10/2023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3EE94B2-2B60-4293-BE83-925EB21F281D}" type="slidenum">
              <a:rPr lang="en-AU" smtClean="0"/>
              <a:t>‹#›</a:t>
            </a:fld>
            <a:endParaRPr lang="en-AU"/>
          </a:p>
        </p:txBody>
      </p:sp>
    </p:spTree>
    <p:extLst>
      <p:ext uri="{BB962C8B-B14F-4D97-AF65-F5344CB8AC3E}">
        <p14:creationId xmlns:p14="http://schemas.microsoft.com/office/powerpoint/2010/main" val="558775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FEBD92-E446-4810-BC2F-B45730314C0B}" type="datetimeFigureOut">
              <a:rPr lang="en-AU" smtClean="0"/>
              <a:t>17/10/2023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3EE94B2-2B60-4293-BE83-925EB21F281D}" type="slidenum">
              <a:rPr lang="en-AU" smtClean="0"/>
              <a:t>‹#›</a:t>
            </a:fld>
            <a:endParaRPr lang="en-AU"/>
          </a:p>
        </p:txBody>
      </p:sp>
    </p:spTree>
    <p:extLst>
      <p:ext uri="{BB962C8B-B14F-4D97-AF65-F5344CB8AC3E}">
        <p14:creationId xmlns:p14="http://schemas.microsoft.com/office/powerpoint/2010/main" val="685608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97FEBD92-E446-4810-BC2F-B45730314C0B}" type="datetimeFigureOut">
              <a:rPr lang="en-AU" smtClean="0"/>
              <a:t>17/10/2023</a:t>
            </a:fld>
            <a:endParaRPr lang="en-AU"/>
          </a:p>
        </p:txBody>
      </p:sp>
      <p:sp>
        <p:nvSpPr>
          <p:cNvPr id="5" name="Footer Placeholder 3"/>
          <p:cNvSpPr>
            <a:spLocks noGrp="1"/>
          </p:cNvSpPr>
          <p:nvPr>
            <p:ph type="ftr" sz="quarter" idx="11"/>
          </p:nvPr>
        </p:nvSpPr>
        <p:spPr/>
        <p:txBody>
          <a:bodyPr/>
          <a:lstStyle/>
          <a:p>
            <a:endParaRPr lang="en-AU"/>
          </a:p>
        </p:txBody>
      </p:sp>
      <p:sp>
        <p:nvSpPr>
          <p:cNvPr id="6" name="Slide Number Placeholder 4"/>
          <p:cNvSpPr>
            <a:spLocks noGrp="1"/>
          </p:cNvSpPr>
          <p:nvPr>
            <p:ph type="sldNum" sz="quarter" idx="12"/>
          </p:nvPr>
        </p:nvSpPr>
        <p:spPr/>
        <p:txBody>
          <a:bodyPr/>
          <a:lstStyle/>
          <a:p>
            <a:fld id="{E3EE94B2-2B60-4293-BE83-925EB21F281D}" type="slidenum">
              <a:rPr lang="en-AU" smtClean="0"/>
              <a:t>‹#›</a:t>
            </a:fld>
            <a:endParaRPr lang="en-AU"/>
          </a:p>
        </p:txBody>
      </p:sp>
    </p:spTree>
    <p:extLst>
      <p:ext uri="{BB962C8B-B14F-4D97-AF65-F5344CB8AC3E}">
        <p14:creationId xmlns:p14="http://schemas.microsoft.com/office/powerpoint/2010/main" val="3540795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7FEBD92-E446-4810-BC2F-B45730314C0B}" type="datetimeFigureOut">
              <a:rPr lang="en-AU" smtClean="0"/>
              <a:t>17/10/2023</a:t>
            </a:fld>
            <a:endParaRPr lang="en-AU"/>
          </a:p>
        </p:txBody>
      </p:sp>
      <p:sp>
        <p:nvSpPr>
          <p:cNvPr id="5" name="Footer Placeholder 2"/>
          <p:cNvSpPr>
            <a:spLocks noGrp="1"/>
          </p:cNvSpPr>
          <p:nvPr>
            <p:ph type="ftr" sz="quarter" idx="11"/>
          </p:nvPr>
        </p:nvSpPr>
        <p:spPr/>
        <p:txBody>
          <a:bodyPr/>
          <a:lstStyle/>
          <a:p>
            <a:endParaRPr lang="en-AU"/>
          </a:p>
        </p:txBody>
      </p:sp>
      <p:sp>
        <p:nvSpPr>
          <p:cNvPr id="6" name="Slide Number Placeholder 3"/>
          <p:cNvSpPr>
            <a:spLocks noGrp="1"/>
          </p:cNvSpPr>
          <p:nvPr>
            <p:ph type="sldNum" sz="quarter" idx="12"/>
          </p:nvPr>
        </p:nvSpPr>
        <p:spPr/>
        <p:txBody>
          <a:bodyPr/>
          <a:lstStyle/>
          <a:p>
            <a:fld id="{E3EE94B2-2B60-4293-BE83-925EB21F281D}" type="slidenum">
              <a:rPr lang="en-AU" smtClean="0"/>
              <a:t>‹#›</a:t>
            </a:fld>
            <a:endParaRPr lang="en-AU"/>
          </a:p>
        </p:txBody>
      </p:sp>
    </p:spTree>
    <p:extLst>
      <p:ext uri="{BB962C8B-B14F-4D97-AF65-F5344CB8AC3E}">
        <p14:creationId xmlns:p14="http://schemas.microsoft.com/office/powerpoint/2010/main" val="3069109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97FEBD92-E446-4810-BC2F-B45730314C0B}" type="datetimeFigureOut">
              <a:rPr lang="en-AU" smtClean="0"/>
              <a:t>17/10/2023</a:t>
            </a:fld>
            <a:endParaRPr lang="en-AU"/>
          </a:p>
        </p:txBody>
      </p:sp>
      <p:sp>
        <p:nvSpPr>
          <p:cNvPr id="5" name="Footer Placeholder 5"/>
          <p:cNvSpPr>
            <a:spLocks noGrp="1"/>
          </p:cNvSpPr>
          <p:nvPr>
            <p:ph type="ftr" sz="quarter" idx="11"/>
          </p:nvPr>
        </p:nvSpPr>
        <p:spPr/>
        <p:txBody>
          <a:bodyPr/>
          <a:lstStyle/>
          <a:p>
            <a:endParaRPr lang="en-AU"/>
          </a:p>
        </p:txBody>
      </p:sp>
      <p:sp>
        <p:nvSpPr>
          <p:cNvPr id="6" name="Slide Number Placeholder 6"/>
          <p:cNvSpPr>
            <a:spLocks noGrp="1"/>
          </p:cNvSpPr>
          <p:nvPr>
            <p:ph type="sldNum" sz="quarter" idx="12"/>
          </p:nvPr>
        </p:nvSpPr>
        <p:spPr/>
        <p:txBody>
          <a:bodyPr/>
          <a:lstStyle/>
          <a:p>
            <a:fld id="{E3EE94B2-2B60-4293-BE83-925EB21F281D}" type="slidenum">
              <a:rPr lang="en-AU" smtClean="0"/>
              <a:t>‹#›</a:t>
            </a:fld>
            <a:endParaRPr lang="en-AU"/>
          </a:p>
        </p:txBody>
      </p:sp>
    </p:spTree>
    <p:extLst>
      <p:ext uri="{BB962C8B-B14F-4D97-AF65-F5344CB8AC3E}">
        <p14:creationId xmlns:p14="http://schemas.microsoft.com/office/powerpoint/2010/main" val="2148740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FEBD92-E446-4810-BC2F-B45730314C0B}" type="datetimeFigureOut">
              <a:rPr lang="en-AU" smtClean="0"/>
              <a:t>17/10/2023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3EE94B2-2B60-4293-BE83-925EB21F281D}" type="slidenum">
              <a:rPr lang="en-AU" smtClean="0"/>
              <a:t>‹#›</a:t>
            </a:fld>
            <a:endParaRPr lang="en-AU"/>
          </a:p>
        </p:txBody>
      </p:sp>
    </p:spTree>
    <p:extLst>
      <p:ext uri="{BB962C8B-B14F-4D97-AF65-F5344CB8AC3E}">
        <p14:creationId xmlns:p14="http://schemas.microsoft.com/office/powerpoint/2010/main" val="930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7FEBD92-E446-4810-BC2F-B45730314C0B}" type="datetimeFigureOut">
              <a:rPr lang="en-AU" smtClean="0"/>
              <a:t>17/10/2023</a:t>
            </a:fld>
            <a:endParaRPr lang="en-A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A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3EE94B2-2B60-4293-BE83-925EB21F281D}" type="slidenum">
              <a:rPr lang="en-AU" smtClean="0"/>
              <a:t>‹#›</a:t>
            </a:fld>
            <a:endParaRPr lang="en-AU"/>
          </a:p>
        </p:txBody>
      </p:sp>
    </p:spTree>
    <p:extLst>
      <p:ext uri="{BB962C8B-B14F-4D97-AF65-F5344CB8AC3E}">
        <p14:creationId xmlns:p14="http://schemas.microsoft.com/office/powerpoint/2010/main" val="1149036175"/>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1CCE1-A45A-4857-A378-F33B226739F6}"/>
              </a:ext>
            </a:extLst>
          </p:cNvPr>
          <p:cNvSpPr>
            <a:spLocks noGrp="1"/>
          </p:cNvSpPr>
          <p:nvPr>
            <p:ph type="ctrTitle"/>
          </p:nvPr>
        </p:nvSpPr>
        <p:spPr/>
        <p:txBody>
          <a:bodyPr>
            <a:normAutofit fontScale="90000"/>
          </a:bodyPr>
          <a:lstStyle/>
          <a:p>
            <a:r>
              <a:rPr lang="en-AU" b="1" dirty="0"/>
              <a:t>Introduction of Calcium in Endocrinology and Bone Metabolism</a:t>
            </a:r>
          </a:p>
        </p:txBody>
      </p:sp>
      <p:sp>
        <p:nvSpPr>
          <p:cNvPr id="3" name="Subtitle 2">
            <a:extLst>
              <a:ext uri="{FF2B5EF4-FFF2-40B4-BE49-F238E27FC236}">
                <a16:creationId xmlns:a16="http://schemas.microsoft.com/office/drawing/2014/main" id="{F70C7C0F-68AA-4B62-86D8-626BAC85A952}"/>
              </a:ext>
            </a:extLst>
          </p:cNvPr>
          <p:cNvSpPr>
            <a:spLocks noGrp="1"/>
          </p:cNvSpPr>
          <p:nvPr>
            <p:ph type="subTitle" idx="1"/>
          </p:nvPr>
        </p:nvSpPr>
        <p:spPr/>
        <p:txBody>
          <a:bodyPr>
            <a:normAutofit fontScale="70000" lnSpcReduction="20000"/>
          </a:bodyPr>
          <a:lstStyle/>
          <a:p>
            <a:r>
              <a:rPr lang="en-AU" b="1" dirty="0"/>
              <a:t>Robert Schmidli</a:t>
            </a:r>
          </a:p>
          <a:p>
            <a:r>
              <a:rPr lang="en-AU" b="1" dirty="0"/>
              <a:t>Endocrinologist, Canberra Hospital and Health Services</a:t>
            </a:r>
          </a:p>
          <a:p>
            <a:r>
              <a:rPr lang="en-AU" b="1" dirty="0"/>
              <a:t>Clinical Senior Lecturer, ANU Medical School</a:t>
            </a:r>
          </a:p>
        </p:txBody>
      </p:sp>
    </p:spTree>
    <p:extLst>
      <p:ext uri="{BB962C8B-B14F-4D97-AF65-F5344CB8AC3E}">
        <p14:creationId xmlns:p14="http://schemas.microsoft.com/office/powerpoint/2010/main" val="2332337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6AC71-73DE-442A-8DF5-02960E903A83}"/>
              </a:ext>
            </a:extLst>
          </p:cNvPr>
          <p:cNvSpPr>
            <a:spLocks noGrp="1"/>
          </p:cNvSpPr>
          <p:nvPr>
            <p:ph type="title"/>
          </p:nvPr>
        </p:nvSpPr>
        <p:spPr/>
        <p:txBody>
          <a:bodyPr/>
          <a:lstStyle/>
          <a:p>
            <a:r>
              <a:rPr lang="en-AU" b="1" dirty="0"/>
              <a:t>Calcium - Ca</a:t>
            </a:r>
            <a:r>
              <a:rPr lang="en-AU" b="1" baseline="30000" dirty="0"/>
              <a:t>2+</a:t>
            </a:r>
            <a:endParaRPr lang="en-AU" b="1" dirty="0"/>
          </a:p>
        </p:txBody>
      </p:sp>
      <p:sp>
        <p:nvSpPr>
          <p:cNvPr id="3" name="Content Placeholder 2">
            <a:extLst>
              <a:ext uri="{FF2B5EF4-FFF2-40B4-BE49-F238E27FC236}">
                <a16:creationId xmlns:a16="http://schemas.microsoft.com/office/drawing/2014/main" id="{4A052C95-DB54-41C1-95CF-1D0D185AA403}"/>
              </a:ext>
            </a:extLst>
          </p:cNvPr>
          <p:cNvSpPr>
            <a:spLocks noGrp="1"/>
          </p:cNvSpPr>
          <p:nvPr>
            <p:ph idx="1"/>
          </p:nvPr>
        </p:nvSpPr>
        <p:spPr>
          <a:xfrm>
            <a:off x="1104293" y="1661032"/>
            <a:ext cx="8946541" cy="4195481"/>
          </a:xfrm>
        </p:spPr>
        <p:txBody>
          <a:bodyPr>
            <a:normAutofit/>
          </a:bodyPr>
          <a:lstStyle/>
          <a:p>
            <a:r>
              <a:rPr lang="en-AU" sz="2400" b="1" dirty="0"/>
              <a:t>From Latin word “</a:t>
            </a:r>
            <a:r>
              <a:rPr lang="en-AU" sz="2400" b="1" dirty="0" err="1"/>
              <a:t>calx</a:t>
            </a:r>
            <a:r>
              <a:rPr lang="en-AU" sz="2400" b="1" dirty="0"/>
              <a:t>” meaning lime (lime = calcium oxide)</a:t>
            </a:r>
          </a:p>
          <a:p>
            <a:r>
              <a:rPr lang="en-AU" sz="2400" b="1" dirty="0"/>
              <a:t>Group 2 of periodic table (number 20/ alkaline earth element)</a:t>
            </a:r>
          </a:p>
          <a:p>
            <a:r>
              <a:rPr lang="en-AU" sz="2400" b="1" dirty="0"/>
              <a:t>5</a:t>
            </a:r>
            <a:r>
              <a:rPr lang="en-AU" sz="2400" b="1" baseline="30000" dirty="0"/>
              <a:t>th</a:t>
            </a:r>
            <a:r>
              <a:rPr lang="en-AU" sz="2400" b="1" dirty="0"/>
              <a:t> most abundant element in the human body </a:t>
            </a:r>
          </a:p>
          <a:p>
            <a:pPr lvl="1"/>
            <a:r>
              <a:rPr lang="en-AU" sz="2000" b="1" dirty="0"/>
              <a:t>after oxygen, carbon, hydrogen and nitrogen</a:t>
            </a:r>
          </a:p>
          <a:p>
            <a:r>
              <a:rPr lang="en-AU" sz="2400" b="1" dirty="0"/>
              <a:t>About 1-1.2kg in adult body</a:t>
            </a:r>
          </a:p>
          <a:p>
            <a:r>
              <a:rPr lang="en-AU" sz="2400" b="1" dirty="0"/>
              <a:t>99% in bone and teeth</a:t>
            </a:r>
          </a:p>
          <a:p>
            <a:endParaRPr lang="en-AU" sz="2400" dirty="0"/>
          </a:p>
        </p:txBody>
      </p:sp>
    </p:spTree>
    <p:extLst>
      <p:ext uri="{BB962C8B-B14F-4D97-AF65-F5344CB8AC3E}">
        <p14:creationId xmlns:p14="http://schemas.microsoft.com/office/powerpoint/2010/main" val="2979614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CBC3F-E6AE-4790-8880-67AA7B6CF267}"/>
              </a:ext>
            </a:extLst>
          </p:cNvPr>
          <p:cNvSpPr>
            <a:spLocks noGrp="1"/>
          </p:cNvSpPr>
          <p:nvPr>
            <p:ph type="title"/>
          </p:nvPr>
        </p:nvSpPr>
        <p:spPr/>
        <p:txBody>
          <a:bodyPr/>
          <a:lstStyle/>
          <a:p>
            <a:r>
              <a:rPr lang="en-AU" b="1" dirty="0"/>
              <a:t>How does our body get Calcium ?</a:t>
            </a:r>
          </a:p>
        </p:txBody>
      </p:sp>
      <p:sp>
        <p:nvSpPr>
          <p:cNvPr id="3" name="Content Placeholder 2">
            <a:extLst>
              <a:ext uri="{FF2B5EF4-FFF2-40B4-BE49-F238E27FC236}">
                <a16:creationId xmlns:a16="http://schemas.microsoft.com/office/drawing/2014/main" id="{D7FEBE1D-D81B-456C-8BCB-BFD919A189FA}"/>
              </a:ext>
            </a:extLst>
          </p:cNvPr>
          <p:cNvSpPr>
            <a:spLocks noGrp="1"/>
          </p:cNvSpPr>
          <p:nvPr>
            <p:ph idx="1"/>
          </p:nvPr>
        </p:nvSpPr>
        <p:spPr/>
        <p:txBody>
          <a:bodyPr>
            <a:normAutofit lnSpcReduction="10000"/>
          </a:bodyPr>
          <a:lstStyle/>
          <a:p>
            <a:r>
              <a:rPr lang="en-AU" b="1" dirty="0"/>
              <a:t>Food and water</a:t>
            </a:r>
          </a:p>
          <a:p>
            <a:pPr lvl="1"/>
            <a:r>
              <a:rPr lang="en-AU" b="1" dirty="0"/>
              <a:t>Dairy/fortified foods/bones/vegetables/supplements</a:t>
            </a:r>
          </a:p>
          <a:p>
            <a:pPr lvl="1"/>
            <a:r>
              <a:rPr lang="en-AU" b="1" dirty="0"/>
              <a:t>300mg calcium in 1 cup milk or 2 slices cheese or 200g yoghurt</a:t>
            </a:r>
          </a:p>
          <a:p>
            <a:r>
              <a:rPr lang="en-AU" b="1" dirty="0"/>
              <a:t>Absorption</a:t>
            </a:r>
          </a:p>
          <a:p>
            <a:pPr lvl="1"/>
            <a:r>
              <a:rPr lang="en-AU" b="1" dirty="0"/>
              <a:t>Dissolves in the stomach</a:t>
            </a:r>
          </a:p>
          <a:p>
            <a:pPr lvl="1"/>
            <a:r>
              <a:rPr lang="en-AU" b="1" dirty="0"/>
              <a:t>2 methods of absorption in the small intestine</a:t>
            </a:r>
          </a:p>
          <a:p>
            <a:pPr lvl="2"/>
            <a:r>
              <a:rPr lang="en-AU" b="1" dirty="0"/>
              <a:t>Transcellular active transport process in duodenum and upper jejunum</a:t>
            </a:r>
          </a:p>
          <a:p>
            <a:pPr lvl="2"/>
            <a:r>
              <a:rPr lang="en-AU" b="1" dirty="0"/>
              <a:t>Paracellular passive process throughout the intestine</a:t>
            </a:r>
          </a:p>
          <a:p>
            <a:r>
              <a:rPr lang="en-AU" b="1" dirty="0"/>
              <a:t>Recommended daily intake 1000-1300mg/day</a:t>
            </a:r>
          </a:p>
          <a:p>
            <a:pPr lvl="1"/>
            <a:r>
              <a:rPr lang="en-AU" b="1" dirty="0"/>
              <a:t>More if pregnant or lactating</a:t>
            </a:r>
          </a:p>
          <a:p>
            <a:pPr marL="914400" lvl="2" indent="0">
              <a:buNone/>
            </a:pPr>
            <a:r>
              <a:rPr lang="en-AU" b="1" dirty="0"/>
              <a:t>	</a:t>
            </a:r>
          </a:p>
          <a:p>
            <a:pPr marL="914400" lvl="2" indent="0">
              <a:buNone/>
            </a:pPr>
            <a:endParaRPr lang="en-AU" b="1" dirty="0"/>
          </a:p>
          <a:p>
            <a:pPr marL="914400" lvl="2" indent="0">
              <a:buNone/>
            </a:pPr>
            <a:endParaRPr lang="en-AU" b="1" dirty="0"/>
          </a:p>
          <a:p>
            <a:pPr lvl="1"/>
            <a:endParaRPr lang="en-AU" b="1" dirty="0"/>
          </a:p>
          <a:p>
            <a:endParaRPr lang="en-AU" dirty="0"/>
          </a:p>
        </p:txBody>
      </p:sp>
    </p:spTree>
    <p:extLst>
      <p:ext uri="{BB962C8B-B14F-4D97-AF65-F5344CB8AC3E}">
        <p14:creationId xmlns:p14="http://schemas.microsoft.com/office/powerpoint/2010/main" val="3372998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BFF38-D8B2-4391-823A-5FDCB0E333ED}"/>
              </a:ext>
            </a:extLst>
          </p:cNvPr>
          <p:cNvSpPr>
            <a:spLocks noGrp="1"/>
          </p:cNvSpPr>
          <p:nvPr>
            <p:ph type="title"/>
          </p:nvPr>
        </p:nvSpPr>
        <p:spPr/>
        <p:txBody>
          <a:bodyPr/>
          <a:lstStyle/>
          <a:p>
            <a:r>
              <a:rPr lang="en-AU" b="1" dirty="0"/>
              <a:t>Calcium absorption</a:t>
            </a:r>
          </a:p>
        </p:txBody>
      </p:sp>
      <p:sp>
        <p:nvSpPr>
          <p:cNvPr id="3" name="Content Placeholder 2">
            <a:extLst>
              <a:ext uri="{FF2B5EF4-FFF2-40B4-BE49-F238E27FC236}">
                <a16:creationId xmlns:a16="http://schemas.microsoft.com/office/drawing/2014/main" id="{040D8F86-3145-4E7F-BE92-133A5697C7CC}"/>
              </a:ext>
            </a:extLst>
          </p:cNvPr>
          <p:cNvSpPr>
            <a:spLocks noGrp="1"/>
          </p:cNvSpPr>
          <p:nvPr>
            <p:ph idx="1"/>
          </p:nvPr>
        </p:nvSpPr>
        <p:spPr>
          <a:xfrm>
            <a:off x="658188" y="1558396"/>
            <a:ext cx="9838752" cy="4730437"/>
          </a:xfrm>
        </p:spPr>
        <p:txBody>
          <a:bodyPr>
            <a:normAutofit/>
          </a:bodyPr>
          <a:lstStyle/>
          <a:p>
            <a:r>
              <a:rPr lang="en-AU" sz="2400" b="1" dirty="0"/>
              <a:t>1000mg ingested in a day results in 200 - 400mg absorbed</a:t>
            </a:r>
          </a:p>
          <a:p>
            <a:r>
              <a:rPr lang="en-AU" sz="2400" b="1" dirty="0"/>
              <a:t>Excess excreted in stool</a:t>
            </a:r>
          </a:p>
          <a:p>
            <a:r>
              <a:rPr lang="en-AU" sz="2400" b="1" dirty="0"/>
              <a:t>Excess secreted in urine</a:t>
            </a:r>
          </a:p>
          <a:p>
            <a:r>
              <a:rPr lang="en-AU" sz="2400" b="1" dirty="0"/>
              <a:t>Phytic acid and oxalic acid bind calcium in GIT and reduce absorption</a:t>
            </a:r>
          </a:p>
          <a:p>
            <a:pPr lvl="2"/>
            <a:r>
              <a:rPr lang="en-AU" sz="1800" b="1" dirty="0"/>
              <a:t>High levels in spinach, collard greens, sweet potato, beans</a:t>
            </a:r>
          </a:p>
          <a:p>
            <a:r>
              <a:rPr lang="en-AU" sz="2400" b="1" dirty="0"/>
              <a:t>Phosphate and soluble fibre also bind and reduce absorption</a:t>
            </a:r>
          </a:p>
          <a:p>
            <a:r>
              <a:rPr lang="en-AU" sz="2400" b="1" dirty="0"/>
              <a:t>Percentage of calcium absorbed reduces as dose increases above 500mg in one event</a:t>
            </a:r>
          </a:p>
          <a:p>
            <a:endParaRPr lang="en-AU" sz="2400" dirty="0"/>
          </a:p>
          <a:p>
            <a:endParaRPr lang="en-AU" sz="2400" dirty="0"/>
          </a:p>
        </p:txBody>
      </p:sp>
    </p:spTree>
    <p:extLst>
      <p:ext uri="{BB962C8B-B14F-4D97-AF65-F5344CB8AC3E}">
        <p14:creationId xmlns:p14="http://schemas.microsoft.com/office/powerpoint/2010/main" val="268284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86F73-AB3D-43AE-8BAE-605D72BBF6E9}"/>
              </a:ext>
            </a:extLst>
          </p:cNvPr>
          <p:cNvSpPr>
            <a:spLocks noGrp="1"/>
          </p:cNvSpPr>
          <p:nvPr>
            <p:ph type="title"/>
          </p:nvPr>
        </p:nvSpPr>
        <p:spPr/>
        <p:txBody>
          <a:bodyPr/>
          <a:lstStyle/>
          <a:p>
            <a:r>
              <a:rPr lang="en-AU" b="1" dirty="0"/>
              <a:t>1,25 (OH)₂ Vitamin D</a:t>
            </a:r>
          </a:p>
        </p:txBody>
      </p:sp>
      <p:sp>
        <p:nvSpPr>
          <p:cNvPr id="3" name="Content Placeholder 2">
            <a:extLst>
              <a:ext uri="{FF2B5EF4-FFF2-40B4-BE49-F238E27FC236}">
                <a16:creationId xmlns:a16="http://schemas.microsoft.com/office/drawing/2014/main" id="{732C6ED8-FAC7-4208-BFDF-F9BEE9671D1B}"/>
              </a:ext>
            </a:extLst>
          </p:cNvPr>
          <p:cNvSpPr>
            <a:spLocks noGrp="1"/>
          </p:cNvSpPr>
          <p:nvPr>
            <p:ph idx="1"/>
          </p:nvPr>
        </p:nvSpPr>
        <p:spPr/>
        <p:txBody>
          <a:bodyPr>
            <a:normAutofit/>
          </a:bodyPr>
          <a:lstStyle/>
          <a:p>
            <a:r>
              <a:rPr lang="en-AU" b="1" dirty="0"/>
              <a:t>Main action by direct effect on active absorption (transcellular)</a:t>
            </a:r>
          </a:p>
          <a:p>
            <a:pPr lvl="1"/>
            <a:r>
              <a:rPr lang="en-AU" b="1" dirty="0"/>
              <a:t>Regulated by 1,25 (OH)</a:t>
            </a:r>
            <a:r>
              <a:rPr lang="en-AU" b="1" baseline="-25000" dirty="0"/>
              <a:t>2</a:t>
            </a:r>
            <a:r>
              <a:rPr lang="en-AU" b="1" dirty="0"/>
              <a:t> vit D (active form)</a:t>
            </a:r>
          </a:p>
          <a:p>
            <a:pPr lvl="1"/>
            <a:r>
              <a:rPr lang="en-AU" b="1" dirty="0"/>
              <a:t>Extruded from cell by sodium-calcium exchanger</a:t>
            </a:r>
          </a:p>
          <a:p>
            <a:endParaRPr lang="en-AU" b="1" dirty="0"/>
          </a:p>
          <a:p>
            <a:r>
              <a:rPr lang="en-AU" b="1" dirty="0"/>
              <a:t>Indirectly affects paracellular (passive) absorption</a:t>
            </a:r>
          </a:p>
          <a:p>
            <a:pPr lvl="1"/>
            <a:r>
              <a:rPr lang="en-AU" b="1" dirty="0"/>
              <a:t>Affects intracellular tight junctions thereby increasing permeability to calcium</a:t>
            </a:r>
          </a:p>
          <a:p>
            <a:pPr lvl="1"/>
            <a:endParaRPr lang="en-AU" dirty="0"/>
          </a:p>
        </p:txBody>
      </p:sp>
    </p:spTree>
    <p:extLst>
      <p:ext uri="{BB962C8B-B14F-4D97-AF65-F5344CB8AC3E}">
        <p14:creationId xmlns:p14="http://schemas.microsoft.com/office/powerpoint/2010/main" val="596804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45F71-45BB-4E0F-A8FF-622FA0CCFD55}"/>
              </a:ext>
            </a:extLst>
          </p:cNvPr>
          <p:cNvSpPr>
            <a:spLocks noGrp="1"/>
          </p:cNvSpPr>
          <p:nvPr>
            <p:ph type="title"/>
          </p:nvPr>
        </p:nvSpPr>
        <p:spPr/>
        <p:txBody>
          <a:bodyPr/>
          <a:lstStyle/>
          <a:p>
            <a:r>
              <a:rPr lang="en-AU" b="1" dirty="0"/>
              <a:t>Intestinal Absorption</a:t>
            </a:r>
          </a:p>
        </p:txBody>
      </p:sp>
      <p:sp>
        <p:nvSpPr>
          <p:cNvPr id="7" name="Content Placeholder 6">
            <a:extLst>
              <a:ext uri="{FF2B5EF4-FFF2-40B4-BE49-F238E27FC236}">
                <a16:creationId xmlns:a16="http://schemas.microsoft.com/office/drawing/2014/main" id="{CC1FEA42-5402-241B-EAB5-807399344235}"/>
              </a:ext>
            </a:extLst>
          </p:cNvPr>
          <p:cNvSpPr>
            <a:spLocks noGrp="1"/>
          </p:cNvSpPr>
          <p:nvPr>
            <p:ph idx="1"/>
          </p:nvPr>
        </p:nvSpPr>
        <p:spPr/>
        <p:txBody>
          <a:bodyPr/>
          <a:lstStyle/>
          <a:p>
            <a:endParaRPr lang="en-AU"/>
          </a:p>
        </p:txBody>
      </p:sp>
      <p:pic>
        <p:nvPicPr>
          <p:cNvPr id="9" name="Picture 8">
            <a:extLst>
              <a:ext uri="{FF2B5EF4-FFF2-40B4-BE49-F238E27FC236}">
                <a16:creationId xmlns:a16="http://schemas.microsoft.com/office/drawing/2014/main" id="{66799D59-5182-82F0-8E31-0C2FE285A63B}"/>
              </a:ext>
            </a:extLst>
          </p:cNvPr>
          <p:cNvPicPr>
            <a:picLocks noChangeAspect="1"/>
          </p:cNvPicPr>
          <p:nvPr/>
        </p:nvPicPr>
        <p:blipFill>
          <a:blip r:embed="rId2"/>
          <a:stretch>
            <a:fillRect/>
          </a:stretch>
        </p:blipFill>
        <p:spPr>
          <a:xfrm>
            <a:off x="399255" y="1533974"/>
            <a:ext cx="11393490" cy="4934639"/>
          </a:xfrm>
          <a:prstGeom prst="rect">
            <a:avLst/>
          </a:prstGeom>
        </p:spPr>
      </p:pic>
      <p:sp>
        <p:nvSpPr>
          <p:cNvPr id="10" name="TextBox 9">
            <a:extLst>
              <a:ext uri="{FF2B5EF4-FFF2-40B4-BE49-F238E27FC236}">
                <a16:creationId xmlns:a16="http://schemas.microsoft.com/office/drawing/2014/main" id="{05EC5373-9949-3C4F-08D3-E9FE830BF0A6}"/>
              </a:ext>
            </a:extLst>
          </p:cNvPr>
          <p:cNvSpPr txBox="1"/>
          <p:nvPr/>
        </p:nvSpPr>
        <p:spPr>
          <a:xfrm>
            <a:off x="8295441" y="6492875"/>
            <a:ext cx="3497304" cy="276999"/>
          </a:xfrm>
          <a:prstGeom prst="rect">
            <a:avLst/>
          </a:prstGeom>
          <a:noFill/>
        </p:spPr>
        <p:txBody>
          <a:bodyPr wrap="none" rtlCol="0">
            <a:spAutoFit/>
          </a:bodyPr>
          <a:lstStyle/>
          <a:p>
            <a:r>
              <a:rPr lang="en-AU" sz="1200" dirty="0"/>
              <a:t>https://ncbi.nlm.nih.gov/pmc/articles/PMC4594074/</a:t>
            </a:r>
          </a:p>
        </p:txBody>
      </p:sp>
    </p:spTree>
    <p:extLst>
      <p:ext uri="{BB962C8B-B14F-4D97-AF65-F5344CB8AC3E}">
        <p14:creationId xmlns:p14="http://schemas.microsoft.com/office/powerpoint/2010/main" val="2223349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0FDD8-E9E5-4AB7-8A44-A7EE3EE01A00}"/>
              </a:ext>
            </a:extLst>
          </p:cNvPr>
          <p:cNvSpPr>
            <a:spLocks noGrp="1"/>
          </p:cNvSpPr>
          <p:nvPr>
            <p:ph type="title"/>
          </p:nvPr>
        </p:nvSpPr>
        <p:spPr/>
        <p:txBody>
          <a:bodyPr/>
          <a:lstStyle/>
          <a:p>
            <a:r>
              <a:rPr lang="en-AU" b="1" dirty="0"/>
              <a:t>How does calcium get out of the body ?</a:t>
            </a:r>
          </a:p>
        </p:txBody>
      </p:sp>
      <p:sp>
        <p:nvSpPr>
          <p:cNvPr id="3" name="Content Placeholder 2">
            <a:extLst>
              <a:ext uri="{FF2B5EF4-FFF2-40B4-BE49-F238E27FC236}">
                <a16:creationId xmlns:a16="http://schemas.microsoft.com/office/drawing/2014/main" id="{91A5191E-7F05-417A-992C-89D0DBDB310E}"/>
              </a:ext>
            </a:extLst>
          </p:cNvPr>
          <p:cNvSpPr>
            <a:spLocks noGrp="1"/>
          </p:cNvSpPr>
          <p:nvPr>
            <p:ph idx="1"/>
          </p:nvPr>
        </p:nvSpPr>
        <p:spPr/>
        <p:txBody>
          <a:bodyPr>
            <a:normAutofit lnSpcReduction="10000"/>
          </a:bodyPr>
          <a:lstStyle/>
          <a:p>
            <a:r>
              <a:rPr lang="en-AU" b="1" dirty="0"/>
              <a:t>Urine</a:t>
            </a:r>
          </a:p>
          <a:p>
            <a:pPr lvl="1"/>
            <a:r>
              <a:rPr lang="en-AU" b="1" dirty="0"/>
              <a:t>100-300mg/day (adult with normal renal function)</a:t>
            </a:r>
          </a:p>
          <a:p>
            <a:pPr lvl="1"/>
            <a:r>
              <a:rPr lang="en-AU" b="1" dirty="0"/>
              <a:t>10g calcium filtered per day (but only 0.1g in urine per day)</a:t>
            </a:r>
          </a:p>
          <a:p>
            <a:pPr lvl="1"/>
            <a:r>
              <a:rPr lang="en-AU" b="1" dirty="0"/>
              <a:t>98-99% reabsorbed</a:t>
            </a:r>
          </a:p>
          <a:p>
            <a:pPr lvl="2"/>
            <a:r>
              <a:rPr lang="en-AU" b="1" dirty="0"/>
              <a:t>60-70% in proximal convoluted tubule</a:t>
            </a:r>
          </a:p>
          <a:p>
            <a:r>
              <a:rPr lang="en-AU" b="1" dirty="0"/>
              <a:t>Faeces</a:t>
            </a:r>
          </a:p>
          <a:p>
            <a:pPr lvl="1"/>
            <a:r>
              <a:rPr lang="en-AU" b="1" dirty="0"/>
              <a:t>2.1mg/kg/day in adults</a:t>
            </a:r>
          </a:p>
          <a:p>
            <a:r>
              <a:rPr lang="en-AU" b="1" dirty="0"/>
              <a:t>Sweat</a:t>
            </a:r>
          </a:p>
          <a:p>
            <a:pPr lvl="1"/>
            <a:r>
              <a:rPr lang="en-AU" b="1" dirty="0"/>
              <a:t> 8-265 mg/L </a:t>
            </a:r>
          </a:p>
          <a:p>
            <a:pPr lvl="1"/>
            <a:r>
              <a:rPr lang="en-AU" b="1" dirty="0"/>
              <a:t>Profuse sweating average 20mg calcium/hour lost (6.2 mg/hr in comfortable environment)</a:t>
            </a:r>
          </a:p>
        </p:txBody>
      </p:sp>
    </p:spTree>
    <p:extLst>
      <p:ext uri="{BB962C8B-B14F-4D97-AF65-F5344CB8AC3E}">
        <p14:creationId xmlns:p14="http://schemas.microsoft.com/office/powerpoint/2010/main" val="14137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DFF17-0804-44F8-A5A2-37F62ADF8E59}"/>
              </a:ext>
            </a:extLst>
          </p:cNvPr>
          <p:cNvSpPr>
            <a:spLocks noGrp="1"/>
          </p:cNvSpPr>
          <p:nvPr>
            <p:ph type="title"/>
          </p:nvPr>
        </p:nvSpPr>
        <p:spPr/>
        <p:txBody>
          <a:bodyPr/>
          <a:lstStyle/>
          <a:p>
            <a:r>
              <a:rPr lang="en-AU" b="1" dirty="0"/>
              <a:t>Calcium -Distribution</a:t>
            </a:r>
          </a:p>
        </p:txBody>
      </p:sp>
      <p:sp>
        <p:nvSpPr>
          <p:cNvPr id="3" name="Content Placeholder 2">
            <a:extLst>
              <a:ext uri="{FF2B5EF4-FFF2-40B4-BE49-F238E27FC236}">
                <a16:creationId xmlns:a16="http://schemas.microsoft.com/office/drawing/2014/main" id="{F6F52A8B-9703-4302-97B4-DDE94D04A245}"/>
              </a:ext>
            </a:extLst>
          </p:cNvPr>
          <p:cNvSpPr>
            <a:spLocks noGrp="1"/>
          </p:cNvSpPr>
          <p:nvPr>
            <p:ph idx="1"/>
          </p:nvPr>
        </p:nvSpPr>
        <p:spPr/>
        <p:txBody>
          <a:bodyPr>
            <a:normAutofit/>
          </a:bodyPr>
          <a:lstStyle/>
          <a:p>
            <a:r>
              <a:rPr lang="en-AU" b="1" dirty="0"/>
              <a:t>Bone and teeth 99%</a:t>
            </a:r>
          </a:p>
          <a:p>
            <a:pPr lvl="1"/>
            <a:r>
              <a:rPr lang="en-AU" b="1" dirty="0"/>
              <a:t>1% freely exchangeable with calcium in extracellular compartment</a:t>
            </a:r>
          </a:p>
          <a:p>
            <a:r>
              <a:rPr lang="en-AU" b="1" dirty="0"/>
              <a:t>Cell organelles 0.9% (mitochondria and endoplasmic reticulum)</a:t>
            </a:r>
          </a:p>
          <a:p>
            <a:pPr lvl="1"/>
            <a:r>
              <a:rPr lang="en-AU" b="1" dirty="0"/>
              <a:t>Intracellular signalling</a:t>
            </a:r>
          </a:p>
          <a:p>
            <a:pPr lvl="1"/>
            <a:r>
              <a:rPr lang="en-AU" b="1" dirty="0"/>
              <a:t>Enzyme activation</a:t>
            </a:r>
          </a:p>
          <a:p>
            <a:pPr lvl="1"/>
            <a:r>
              <a:rPr lang="en-AU" b="1" dirty="0"/>
              <a:t>Muscle contraction</a:t>
            </a:r>
          </a:p>
          <a:p>
            <a:r>
              <a:rPr lang="en-AU" b="1" dirty="0"/>
              <a:t>Extracellular 0.1% (plasma)</a:t>
            </a:r>
            <a:endParaRPr lang="en-AU" dirty="0"/>
          </a:p>
          <a:p>
            <a:endParaRPr lang="en-AU" dirty="0"/>
          </a:p>
        </p:txBody>
      </p:sp>
    </p:spTree>
    <p:extLst>
      <p:ext uri="{BB962C8B-B14F-4D97-AF65-F5344CB8AC3E}">
        <p14:creationId xmlns:p14="http://schemas.microsoft.com/office/powerpoint/2010/main" val="1874903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A8847-B912-3924-6F69-B40E9A48245B}"/>
              </a:ext>
            </a:extLst>
          </p:cNvPr>
          <p:cNvSpPr>
            <a:spLocks noGrp="1"/>
          </p:cNvSpPr>
          <p:nvPr>
            <p:ph type="title"/>
          </p:nvPr>
        </p:nvSpPr>
        <p:spPr>
          <a:xfrm>
            <a:off x="645130" y="480710"/>
            <a:ext cx="9404723" cy="1400530"/>
          </a:xfrm>
        </p:spPr>
        <p:txBody>
          <a:bodyPr/>
          <a:lstStyle/>
          <a:p>
            <a:r>
              <a:rPr lang="en-AU" dirty="0"/>
              <a:t>Circulating calcium</a:t>
            </a:r>
          </a:p>
        </p:txBody>
      </p:sp>
      <p:sp>
        <p:nvSpPr>
          <p:cNvPr id="3" name="Content Placeholder 2">
            <a:extLst>
              <a:ext uri="{FF2B5EF4-FFF2-40B4-BE49-F238E27FC236}">
                <a16:creationId xmlns:a16="http://schemas.microsoft.com/office/drawing/2014/main" id="{134489BF-0641-2C5F-4601-E4E73B05519A}"/>
              </a:ext>
            </a:extLst>
          </p:cNvPr>
          <p:cNvSpPr>
            <a:spLocks noGrp="1"/>
          </p:cNvSpPr>
          <p:nvPr>
            <p:ph idx="1"/>
          </p:nvPr>
        </p:nvSpPr>
        <p:spPr>
          <a:xfrm>
            <a:off x="1103312" y="1530220"/>
            <a:ext cx="8946541" cy="4718179"/>
          </a:xfrm>
        </p:spPr>
        <p:txBody>
          <a:bodyPr>
            <a:normAutofit fontScale="92500" lnSpcReduction="20000"/>
          </a:bodyPr>
          <a:lstStyle/>
          <a:p>
            <a:r>
              <a:rPr lang="en-AU" sz="2400" dirty="0"/>
              <a:t>Concentration 2.2 – 2.6 mmol/L</a:t>
            </a:r>
          </a:p>
          <a:p>
            <a:r>
              <a:rPr lang="en-AU" sz="2400" dirty="0"/>
              <a:t>48% ionised, 46% protein bound, 7% complexed fractions </a:t>
            </a:r>
          </a:p>
          <a:p>
            <a:pPr lvl="1"/>
            <a:r>
              <a:rPr lang="en-AU" sz="2000" dirty="0"/>
              <a:t>Protein bound – albumin, globulins</a:t>
            </a:r>
          </a:p>
          <a:p>
            <a:pPr lvl="1"/>
            <a:r>
              <a:rPr lang="en-AU" sz="2000" dirty="0"/>
              <a:t>Complexed fractions bound to phosphate, citrate</a:t>
            </a:r>
          </a:p>
          <a:p>
            <a:r>
              <a:rPr lang="en-AU" sz="2400" dirty="0"/>
              <a:t>Ionised (unbound) concentration critically important</a:t>
            </a:r>
          </a:p>
          <a:p>
            <a:pPr lvl="1"/>
            <a:r>
              <a:rPr lang="en-AU" sz="2000" dirty="0"/>
              <a:t>Very tightly regulated</a:t>
            </a:r>
          </a:p>
          <a:p>
            <a:pPr lvl="1"/>
            <a:r>
              <a:rPr lang="en-AU" sz="2000" dirty="0"/>
              <a:t>Hypocalcaemia: muscular spasms, seizures</a:t>
            </a:r>
          </a:p>
          <a:p>
            <a:pPr lvl="1"/>
            <a:r>
              <a:rPr lang="en-AU" sz="2000" dirty="0"/>
              <a:t>Hypercalcaemia: nausea, vomiting etc</a:t>
            </a:r>
          </a:p>
          <a:p>
            <a:r>
              <a:rPr lang="en-AU" sz="2300" dirty="0"/>
              <a:t>Protein bound – inert – mainly bound to albumin</a:t>
            </a:r>
          </a:p>
          <a:p>
            <a:pPr lvl="1"/>
            <a:r>
              <a:rPr lang="en-AU" sz="2000" dirty="0"/>
              <a:t>Total calcium depends on protein/albumin concentration</a:t>
            </a:r>
          </a:p>
          <a:p>
            <a:pPr lvl="2"/>
            <a:r>
              <a:rPr lang="en-AU" sz="1800" dirty="0"/>
              <a:t>Free fraction remains constant</a:t>
            </a:r>
          </a:p>
          <a:p>
            <a:pPr lvl="1"/>
            <a:r>
              <a:rPr lang="en-AU" sz="2000" dirty="0"/>
              <a:t>Usually corrected for albumin concentration</a:t>
            </a:r>
          </a:p>
        </p:txBody>
      </p:sp>
    </p:spTree>
    <p:extLst>
      <p:ext uri="{BB962C8B-B14F-4D97-AF65-F5344CB8AC3E}">
        <p14:creationId xmlns:p14="http://schemas.microsoft.com/office/powerpoint/2010/main" val="3736324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258B3-42ED-4523-B30B-57684528D07F}"/>
              </a:ext>
            </a:extLst>
          </p:cNvPr>
          <p:cNvSpPr>
            <a:spLocks noGrp="1"/>
          </p:cNvSpPr>
          <p:nvPr>
            <p:ph type="title"/>
          </p:nvPr>
        </p:nvSpPr>
        <p:spPr/>
        <p:txBody>
          <a:bodyPr/>
          <a:lstStyle/>
          <a:p>
            <a:r>
              <a:rPr lang="en-AU" b="1" dirty="0"/>
              <a:t>Plasma Calcium Regulation</a:t>
            </a:r>
          </a:p>
        </p:txBody>
      </p:sp>
      <p:sp>
        <p:nvSpPr>
          <p:cNvPr id="3" name="Content Placeholder 2">
            <a:extLst>
              <a:ext uri="{FF2B5EF4-FFF2-40B4-BE49-F238E27FC236}">
                <a16:creationId xmlns:a16="http://schemas.microsoft.com/office/drawing/2014/main" id="{2F15B05E-653A-4D1D-A545-FB8C501B0782}"/>
              </a:ext>
            </a:extLst>
          </p:cNvPr>
          <p:cNvSpPr>
            <a:spLocks noGrp="1"/>
          </p:cNvSpPr>
          <p:nvPr>
            <p:ph idx="1"/>
          </p:nvPr>
        </p:nvSpPr>
        <p:spPr>
          <a:xfrm>
            <a:off x="1103313" y="2052918"/>
            <a:ext cx="8012696" cy="3816037"/>
          </a:xfrm>
        </p:spPr>
        <p:txBody>
          <a:bodyPr>
            <a:normAutofit/>
          </a:bodyPr>
          <a:lstStyle/>
          <a:p>
            <a:r>
              <a:rPr lang="en-AU" sz="2800" b="1" dirty="0"/>
              <a:t>pH</a:t>
            </a:r>
          </a:p>
          <a:p>
            <a:r>
              <a:rPr lang="en-AU" sz="2800" b="1" dirty="0"/>
              <a:t>Parathyroid Hormone (PTH)</a:t>
            </a:r>
          </a:p>
          <a:p>
            <a:r>
              <a:rPr lang="en-AU" sz="2800" b="1" dirty="0"/>
              <a:t>1,25 (OH)₂ Vitamin D</a:t>
            </a:r>
          </a:p>
          <a:p>
            <a:r>
              <a:rPr lang="en-AU" sz="2800" b="1" dirty="0"/>
              <a:t>(Calcitonin)</a:t>
            </a:r>
          </a:p>
        </p:txBody>
      </p:sp>
    </p:spTree>
    <p:extLst>
      <p:ext uri="{BB962C8B-B14F-4D97-AF65-F5344CB8AC3E}">
        <p14:creationId xmlns:p14="http://schemas.microsoft.com/office/powerpoint/2010/main" val="1037620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48A19-D687-4EF4-96E7-9ACE6D779731}"/>
              </a:ext>
            </a:extLst>
          </p:cNvPr>
          <p:cNvSpPr>
            <a:spLocks noGrp="1"/>
          </p:cNvSpPr>
          <p:nvPr>
            <p:ph type="title"/>
          </p:nvPr>
        </p:nvSpPr>
        <p:spPr/>
        <p:txBody>
          <a:bodyPr/>
          <a:lstStyle/>
          <a:p>
            <a:r>
              <a:rPr lang="en-GB" b="1" dirty="0"/>
              <a:t>Rapid calcium change/ pH</a:t>
            </a:r>
            <a:endParaRPr lang="en-AU" b="1" dirty="0"/>
          </a:p>
        </p:txBody>
      </p:sp>
      <p:pic>
        <p:nvPicPr>
          <p:cNvPr id="5" name="Content Placeholder 4" descr="A screenshot of a cell phone&#10;&#10;Description automatically generated">
            <a:extLst>
              <a:ext uri="{FF2B5EF4-FFF2-40B4-BE49-F238E27FC236}">
                <a16:creationId xmlns:a16="http://schemas.microsoft.com/office/drawing/2014/main" id="{DA9C96B6-3602-4319-8DAB-D69C12467C6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6129" y="1350208"/>
            <a:ext cx="7486082" cy="5426149"/>
          </a:xfrm>
        </p:spPr>
      </p:pic>
    </p:spTree>
    <p:extLst>
      <p:ext uri="{BB962C8B-B14F-4D97-AF65-F5344CB8AC3E}">
        <p14:creationId xmlns:p14="http://schemas.microsoft.com/office/powerpoint/2010/main" val="326896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A737D-0715-400F-BEA1-266CA422EBD3}"/>
              </a:ext>
            </a:extLst>
          </p:cNvPr>
          <p:cNvSpPr>
            <a:spLocks noGrp="1"/>
          </p:cNvSpPr>
          <p:nvPr>
            <p:ph type="title"/>
          </p:nvPr>
        </p:nvSpPr>
        <p:spPr/>
        <p:txBody>
          <a:bodyPr/>
          <a:lstStyle/>
          <a:p>
            <a:r>
              <a:rPr lang="en-AU" b="1" dirty="0"/>
              <a:t>Learning Objectives</a:t>
            </a:r>
          </a:p>
        </p:txBody>
      </p:sp>
      <p:sp>
        <p:nvSpPr>
          <p:cNvPr id="3" name="Content Placeholder 2">
            <a:extLst>
              <a:ext uri="{FF2B5EF4-FFF2-40B4-BE49-F238E27FC236}">
                <a16:creationId xmlns:a16="http://schemas.microsoft.com/office/drawing/2014/main" id="{A9074E37-9BFF-4160-9BD4-2D3336FE046F}"/>
              </a:ext>
            </a:extLst>
          </p:cNvPr>
          <p:cNvSpPr>
            <a:spLocks noGrp="1"/>
          </p:cNvSpPr>
          <p:nvPr>
            <p:ph idx="1"/>
          </p:nvPr>
        </p:nvSpPr>
        <p:spPr/>
        <p:txBody>
          <a:bodyPr/>
          <a:lstStyle/>
          <a:p>
            <a:r>
              <a:rPr lang="en-AU" b="1" dirty="0"/>
              <a:t>Understand how human body gains and loses calcium </a:t>
            </a:r>
          </a:p>
          <a:p>
            <a:r>
              <a:rPr lang="en-AU" b="1" dirty="0"/>
              <a:t>Be able to outline the endocrine control of serum calcium</a:t>
            </a:r>
          </a:p>
          <a:p>
            <a:r>
              <a:rPr lang="en-AU" b="1" dirty="0"/>
              <a:t>Understand the role of bone in calcium homeostasis</a:t>
            </a:r>
          </a:p>
          <a:p>
            <a:r>
              <a:rPr lang="en-AU" b="1" dirty="0"/>
              <a:t>Understand the role of calcium in bone structure</a:t>
            </a:r>
          </a:p>
          <a:p>
            <a:r>
              <a:rPr lang="en-AU" b="1" dirty="0"/>
              <a:t>Understand hormonal and other control of calcium and bone metabolism</a:t>
            </a:r>
          </a:p>
          <a:p>
            <a:pPr marL="0" indent="0">
              <a:buNone/>
            </a:pPr>
            <a:endParaRPr lang="en-AU" b="1" dirty="0"/>
          </a:p>
          <a:p>
            <a:endParaRPr lang="en-AU" dirty="0"/>
          </a:p>
        </p:txBody>
      </p:sp>
    </p:spTree>
    <p:extLst>
      <p:ext uri="{BB962C8B-B14F-4D97-AF65-F5344CB8AC3E}">
        <p14:creationId xmlns:p14="http://schemas.microsoft.com/office/powerpoint/2010/main" val="495406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0E49E-780C-4951-A24F-FEA9107CCBF9}"/>
              </a:ext>
            </a:extLst>
          </p:cNvPr>
          <p:cNvSpPr>
            <a:spLocks noGrp="1"/>
          </p:cNvSpPr>
          <p:nvPr>
            <p:ph type="title"/>
          </p:nvPr>
        </p:nvSpPr>
        <p:spPr/>
        <p:txBody>
          <a:bodyPr/>
          <a:lstStyle/>
          <a:p>
            <a:r>
              <a:rPr lang="en-AU" b="1" dirty="0"/>
              <a:t>Parathyroid Hormone</a:t>
            </a:r>
          </a:p>
        </p:txBody>
      </p:sp>
      <p:sp>
        <p:nvSpPr>
          <p:cNvPr id="3" name="Content Placeholder 2">
            <a:extLst>
              <a:ext uri="{FF2B5EF4-FFF2-40B4-BE49-F238E27FC236}">
                <a16:creationId xmlns:a16="http://schemas.microsoft.com/office/drawing/2014/main" id="{A8766F80-37B6-438D-8BD6-617D6F105DD1}"/>
              </a:ext>
            </a:extLst>
          </p:cNvPr>
          <p:cNvSpPr>
            <a:spLocks noGrp="1"/>
          </p:cNvSpPr>
          <p:nvPr>
            <p:ph idx="1"/>
          </p:nvPr>
        </p:nvSpPr>
        <p:spPr>
          <a:xfrm>
            <a:off x="838200" y="2506662"/>
            <a:ext cx="10515600" cy="4351338"/>
          </a:xfrm>
        </p:spPr>
        <p:txBody>
          <a:bodyPr/>
          <a:lstStyle/>
          <a:p>
            <a:r>
              <a:rPr lang="en-GB" sz="2400" b="1" dirty="0"/>
              <a:t>4 Parathyroid glands in neck (</a:t>
            </a:r>
            <a:r>
              <a:rPr lang="en-GB" sz="2400" b="1" dirty="0" err="1"/>
              <a:t>occas</a:t>
            </a:r>
            <a:r>
              <a:rPr lang="en-GB" sz="2400" b="1" dirty="0"/>
              <a:t> 5th)</a:t>
            </a:r>
          </a:p>
          <a:p>
            <a:r>
              <a:rPr lang="en-GB" sz="2400" b="1" dirty="0"/>
              <a:t>High blood flow</a:t>
            </a:r>
          </a:p>
          <a:p>
            <a:r>
              <a:rPr lang="en-GB" sz="2400" b="1" dirty="0"/>
              <a:t>Calcium sensing receptor</a:t>
            </a:r>
          </a:p>
          <a:p>
            <a:r>
              <a:rPr lang="en-GB" sz="2400" b="1" dirty="0"/>
              <a:t>Secreted in response to minor downward trend in serum calcium</a:t>
            </a:r>
          </a:p>
          <a:p>
            <a:r>
              <a:rPr lang="en-GB" sz="2400" b="1" dirty="0"/>
              <a:t>PTH has direct effect on bone and kidney to resorb calcium </a:t>
            </a:r>
          </a:p>
          <a:p>
            <a:r>
              <a:rPr lang="en-GB" sz="2400" b="1" dirty="0"/>
              <a:t>Indirect effect on GIT calcium absorption via upregulation 1,25 (OH)₂Vit D</a:t>
            </a:r>
          </a:p>
          <a:p>
            <a:endParaRPr lang="en-AU" dirty="0"/>
          </a:p>
        </p:txBody>
      </p:sp>
    </p:spTree>
    <p:extLst>
      <p:ext uri="{BB962C8B-B14F-4D97-AF65-F5344CB8AC3E}">
        <p14:creationId xmlns:p14="http://schemas.microsoft.com/office/powerpoint/2010/main" val="2439511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E0FA7-F896-471F-891E-4A818964E0F0}"/>
              </a:ext>
            </a:extLst>
          </p:cNvPr>
          <p:cNvSpPr>
            <a:spLocks noGrp="1"/>
          </p:cNvSpPr>
          <p:nvPr>
            <p:ph type="title"/>
          </p:nvPr>
        </p:nvSpPr>
        <p:spPr/>
        <p:txBody>
          <a:bodyPr/>
          <a:lstStyle/>
          <a:p>
            <a:r>
              <a:rPr lang="en-GB" b="1" dirty="0"/>
              <a:t>Parathyroid Hormone</a:t>
            </a:r>
            <a:endParaRPr lang="en-AU" b="1" dirty="0"/>
          </a:p>
        </p:txBody>
      </p:sp>
      <p:sp>
        <p:nvSpPr>
          <p:cNvPr id="3" name="Content Placeholder 2">
            <a:extLst>
              <a:ext uri="{FF2B5EF4-FFF2-40B4-BE49-F238E27FC236}">
                <a16:creationId xmlns:a16="http://schemas.microsoft.com/office/drawing/2014/main" id="{A7CA958D-817C-4CCE-B9BA-87C3DEDDD1B7}"/>
              </a:ext>
            </a:extLst>
          </p:cNvPr>
          <p:cNvSpPr>
            <a:spLocks noGrp="1"/>
          </p:cNvSpPr>
          <p:nvPr>
            <p:ph idx="1"/>
          </p:nvPr>
        </p:nvSpPr>
        <p:spPr/>
        <p:txBody>
          <a:bodyPr>
            <a:normAutofit/>
          </a:bodyPr>
          <a:lstStyle/>
          <a:p>
            <a:r>
              <a:rPr lang="en-GB" b="1" dirty="0"/>
              <a:t>Kidney</a:t>
            </a:r>
          </a:p>
          <a:p>
            <a:pPr lvl="1"/>
            <a:r>
              <a:rPr lang="en-GB" b="1" dirty="0"/>
              <a:t>Increases calcium resorption at ascending Loop of Henle, distal convoluted tubule and collecting duct</a:t>
            </a:r>
          </a:p>
          <a:p>
            <a:r>
              <a:rPr lang="en-GB" b="1" dirty="0"/>
              <a:t>Bone: Increases bone release of calcium in 2 ways</a:t>
            </a:r>
          </a:p>
          <a:p>
            <a:pPr lvl="1"/>
            <a:r>
              <a:rPr lang="en-GB" b="1" dirty="0"/>
              <a:t>Rapid phase within minutes- osteoblasts and osteocytes (overlie bone formation/bone fluid)</a:t>
            </a:r>
          </a:p>
          <a:p>
            <a:pPr lvl="3"/>
            <a:r>
              <a:rPr lang="en-GB" b="1" dirty="0"/>
              <a:t>PTH binds to receptors on these cells and the </a:t>
            </a:r>
            <a:r>
              <a:rPr lang="en-GB" b="1" dirty="0" err="1"/>
              <a:t>osteocytic</a:t>
            </a:r>
            <a:r>
              <a:rPr lang="en-GB" b="1" dirty="0"/>
              <a:t> membrane pumps calcium ions from bone fluid into extracellular fluid</a:t>
            </a:r>
          </a:p>
          <a:p>
            <a:pPr lvl="1"/>
            <a:r>
              <a:rPr lang="en-GB" b="1" dirty="0"/>
              <a:t>Slower phase over days – osteoclasts resorbing bone</a:t>
            </a:r>
          </a:p>
          <a:p>
            <a:pPr lvl="3"/>
            <a:r>
              <a:rPr lang="en-GB" b="1" dirty="0"/>
              <a:t>Mature osteoclasts do not have PTH receptors</a:t>
            </a:r>
          </a:p>
          <a:p>
            <a:pPr lvl="3"/>
            <a:r>
              <a:rPr lang="en-GB" b="1" dirty="0"/>
              <a:t>PTH stimulates differentiation of immature osteoclasts (they have both PTH and </a:t>
            </a:r>
            <a:r>
              <a:rPr lang="en-GB" b="1" dirty="0" err="1"/>
              <a:t>vitD</a:t>
            </a:r>
            <a:r>
              <a:rPr lang="en-GB" b="1" dirty="0"/>
              <a:t> receptors)</a:t>
            </a:r>
            <a:endParaRPr lang="en-AU" b="1" dirty="0"/>
          </a:p>
        </p:txBody>
      </p:sp>
    </p:spTree>
    <p:extLst>
      <p:ext uri="{BB962C8B-B14F-4D97-AF65-F5344CB8AC3E}">
        <p14:creationId xmlns:p14="http://schemas.microsoft.com/office/powerpoint/2010/main" val="4185285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0B762-8ED6-4ED8-8C19-599AF5B96D52}"/>
              </a:ext>
            </a:extLst>
          </p:cNvPr>
          <p:cNvSpPr>
            <a:spLocks noGrp="1"/>
          </p:cNvSpPr>
          <p:nvPr>
            <p:ph type="title"/>
          </p:nvPr>
        </p:nvSpPr>
        <p:spPr/>
        <p:txBody>
          <a:bodyPr/>
          <a:lstStyle/>
          <a:p>
            <a:r>
              <a:rPr lang="en-GB" b="1" dirty="0"/>
              <a:t>Parathyroid Glands</a:t>
            </a:r>
            <a:endParaRPr lang="en-AU" b="1" dirty="0"/>
          </a:p>
        </p:txBody>
      </p:sp>
      <p:pic>
        <p:nvPicPr>
          <p:cNvPr id="5" name="Content Placeholder 4" descr="A close up of a device&#10;&#10;Description automatically generated">
            <a:extLst>
              <a:ext uri="{FF2B5EF4-FFF2-40B4-BE49-F238E27FC236}">
                <a16:creationId xmlns:a16="http://schemas.microsoft.com/office/drawing/2014/main" id="{2DB6A047-67D3-427A-BEF2-45547CF4021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tretch/>
        </p:blipFill>
        <p:spPr>
          <a:xfrm>
            <a:off x="3717962" y="2052638"/>
            <a:ext cx="3717852" cy="4195762"/>
          </a:xfrm>
        </p:spPr>
      </p:pic>
    </p:spTree>
    <p:extLst>
      <p:ext uri="{BB962C8B-B14F-4D97-AF65-F5344CB8AC3E}">
        <p14:creationId xmlns:p14="http://schemas.microsoft.com/office/powerpoint/2010/main" val="2128249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FCB0E-D56F-4136-87CB-2C3754EA2548}"/>
              </a:ext>
            </a:extLst>
          </p:cNvPr>
          <p:cNvSpPr>
            <a:spLocks noGrp="1"/>
          </p:cNvSpPr>
          <p:nvPr>
            <p:ph type="title"/>
          </p:nvPr>
        </p:nvSpPr>
        <p:spPr/>
        <p:txBody>
          <a:bodyPr/>
          <a:lstStyle/>
          <a:p>
            <a:r>
              <a:rPr lang="en-GB" b="1" dirty="0"/>
              <a:t>PTH regulation of Calcium</a:t>
            </a:r>
            <a:endParaRPr lang="en-AU" b="1" dirty="0"/>
          </a:p>
        </p:txBody>
      </p:sp>
      <p:pic>
        <p:nvPicPr>
          <p:cNvPr id="5" name="Content Placeholder 4" descr="A close up of text on a white background&#10;&#10;Description automatically generated">
            <a:extLst>
              <a:ext uri="{FF2B5EF4-FFF2-40B4-BE49-F238E27FC236}">
                <a16:creationId xmlns:a16="http://schemas.microsoft.com/office/drawing/2014/main" id="{2A5EE5FF-300B-410B-94B7-89858ECFE2A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tretch/>
        </p:blipFill>
        <p:spPr>
          <a:xfrm>
            <a:off x="2742739" y="2052638"/>
            <a:ext cx="5668297" cy="4195762"/>
          </a:xfrm>
        </p:spPr>
      </p:pic>
    </p:spTree>
    <p:extLst>
      <p:ext uri="{BB962C8B-B14F-4D97-AF65-F5344CB8AC3E}">
        <p14:creationId xmlns:p14="http://schemas.microsoft.com/office/powerpoint/2010/main" val="1334786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40020-9ABE-3ABC-29BF-57DC5C4DD6A5}"/>
              </a:ext>
            </a:extLst>
          </p:cNvPr>
          <p:cNvSpPr>
            <a:spLocks noGrp="1"/>
          </p:cNvSpPr>
          <p:nvPr>
            <p:ph type="title"/>
          </p:nvPr>
        </p:nvSpPr>
        <p:spPr/>
        <p:txBody>
          <a:bodyPr/>
          <a:lstStyle/>
          <a:p>
            <a:r>
              <a:rPr lang="en-AU" dirty="0"/>
              <a:t>Vitamin D</a:t>
            </a:r>
          </a:p>
        </p:txBody>
      </p:sp>
      <p:sp>
        <p:nvSpPr>
          <p:cNvPr id="3" name="Text Placeholder 2">
            <a:extLst>
              <a:ext uri="{FF2B5EF4-FFF2-40B4-BE49-F238E27FC236}">
                <a16:creationId xmlns:a16="http://schemas.microsoft.com/office/drawing/2014/main" id="{887F5DBD-7066-6CAC-B671-863295D7F4E8}"/>
              </a:ext>
            </a:extLst>
          </p:cNvPr>
          <p:cNvSpPr>
            <a:spLocks noGrp="1"/>
          </p:cNvSpPr>
          <p:nvPr>
            <p:ph type="body" idx="1"/>
          </p:nvPr>
        </p:nvSpPr>
        <p:spPr/>
        <p:txBody>
          <a:bodyPr/>
          <a:lstStyle/>
          <a:p>
            <a:endParaRPr lang="en-AU"/>
          </a:p>
        </p:txBody>
      </p:sp>
    </p:spTree>
    <p:extLst>
      <p:ext uri="{BB962C8B-B14F-4D97-AF65-F5344CB8AC3E}">
        <p14:creationId xmlns:p14="http://schemas.microsoft.com/office/powerpoint/2010/main" val="2761978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70F19-36B4-4EE0-84F9-7764A918690A}"/>
              </a:ext>
            </a:extLst>
          </p:cNvPr>
          <p:cNvSpPr>
            <a:spLocks noGrp="1"/>
          </p:cNvSpPr>
          <p:nvPr>
            <p:ph type="title"/>
          </p:nvPr>
        </p:nvSpPr>
        <p:spPr/>
        <p:txBody>
          <a:bodyPr/>
          <a:lstStyle/>
          <a:p>
            <a:r>
              <a:rPr lang="en-GB" b="1" dirty="0"/>
              <a:t>Vitamin D</a:t>
            </a:r>
            <a:endParaRPr lang="en-AU" b="1" dirty="0"/>
          </a:p>
        </p:txBody>
      </p:sp>
      <p:sp>
        <p:nvSpPr>
          <p:cNvPr id="3" name="Content Placeholder 2">
            <a:extLst>
              <a:ext uri="{FF2B5EF4-FFF2-40B4-BE49-F238E27FC236}">
                <a16:creationId xmlns:a16="http://schemas.microsoft.com/office/drawing/2014/main" id="{DF28FC7D-D8D6-4718-B7DC-5CC18FB100FC}"/>
              </a:ext>
            </a:extLst>
          </p:cNvPr>
          <p:cNvSpPr>
            <a:spLocks noGrp="1"/>
          </p:cNvSpPr>
          <p:nvPr>
            <p:ph idx="1"/>
          </p:nvPr>
        </p:nvSpPr>
        <p:spPr/>
        <p:txBody>
          <a:bodyPr/>
          <a:lstStyle/>
          <a:p>
            <a:r>
              <a:rPr lang="en-GB" dirty="0"/>
              <a:t>7-dehydrocholesterol in skin plus UVB radiation (lower layers of epidermis)</a:t>
            </a:r>
          </a:p>
          <a:p>
            <a:pPr lvl="1"/>
            <a:r>
              <a:rPr lang="en-GB" dirty="0"/>
              <a:t>produces cholecalciferol (base vitamin D)</a:t>
            </a:r>
          </a:p>
          <a:p>
            <a:r>
              <a:rPr lang="en-GB" dirty="0"/>
              <a:t>Cholecalciferol at liver plus 25-hydroxylase</a:t>
            </a:r>
          </a:p>
          <a:p>
            <a:pPr lvl="1"/>
            <a:r>
              <a:rPr lang="en-GB" dirty="0"/>
              <a:t>Produces 25 hydroxyvitamin D (25 OH </a:t>
            </a:r>
            <a:r>
              <a:rPr lang="en-GB" dirty="0" err="1"/>
              <a:t>VitD</a:t>
            </a:r>
            <a:r>
              <a:rPr lang="en-GB" dirty="0"/>
              <a:t>) – </a:t>
            </a:r>
            <a:r>
              <a:rPr lang="en-GB" sz="1600" dirty="0"/>
              <a:t>clinically measured more than 1,25 Vit D</a:t>
            </a:r>
          </a:p>
          <a:p>
            <a:r>
              <a:rPr lang="en-GB" dirty="0"/>
              <a:t>25 OH vitamin D at kidney (and other sites) plus 1⍺ hydroxylase</a:t>
            </a:r>
          </a:p>
          <a:p>
            <a:pPr lvl="1"/>
            <a:r>
              <a:rPr lang="en-GB" dirty="0"/>
              <a:t>Produces 1,25 (OH)₂ Vitamin D - the potent form</a:t>
            </a:r>
          </a:p>
          <a:p>
            <a:r>
              <a:rPr lang="en-GB" dirty="0"/>
              <a:t>Excess UVB induces enzymes that degrade cholecalciferol (prevents toxicity)</a:t>
            </a:r>
            <a:endParaRPr lang="en-AU" dirty="0"/>
          </a:p>
        </p:txBody>
      </p:sp>
    </p:spTree>
    <p:extLst>
      <p:ext uri="{BB962C8B-B14F-4D97-AF65-F5344CB8AC3E}">
        <p14:creationId xmlns:p14="http://schemas.microsoft.com/office/powerpoint/2010/main" val="9181534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ndogenous and exogenous sources of vitamin D and its metabolic activation">
            <a:extLst>
              <a:ext uri="{FF2B5EF4-FFF2-40B4-BE49-F238E27FC236}">
                <a16:creationId xmlns:a16="http://schemas.microsoft.com/office/drawing/2014/main" id="{5FA8626C-090A-574F-0E61-DFFEA37C81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2348" y="188039"/>
            <a:ext cx="4395024" cy="61325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C8A58CA-FB2D-803C-9399-3130D24FD9E9}"/>
              </a:ext>
            </a:extLst>
          </p:cNvPr>
          <p:cNvSpPr txBox="1"/>
          <p:nvPr/>
        </p:nvSpPr>
        <p:spPr>
          <a:xfrm>
            <a:off x="1571964" y="6392962"/>
            <a:ext cx="8569205" cy="276999"/>
          </a:xfrm>
          <a:prstGeom prst="rect">
            <a:avLst/>
          </a:prstGeom>
          <a:noFill/>
        </p:spPr>
        <p:txBody>
          <a:bodyPr wrap="none" rtlCol="0">
            <a:spAutoFit/>
          </a:bodyPr>
          <a:lstStyle/>
          <a:p>
            <a:r>
              <a:rPr lang="en-AU" sz="1200" dirty="0"/>
              <a:t>https://www.researchgate.net/figure/Endogenous-and-exogenous-sources-of-vitamin-D-and-its-metabolic-activation_fig1_353742304</a:t>
            </a:r>
          </a:p>
        </p:txBody>
      </p:sp>
      <p:sp>
        <p:nvSpPr>
          <p:cNvPr id="4" name="Title 3">
            <a:extLst>
              <a:ext uri="{FF2B5EF4-FFF2-40B4-BE49-F238E27FC236}">
                <a16:creationId xmlns:a16="http://schemas.microsoft.com/office/drawing/2014/main" id="{0E784E9E-AE21-8F92-B039-ADEB602B0B8A}"/>
              </a:ext>
            </a:extLst>
          </p:cNvPr>
          <p:cNvSpPr>
            <a:spLocks noGrp="1"/>
          </p:cNvSpPr>
          <p:nvPr>
            <p:ph type="title"/>
          </p:nvPr>
        </p:nvSpPr>
        <p:spPr>
          <a:xfrm>
            <a:off x="839788" y="365125"/>
            <a:ext cx="4053945" cy="2945342"/>
          </a:xfrm>
        </p:spPr>
        <p:txBody>
          <a:bodyPr/>
          <a:lstStyle/>
          <a:p>
            <a:r>
              <a:rPr lang="en-AU" dirty="0"/>
              <a:t>Vitamin D metabolism</a:t>
            </a:r>
          </a:p>
        </p:txBody>
      </p:sp>
    </p:spTree>
    <p:extLst>
      <p:ext uri="{BB962C8B-B14F-4D97-AF65-F5344CB8AC3E}">
        <p14:creationId xmlns:p14="http://schemas.microsoft.com/office/powerpoint/2010/main" val="2546466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E2B3B-4C11-44ED-94A5-F9A77A30401A}"/>
              </a:ext>
            </a:extLst>
          </p:cNvPr>
          <p:cNvSpPr>
            <a:spLocks noGrp="1"/>
          </p:cNvSpPr>
          <p:nvPr>
            <p:ph type="title"/>
          </p:nvPr>
        </p:nvSpPr>
        <p:spPr/>
        <p:txBody>
          <a:bodyPr/>
          <a:lstStyle/>
          <a:p>
            <a:r>
              <a:rPr lang="en-GB" b="1" dirty="0"/>
              <a:t>1,25 (OH)₂ Vitamin D </a:t>
            </a:r>
            <a:endParaRPr lang="en-AU" b="1" dirty="0"/>
          </a:p>
        </p:txBody>
      </p:sp>
      <p:sp>
        <p:nvSpPr>
          <p:cNvPr id="3" name="Content Placeholder 2">
            <a:extLst>
              <a:ext uri="{FF2B5EF4-FFF2-40B4-BE49-F238E27FC236}">
                <a16:creationId xmlns:a16="http://schemas.microsoft.com/office/drawing/2014/main" id="{337AF7EA-0407-478C-8AC9-0DE7592496A9}"/>
              </a:ext>
            </a:extLst>
          </p:cNvPr>
          <p:cNvSpPr>
            <a:spLocks noGrp="1"/>
          </p:cNvSpPr>
          <p:nvPr>
            <p:ph idx="1"/>
          </p:nvPr>
        </p:nvSpPr>
        <p:spPr/>
        <p:txBody>
          <a:bodyPr/>
          <a:lstStyle/>
          <a:p>
            <a:r>
              <a:rPr lang="en-GB" dirty="0"/>
              <a:t>1,25 (OH)₂ Vitamin D levels increased by PTH activating renal 1⍺-hydroxylase </a:t>
            </a:r>
          </a:p>
          <a:p>
            <a:pPr lvl="1"/>
            <a:r>
              <a:rPr lang="en-GB" dirty="0"/>
              <a:t>Synthesis at renal proximal tubule</a:t>
            </a:r>
          </a:p>
          <a:p>
            <a:pPr lvl="1"/>
            <a:r>
              <a:rPr lang="en-GB" dirty="0"/>
              <a:t>Action at distal tubules (plus bone and GIT)</a:t>
            </a:r>
          </a:p>
          <a:p>
            <a:r>
              <a:rPr lang="en-GB" dirty="0"/>
              <a:t>1,25 (OH)₂ Vit D increases GIT Ca absorption (active and passive)</a:t>
            </a:r>
          </a:p>
          <a:p>
            <a:r>
              <a:rPr lang="en-GB" dirty="0"/>
              <a:t>1,25 (OH)₂ Vit D increases bone resorption</a:t>
            </a:r>
          </a:p>
          <a:p>
            <a:endParaRPr lang="en-AU" dirty="0"/>
          </a:p>
        </p:txBody>
      </p:sp>
    </p:spTree>
    <p:extLst>
      <p:ext uri="{BB962C8B-B14F-4D97-AF65-F5344CB8AC3E}">
        <p14:creationId xmlns:p14="http://schemas.microsoft.com/office/powerpoint/2010/main" val="12881489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98E23-64AA-4BCE-A28A-4FD337B0311A}"/>
              </a:ext>
            </a:extLst>
          </p:cNvPr>
          <p:cNvSpPr>
            <a:spLocks noGrp="1"/>
          </p:cNvSpPr>
          <p:nvPr>
            <p:ph type="title"/>
          </p:nvPr>
        </p:nvSpPr>
        <p:spPr/>
        <p:txBody>
          <a:bodyPr/>
          <a:lstStyle/>
          <a:p>
            <a:r>
              <a:rPr lang="en-AU" b="1" dirty="0"/>
              <a:t>Vitamin D</a:t>
            </a:r>
          </a:p>
        </p:txBody>
      </p:sp>
      <p:pic>
        <p:nvPicPr>
          <p:cNvPr id="5" name="Content Placeholder 4" descr="A screenshot of a cell phone&#10;&#10;Description automatically generated">
            <a:extLst>
              <a:ext uri="{FF2B5EF4-FFF2-40B4-BE49-F238E27FC236}">
                <a16:creationId xmlns:a16="http://schemas.microsoft.com/office/drawing/2014/main" id="{471BDB1C-34C0-4BDC-B89F-EDC72CF27A5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5131" t="15249" r="24976" b="18440"/>
          <a:stretch/>
        </p:blipFill>
        <p:spPr>
          <a:xfrm>
            <a:off x="2975669" y="1690688"/>
            <a:ext cx="5906470" cy="4669600"/>
          </a:xfrm>
        </p:spPr>
      </p:pic>
    </p:spTree>
    <p:extLst>
      <p:ext uri="{BB962C8B-B14F-4D97-AF65-F5344CB8AC3E}">
        <p14:creationId xmlns:p14="http://schemas.microsoft.com/office/powerpoint/2010/main" val="12962083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CC059-856F-48EC-BFD9-E5DD84CC829E}"/>
              </a:ext>
            </a:extLst>
          </p:cNvPr>
          <p:cNvSpPr>
            <a:spLocks noGrp="1"/>
          </p:cNvSpPr>
          <p:nvPr>
            <p:ph type="title"/>
          </p:nvPr>
        </p:nvSpPr>
        <p:spPr/>
        <p:txBody>
          <a:bodyPr/>
          <a:lstStyle/>
          <a:p>
            <a:r>
              <a:rPr lang="en-GB" b="1" dirty="0"/>
              <a:t>Calcitonin</a:t>
            </a:r>
            <a:endParaRPr lang="en-AU" b="1" dirty="0"/>
          </a:p>
        </p:txBody>
      </p:sp>
      <p:sp>
        <p:nvSpPr>
          <p:cNvPr id="3" name="Content Placeholder 2">
            <a:extLst>
              <a:ext uri="{FF2B5EF4-FFF2-40B4-BE49-F238E27FC236}">
                <a16:creationId xmlns:a16="http://schemas.microsoft.com/office/drawing/2014/main" id="{CA9950C4-CF5B-4F6F-834B-4FE83AD24A07}"/>
              </a:ext>
            </a:extLst>
          </p:cNvPr>
          <p:cNvSpPr>
            <a:spLocks noGrp="1"/>
          </p:cNvSpPr>
          <p:nvPr>
            <p:ph idx="1"/>
          </p:nvPr>
        </p:nvSpPr>
        <p:spPr/>
        <p:txBody>
          <a:bodyPr/>
          <a:lstStyle/>
          <a:p>
            <a:r>
              <a:rPr lang="en-GB" dirty="0"/>
              <a:t>From thyroid parafollicular cells (</a:t>
            </a:r>
            <a:r>
              <a:rPr lang="en-GB" dirty="0" err="1"/>
              <a:t>cf</a:t>
            </a:r>
            <a:r>
              <a:rPr lang="en-GB" dirty="0"/>
              <a:t> follicular cells which make thyroid hormone)</a:t>
            </a:r>
          </a:p>
          <a:p>
            <a:r>
              <a:rPr lang="en-GB" dirty="0"/>
              <a:t>In theory opposes PTH and reduces serum calcium by</a:t>
            </a:r>
          </a:p>
          <a:p>
            <a:pPr lvl="1"/>
            <a:r>
              <a:rPr lang="en-GB" dirty="0"/>
              <a:t>Inhibition of osteoclasts and therefore reduction bone resorption</a:t>
            </a:r>
          </a:p>
          <a:p>
            <a:pPr lvl="1"/>
            <a:r>
              <a:rPr lang="en-GB" dirty="0"/>
              <a:t>Reducing renal calcium resorption</a:t>
            </a:r>
          </a:p>
          <a:p>
            <a:r>
              <a:rPr lang="en-GB" dirty="0"/>
              <a:t>However, no obvious clinical effect of excess/deficient calcitonin in humans </a:t>
            </a:r>
          </a:p>
          <a:p>
            <a:endParaRPr lang="en-AU" dirty="0"/>
          </a:p>
        </p:txBody>
      </p:sp>
    </p:spTree>
    <p:extLst>
      <p:ext uri="{BB962C8B-B14F-4D97-AF65-F5344CB8AC3E}">
        <p14:creationId xmlns:p14="http://schemas.microsoft.com/office/powerpoint/2010/main" val="3775504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CA48F-9B5A-EA63-0E25-0884C7202C5F}"/>
              </a:ext>
            </a:extLst>
          </p:cNvPr>
          <p:cNvSpPr>
            <a:spLocks noGrp="1"/>
          </p:cNvSpPr>
          <p:nvPr>
            <p:ph type="title"/>
          </p:nvPr>
        </p:nvSpPr>
        <p:spPr/>
        <p:txBody>
          <a:bodyPr/>
          <a:lstStyle/>
          <a:p>
            <a:r>
              <a:rPr lang="en-AU" dirty="0"/>
              <a:t>Case history</a:t>
            </a:r>
          </a:p>
        </p:txBody>
      </p:sp>
      <p:sp>
        <p:nvSpPr>
          <p:cNvPr id="3" name="Content Placeholder 2">
            <a:extLst>
              <a:ext uri="{FF2B5EF4-FFF2-40B4-BE49-F238E27FC236}">
                <a16:creationId xmlns:a16="http://schemas.microsoft.com/office/drawing/2014/main" id="{F9A0A5A7-EEB3-FDBD-ADC3-F6C4E6908240}"/>
              </a:ext>
            </a:extLst>
          </p:cNvPr>
          <p:cNvSpPr>
            <a:spLocks noGrp="1"/>
          </p:cNvSpPr>
          <p:nvPr>
            <p:ph idx="1"/>
          </p:nvPr>
        </p:nvSpPr>
        <p:spPr/>
        <p:txBody>
          <a:bodyPr/>
          <a:lstStyle/>
          <a:p>
            <a:r>
              <a:rPr lang="en-AU" dirty="0"/>
              <a:t>31 year-old public servant</a:t>
            </a:r>
          </a:p>
          <a:p>
            <a:r>
              <a:rPr lang="en-AU" dirty="0"/>
              <a:t>Two episodes of sudden pain &amp; popping sensation in knee</a:t>
            </a:r>
          </a:p>
          <a:p>
            <a:pPr lvl="1"/>
            <a:r>
              <a:rPr lang="en-AU" dirty="0"/>
              <a:t>Walking down stairs</a:t>
            </a:r>
          </a:p>
          <a:p>
            <a:pPr lvl="1"/>
            <a:r>
              <a:rPr lang="en-AU" dirty="0"/>
              <a:t>Getting into car</a:t>
            </a:r>
          </a:p>
          <a:p>
            <a:r>
              <a:rPr lang="en-AU" dirty="0"/>
              <a:t>X-ray shows stress fracture of femur</a:t>
            </a:r>
          </a:p>
        </p:txBody>
      </p:sp>
    </p:spTree>
    <p:extLst>
      <p:ext uri="{BB962C8B-B14F-4D97-AF65-F5344CB8AC3E}">
        <p14:creationId xmlns:p14="http://schemas.microsoft.com/office/powerpoint/2010/main" val="12943499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76F02-B5A8-ED25-D8EA-284A3190BBF3}"/>
              </a:ext>
            </a:extLst>
          </p:cNvPr>
          <p:cNvSpPr>
            <a:spLocks noGrp="1"/>
          </p:cNvSpPr>
          <p:nvPr>
            <p:ph type="title"/>
          </p:nvPr>
        </p:nvSpPr>
        <p:spPr/>
        <p:txBody>
          <a:bodyPr/>
          <a:lstStyle/>
          <a:p>
            <a:r>
              <a:rPr lang="en-AU" dirty="0"/>
              <a:t>Bone metabolism</a:t>
            </a:r>
          </a:p>
        </p:txBody>
      </p:sp>
      <p:sp>
        <p:nvSpPr>
          <p:cNvPr id="3" name="Text Placeholder 2">
            <a:extLst>
              <a:ext uri="{FF2B5EF4-FFF2-40B4-BE49-F238E27FC236}">
                <a16:creationId xmlns:a16="http://schemas.microsoft.com/office/drawing/2014/main" id="{1BC83529-912A-08D9-3792-9D049FF9DC7F}"/>
              </a:ext>
            </a:extLst>
          </p:cNvPr>
          <p:cNvSpPr>
            <a:spLocks noGrp="1"/>
          </p:cNvSpPr>
          <p:nvPr>
            <p:ph type="body" idx="1"/>
          </p:nvPr>
        </p:nvSpPr>
        <p:spPr/>
        <p:txBody>
          <a:bodyPr/>
          <a:lstStyle/>
          <a:p>
            <a:endParaRPr lang="en-AU"/>
          </a:p>
        </p:txBody>
      </p:sp>
    </p:spTree>
    <p:extLst>
      <p:ext uri="{BB962C8B-B14F-4D97-AF65-F5344CB8AC3E}">
        <p14:creationId xmlns:p14="http://schemas.microsoft.com/office/powerpoint/2010/main" val="17999619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4AC0A-5461-4BE9-BE06-1965A3DE32D7}"/>
              </a:ext>
            </a:extLst>
          </p:cNvPr>
          <p:cNvSpPr>
            <a:spLocks noGrp="1"/>
          </p:cNvSpPr>
          <p:nvPr>
            <p:ph type="title"/>
          </p:nvPr>
        </p:nvSpPr>
        <p:spPr/>
        <p:txBody>
          <a:bodyPr/>
          <a:lstStyle/>
          <a:p>
            <a:r>
              <a:rPr lang="en-AU" b="1" dirty="0"/>
              <a:t>Bone Metabolism</a:t>
            </a:r>
          </a:p>
        </p:txBody>
      </p:sp>
      <p:sp>
        <p:nvSpPr>
          <p:cNvPr id="3" name="Content Placeholder 2">
            <a:extLst>
              <a:ext uri="{FF2B5EF4-FFF2-40B4-BE49-F238E27FC236}">
                <a16:creationId xmlns:a16="http://schemas.microsoft.com/office/drawing/2014/main" id="{8C8EF72E-FE09-40C6-A2C0-DDAAC6E60B94}"/>
              </a:ext>
            </a:extLst>
          </p:cNvPr>
          <p:cNvSpPr>
            <a:spLocks noGrp="1"/>
          </p:cNvSpPr>
          <p:nvPr>
            <p:ph idx="1"/>
          </p:nvPr>
        </p:nvSpPr>
        <p:spPr>
          <a:xfrm>
            <a:off x="1103312" y="1557868"/>
            <a:ext cx="8946541" cy="4690532"/>
          </a:xfrm>
        </p:spPr>
        <p:txBody>
          <a:bodyPr>
            <a:normAutofit fontScale="92500" lnSpcReduction="20000"/>
          </a:bodyPr>
          <a:lstStyle/>
          <a:p>
            <a:r>
              <a:rPr lang="en-AU" dirty="0"/>
              <a:t>Bone matrix (protein)</a:t>
            </a:r>
          </a:p>
          <a:p>
            <a:pPr lvl="1"/>
            <a:r>
              <a:rPr lang="en-AU" dirty="0"/>
              <a:t>predominantly type 1 collagen (also osteocalcin and </a:t>
            </a:r>
            <a:r>
              <a:rPr lang="en-AU" dirty="0" err="1"/>
              <a:t>osteopontin</a:t>
            </a:r>
            <a:r>
              <a:rPr lang="en-AU" dirty="0"/>
              <a:t>)</a:t>
            </a:r>
          </a:p>
          <a:p>
            <a:r>
              <a:rPr lang="en-AU" dirty="0"/>
              <a:t>Hydroxyapatite (mineral)</a:t>
            </a:r>
          </a:p>
          <a:p>
            <a:pPr lvl="1"/>
            <a:r>
              <a:rPr lang="en-AU" dirty="0"/>
              <a:t>Ca₅(PO₄)₃(OH)</a:t>
            </a:r>
          </a:p>
          <a:p>
            <a:pPr lvl="1"/>
            <a:r>
              <a:rPr lang="en-AU" dirty="0"/>
              <a:t>Bone mineral 50% volume (70% weight) of bone</a:t>
            </a:r>
          </a:p>
          <a:p>
            <a:pPr lvl="1"/>
            <a:r>
              <a:rPr lang="en-AU" dirty="0"/>
              <a:t>Deposited in highly regulated manner into organic matrix</a:t>
            </a:r>
          </a:p>
          <a:p>
            <a:r>
              <a:rPr lang="en-AU" dirty="0"/>
              <a:t>Osteoclasts </a:t>
            </a:r>
          </a:p>
          <a:p>
            <a:pPr lvl="1"/>
            <a:r>
              <a:rPr lang="en-AU" dirty="0"/>
              <a:t>Derived from macrophages/ resorb bone</a:t>
            </a:r>
          </a:p>
          <a:p>
            <a:r>
              <a:rPr lang="en-AU" dirty="0"/>
              <a:t>Osteoblasts </a:t>
            </a:r>
          </a:p>
          <a:p>
            <a:pPr lvl="1"/>
            <a:r>
              <a:rPr lang="en-AU" dirty="0"/>
              <a:t>Mesenchymal derived/ form bone/ synthesise collagen and other proteins</a:t>
            </a:r>
          </a:p>
          <a:p>
            <a:pPr lvl="1"/>
            <a:r>
              <a:rPr lang="en-AU" dirty="0"/>
              <a:t>Organised connected groups of osteoblasts produce hydroxyapatite </a:t>
            </a:r>
          </a:p>
          <a:p>
            <a:r>
              <a:rPr lang="en-AU" dirty="0"/>
              <a:t>Osteocytes</a:t>
            </a:r>
          </a:p>
          <a:p>
            <a:pPr lvl="1"/>
            <a:r>
              <a:rPr lang="en-AU" dirty="0"/>
              <a:t>Have mechanoreceptors used to coordinate bone repair </a:t>
            </a:r>
          </a:p>
          <a:p>
            <a:endParaRPr lang="en-AU" dirty="0"/>
          </a:p>
        </p:txBody>
      </p:sp>
    </p:spTree>
    <p:extLst>
      <p:ext uri="{BB962C8B-B14F-4D97-AF65-F5344CB8AC3E}">
        <p14:creationId xmlns:p14="http://schemas.microsoft.com/office/powerpoint/2010/main" val="41308406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top of this diagram shows the cross section of a generic bone with three zoom in boxes. The first box is on the periosteum. The second box is on the middle of the compact bone layer. The third box is on the inner edge of the compact bone where it transitions into the spongy bone. The callout in the periosteum points to two images. In the first image, four osteoblast cells are sitting end to end on the periosteum. The osteoblasts are roughly square shaped, except for one of the cells which is developing small, finger like projections. The caption says, “Osteoblasts form the matrix of the bone.” The second image called out from the periosteum shows a large, amorphous osteogenic cell sitting on the periosteum. The osteogenic cell is surrounded on both sides by a row of much smaller osteoblasts. The cell is shaped like a mushroom cap and also has finger like projections. The cell is a stem cell that develops into other bone cells. The box in the middle of the compact bone layer is pointing to an osteocyte. The osteocyte is a thin cell, roughly diamond shaped, with many branching, finger-like projections. The osteoctyes maintain bone tissue. The box at the inner edge of the compact bone is pointing to an osteoclast. The osteoclast is a large, round cell with multiple nuclei. It also has rows of fine finger like projections on its lower surface where it is sitting on the compact bone. The osteoclast reabsorbs bone.">
            <a:extLst>
              <a:ext uri="{FF2B5EF4-FFF2-40B4-BE49-F238E27FC236}">
                <a16:creationId xmlns:a16="http://schemas.microsoft.com/office/drawing/2014/main" id="{4F11586D-95E3-FF7C-F69D-F126A2A229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3734" y="738278"/>
            <a:ext cx="7482946" cy="53814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3B1CDC1-35BC-EBD1-E958-AA8059FACF64}"/>
              </a:ext>
            </a:extLst>
          </p:cNvPr>
          <p:cNvSpPr txBox="1"/>
          <p:nvPr/>
        </p:nvSpPr>
        <p:spPr>
          <a:xfrm>
            <a:off x="3350417" y="6366933"/>
            <a:ext cx="5489580" cy="307777"/>
          </a:xfrm>
          <a:prstGeom prst="rect">
            <a:avLst/>
          </a:prstGeom>
          <a:noFill/>
        </p:spPr>
        <p:txBody>
          <a:bodyPr wrap="none" rtlCol="0">
            <a:spAutoFit/>
          </a:bodyPr>
          <a:lstStyle/>
          <a:p>
            <a:r>
              <a:rPr lang="en-AU" sz="1400" dirty="0"/>
              <a:t>https://open.oregonstate.education/aandp/chapter/6-3-bone-structure/</a:t>
            </a:r>
          </a:p>
        </p:txBody>
      </p:sp>
    </p:spTree>
    <p:extLst>
      <p:ext uri="{BB962C8B-B14F-4D97-AF65-F5344CB8AC3E}">
        <p14:creationId xmlns:p14="http://schemas.microsoft.com/office/powerpoint/2010/main" val="17174992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40EDE-FAF6-45B4-BFA8-BE0D342159D6}"/>
              </a:ext>
            </a:extLst>
          </p:cNvPr>
          <p:cNvSpPr>
            <a:spLocks noGrp="1"/>
          </p:cNvSpPr>
          <p:nvPr>
            <p:ph type="title"/>
          </p:nvPr>
        </p:nvSpPr>
        <p:spPr/>
        <p:txBody>
          <a:bodyPr/>
          <a:lstStyle/>
          <a:p>
            <a:r>
              <a:rPr lang="en-GB" b="1" dirty="0"/>
              <a:t>Bone Growth</a:t>
            </a:r>
            <a:endParaRPr lang="en-AU" b="1" dirty="0"/>
          </a:p>
        </p:txBody>
      </p:sp>
      <p:sp>
        <p:nvSpPr>
          <p:cNvPr id="3" name="Content Placeholder 2">
            <a:extLst>
              <a:ext uri="{FF2B5EF4-FFF2-40B4-BE49-F238E27FC236}">
                <a16:creationId xmlns:a16="http://schemas.microsoft.com/office/drawing/2014/main" id="{7F13BFE1-42FB-4434-9DE9-487D96A8E6FC}"/>
              </a:ext>
            </a:extLst>
          </p:cNvPr>
          <p:cNvSpPr>
            <a:spLocks noGrp="1"/>
          </p:cNvSpPr>
          <p:nvPr>
            <p:ph idx="1"/>
          </p:nvPr>
        </p:nvSpPr>
        <p:spPr>
          <a:xfrm>
            <a:off x="1103312" y="1853248"/>
            <a:ext cx="8946541" cy="4395151"/>
          </a:xfrm>
        </p:spPr>
        <p:txBody>
          <a:bodyPr>
            <a:normAutofit/>
          </a:bodyPr>
          <a:lstStyle/>
          <a:p>
            <a:pPr marL="0" indent="0">
              <a:buNone/>
            </a:pPr>
            <a:endParaRPr lang="en-AU" dirty="0"/>
          </a:p>
          <a:p>
            <a:r>
              <a:rPr lang="en-AU" dirty="0"/>
              <a:t>Growing skeleton</a:t>
            </a:r>
          </a:p>
          <a:p>
            <a:pPr lvl="1"/>
            <a:r>
              <a:rPr lang="en-AU" dirty="0"/>
              <a:t>Longitudinal growth until epiphyses close from pubertal hormone exposure</a:t>
            </a:r>
          </a:p>
          <a:p>
            <a:pPr lvl="1"/>
            <a:r>
              <a:rPr lang="en-AU" dirty="0"/>
              <a:t>Continue to increase bone mass and accumulate calcium until age 30 </a:t>
            </a:r>
          </a:p>
          <a:p>
            <a:pPr lvl="1"/>
            <a:r>
              <a:rPr lang="en-AU" dirty="0"/>
              <a:t>Peak bone mass age 30</a:t>
            </a:r>
          </a:p>
          <a:p>
            <a:r>
              <a:rPr lang="en-AU" dirty="0"/>
              <a:t>Grown skeleton </a:t>
            </a:r>
          </a:p>
          <a:p>
            <a:pPr lvl="1"/>
            <a:r>
              <a:rPr lang="en-AU" dirty="0"/>
              <a:t>Slow bone loss after 30 (both matrix and mineral)</a:t>
            </a:r>
          </a:p>
          <a:p>
            <a:pPr lvl="1"/>
            <a:r>
              <a:rPr lang="en-AU" dirty="0"/>
              <a:t>Accelerated loss after menopause for approx. 10 years</a:t>
            </a:r>
          </a:p>
          <a:p>
            <a:pPr lvl="1"/>
            <a:r>
              <a:rPr lang="en-AU" dirty="0"/>
              <a:t>Accelerated loss with some illnesses and medications</a:t>
            </a:r>
          </a:p>
        </p:txBody>
      </p:sp>
    </p:spTree>
    <p:extLst>
      <p:ext uri="{BB962C8B-B14F-4D97-AF65-F5344CB8AC3E}">
        <p14:creationId xmlns:p14="http://schemas.microsoft.com/office/powerpoint/2010/main" val="25894791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F08DD-E0BB-459D-A9CD-3895A33C7D13}"/>
              </a:ext>
            </a:extLst>
          </p:cNvPr>
          <p:cNvSpPr>
            <a:spLocks noGrp="1"/>
          </p:cNvSpPr>
          <p:nvPr>
            <p:ph type="title"/>
          </p:nvPr>
        </p:nvSpPr>
        <p:spPr/>
        <p:txBody>
          <a:bodyPr/>
          <a:lstStyle/>
          <a:p>
            <a:r>
              <a:rPr lang="en-AU" b="1" dirty="0"/>
              <a:t>Osteoporosis vs </a:t>
            </a:r>
            <a:r>
              <a:rPr lang="en-AU" b="1" dirty="0" err="1"/>
              <a:t>osteomalacia</a:t>
            </a:r>
            <a:r>
              <a:rPr lang="en-AU" b="1" dirty="0"/>
              <a:t> vs rickets</a:t>
            </a:r>
          </a:p>
        </p:txBody>
      </p:sp>
      <p:sp>
        <p:nvSpPr>
          <p:cNvPr id="3" name="Content Placeholder 2">
            <a:extLst>
              <a:ext uri="{FF2B5EF4-FFF2-40B4-BE49-F238E27FC236}">
                <a16:creationId xmlns:a16="http://schemas.microsoft.com/office/drawing/2014/main" id="{F7A46A36-B00F-44A6-908E-6F21BAC0A0EF}"/>
              </a:ext>
            </a:extLst>
          </p:cNvPr>
          <p:cNvSpPr>
            <a:spLocks noGrp="1"/>
          </p:cNvSpPr>
          <p:nvPr>
            <p:ph idx="1"/>
          </p:nvPr>
        </p:nvSpPr>
        <p:spPr/>
        <p:txBody>
          <a:bodyPr>
            <a:normAutofit/>
          </a:bodyPr>
          <a:lstStyle/>
          <a:p>
            <a:r>
              <a:rPr lang="en-AU" dirty="0"/>
              <a:t>Osteoporosis is reduced matrix and reduced mineral (matched) </a:t>
            </a:r>
            <a:r>
              <a:rPr lang="en-AU" dirty="0" err="1"/>
              <a:t>ie</a:t>
            </a:r>
            <a:r>
              <a:rPr lang="en-AU" dirty="0"/>
              <a:t> less bone</a:t>
            </a:r>
          </a:p>
          <a:p>
            <a:r>
              <a:rPr lang="en-AU" dirty="0" err="1"/>
              <a:t>Osteomalacia</a:t>
            </a:r>
            <a:r>
              <a:rPr lang="en-AU" dirty="0"/>
              <a:t> is reduced mineral but not reduced matrix </a:t>
            </a:r>
            <a:r>
              <a:rPr lang="en-AU" dirty="0" err="1"/>
              <a:t>ie</a:t>
            </a:r>
            <a:r>
              <a:rPr lang="en-AU" dirty="0"/>
              <a:t> </a:t>
            </a:r>
            <a:r>
              <a:rPr lang="en-AU" dirty="0" err="1"/>
              <a:t>unmineralised</a:t>
            </a:r>
            <a:r>
              <a:rPr lang="en-AU" dirty="0"/>
              <a:t> bone</a:t>
            </a:r>
          </a:p>
          <a:p>
            <a:r>
              <a:rPr lang="en-AU" dirty="0"/>
              <a:t>Rickets is </a:t>
            </a:r>
            <a:r>
              <a:rPr lang="en-AU" dirty="0" err="1"/>
              <a:t>unmineralised</a:t>
            </a:r>
            <a:r>
              <a:rPr lang="en-AU" dirty="0"/>
              <a:t> bone in growing bone (child)</a:t>
            </a:r>
          </a:p>
          <a:p>
            <a:pPr lvl="2"/>
            <a:r>
              <a:rPr lang="en-AU" dirty="0"/>
              <a:t>Usually bowing of weightbearing limbs</a:t>
            </a:r>
          </a:p>
        </p:txBody>
      </p:sp>
      <p:pic>
        <p:nvPicPr>
          <p:cNvPr id="5" name="Picture 4" descr="A comparison of a person's legs">
            <a:extLst>
              <a:ext uri="{FF2B5EF4-FFF2-40B4-BE49-F238E27FC236}">
                <a16:creationId xmlns:a16="http://schemas.microsoft.com/office/drawing/2014/main" id="{2C54E261-0691-3B75-792A-3B3D65A0D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3003" y="3674918"/>
            <a:ext cx="2523428" cy="2636982"/>
          </a:xfrm>
          <a:prstGeom prst="rect">
            <a:avLst/>
          </a:prstGeom>
        </p:spPr>
      </p:pic>
    </p:spTree>
    <p:extLst>
      <p:ext uri="{BB962C8B-B14F-4D97-AF65-F5344CB8AC3E}">
        <p14:creationId xmlns:p14="http://schemas.microsoft.com/office/powerpoint/2010/main" val="3168199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02157-A887-36A0-A693-13C2389054D6}"/>
              </a:ext>
            </a:extLst>
          </p:cNvPr>
          <p:cNvSpPr>
            <a:spLocks noGrp="1"/>
          </p:cNvSpPr>
          <p:nvPr>
            <p:ph type="title"/>
          </p:nvPr>
        </p:nvSpPr>
        <p:spPr/>
        <p:txBody>
          <a:bodyPr/>
          <a:lstStyle/>
          <a:p>
            <a:r>
              <a:rPr lang="en-AU" dirty="0"/>
              <a:t>Hormonal, nutritional effects on bone</a:t>
            </a:r>
          </a:p>
        </p:txBody>
      </p:sp>
      <p:sp>
        <p:nvSpPr>
          <p:cNvPr id="3" name="Text Placeholder 2">
            <a:extLst>
              <a:ext uri="{FF2B5EF4-FFF2-40B4-BE49-F238E27FC236}">
                <a16:creationId xmlns:a16="http://schemas.microsoft.com/office/drawing/2014/main" id="{33511FC8-FBCE-0D2D-8A2D-4AE0950D761A}"/>
              </a:ext>
            </a:extLst>
          </p:cNvPr>
          <p:cNvSpPr>
            <a:spLocks noGrp="1"/>
          </p:cNvSpPr>
          <p:nvPr>
            <p:ph type="body" idx="1"/>
          </p:nvPr>
        </p:nvSpPr>
        <p:spPr/>
        <p:txBody>
          <a:bodyPr/>
          <a:lstStyle/>
          <a:p>
            <a:endParaRPr lang="en-AU"/>
          </a:p>
        </p:txBody>
      </p:sp>
    </p:spTree>
    <p:extLst>
      <p:ext uri="{BB962C8B-B14F-4D97-AF65-F5344CB8AC3E}">
        <p14:creationId xmlns:p14="http://schemas.microsoft.com/office/powerpoint/2010/main" val="40717523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6BF965-EC98-863E-B2DD-3C084EC17D44}"/>
              </a:ext>
            </a:extLst>
          </p:cNvPr>
          <p:cNvSpPr>
            <a:spLocks noGrp="1"/>
          </p:cNvSpPr>
          <p:nvPr>
            <p:ph type="title"/>
          </p:nvPr>
        </p:nvSpPr>
        <p:spPr/>
        <p:txBody>
          <a:bodyPr/>
          <a:lstStyle/>
          <a:p>
            <a:r>
              <a:rPr lang="en-AU" dirty="0"/>
              <a:t>Estrogen</a:t>
            </a:r>
          </a:p>
        </p:txBody>
      </p:sp>
      <p:pic>
        <p:nvPicPr>
          <p:cNvPr id="7" name="Content Placeholder 6" descr="A diagram of a bone mass">
            <a:extLst>
              <a:ext uri="{FF2B5EF4-FFF2-40B4-BE49-F238E27FC236}">
                <a16:creationId xmlns:a16="http://schemas.microsoft.com/office/drawing/2014/main" id="{5A104894-9C59-12C1-7BCF-C635DFC22E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26278" y="2052638"/>
            <a:ext cx="6101219" cy="4195762"/>
          </a:xfrm>
        </p:spPr>
      </p:pic>
      <p:sp>
        <p:nvSpPr>
          <p:cNvPr id="8" name="TextBox 7">
            <a:extLst>
              <a:ext uri="{FF2B5EF4-FFF2-40B4-BE49-F238E27FC236}">
                <a16:creationId xmlns:a16="http://schemas.microsoft.com/office/drawing/2014/main" id="{E9C89692-A6F4-C656-EADF-FF0B18770767}"/>
              </a:ext>
            </a:extLst>
          </p:cNvPr>
          <p:cNvSpPr txBox="1"/>
          <p:nvPr/>
        </p:nvSpPr>
        <p:spPr>
          <a:xfrm>
            <a:off x="3750678" y="6323598"/>
            <a:ext cx="4690643" cy="338554"/>
          </a:xfrm>
          <a:prstGeom prst="rect">
            <a:avLst/>
          </a:prstGeom>
          <a:noFill/>
        </p:spPr>
        <p:txBody>
          <a:bodyPr wrap="none" rtlCol="0">
            <a:spAutoFit/>
          </a:bodyPr>
          <a:lstStyle/>
          <a:p>
            <a:r>
              <a:rPr lang="en-AU" sz="1600" dirty="0"/>
              <a:t>https://www.corkmenopauseclinic.com/osteoporosis/</a:t>
            </a:r>
          </a:p>
        </p:txBody>
      </p:sp>
    </p:spTree>
    <p:extLst>
      <p:ext uri="{BB962C8B-B14F-4D97-AF65-F5344CB8AC3E}">
        <p14:creationId xmlns:p14="http://schemas.microsoft.com/office/powerpoint/2010/main" val="31868395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5F1FC-3D36-768B-EBE1-E2B1F3A88B69}"/>
              </a:ext>
            </a:extLst>
          </p:cNvPr>
          <p:cNvSpPr>
            <a:spLocks noGrp="1"/>
          </p:cNvSpPr>
          <p:nvPr>
            <p:ph type="title"/>
          </p:nvPr>
        </p:nvSpPr>
        <p:spPr>
          <a:xfrm>
            <a:off x="838200" y="144992"/>
            <a:ext cx="10515600" cy="1325563"/>
          </a:xfrm>
        </p:spPr>
        <p:txBody>
          <a:bodyPr/>
          <a:lstStyle/>
          <a:p>
            <a:r>
              <a:rPr lang="en-AU" dirty="0"/>
              <a:t>Other influences</a:t>
            </a:r>
          </a:p>
        </p:txBody>
      </p:sp>
      <p:sp>
        <p:nvSpPr>
          <p:cNvPr id="3" name="Content Placeholder 2">
            <a:extLst>
              <a:ext uri="{FF2B5EF4-FFF2-40B4-BE49-F238E27FC236}">
                <a16:creationId xmlns:a16="http://schemas.microsoft.com/office/drawing/2014/main" id="{DB3A97BA-9AFD-4ACD-EB5C-2E0B14F00EFE}"/>
              </a:ext>
            </a:extLst>
          </p:cNvPr>
          <p:cNvSpPr>
            <a:spLocks noGrp="1"/>
          </p:cNvSpPr>
          <p:nvPr>
            <p:ph idx="1"/>
          </p:nvPr>
        </p:nvSpPr>
        <p:spPr>
          <a:xfrm>
            <a:off x="838200" y="1116733"/>
            <a:ext cx="10515600" cy="5377373"/>
          </a:xfrm>
        </p:spPr>
        <p:txBody>
          <a:bodyPr>
            <a:normAutofit fontScale="92500" lnSpcReduction="20000"/>
          </a:bodyPr>
          <a:lstStyle/>
          <a:p>
            <a:r>
              <a:rPr lang="en-AU" sz="2400" dirty="0"/>
              <a:t>Hormonal</a:t>
            </a:r>
          </a:p>
          <a:p>
            <a:pPr lvl="1"/>
            <a:r>
              <a:rPr lang="en-AU" sz="2000" dirty="0"/>
              <a:t>Anabolic</a:t>
            </a:r>
          </a:p>
          <a:p>
            <a:pPr lvl="2"/>
            <a:r>
              <a:rPr lang="en-AU" sz="1600" dirty="0"/>
              <a:t>Testosterone</a:t>
            </a:r>
          </a:p>
          <a:p>
            <a:pPr lvl="2"/>
            <a:r>
              <a:rPr lang="en-AU" sz="1600" dirty="0"/>
              <a:t>Growth hormone</a:t>
            </a:r>
          </a:p>
          <a:p>
            <a:pPr lvl="1"/>
            <a:r>
              <a:rPr lang="en-AU" sz="2000" dirty="0"/>
              <a:t>Catabolic (in excess)</a:t>
            </a:r>
          </a:p>
          <a:p>
            <a:pPr lvl="2"/>
            <a:r>
              <a:rPr lang="en-AU" sz="1600" dirty="0"/>
              <a:t>Thyroid hormone</a:t>
            </a:r>
          </a:p>
          <a:p>
            <a:pPr lvl="2"/>
            <a:r>
              <a:rPr lang="en-AU" sz="1600" dirty="0"/>
              <a:t>Glucocorticoids (cortisol, pharmaceutical)</a:t>
            </a:r>
            <a:endParaRPr lang="en-AU" sz="2000" dirty="0"/>
          </a:p>
          <a:p>
            <a:r>
              <a:rPr lang="en-AU" sz="2400" dirty="0"/>
              <a:t>Nutritional</a:t>
            </a:r>
          </a:p>
          <a:p>
            <a:pPr lvl="1"/>
            <a:r>
              <a:rPr lang="en-AU" sz="2000" dirty="0"/>
              <a:t>Eating disorders</a:t>
            </a:r>
          </a:p>
          <a:p>
            <a:pPr lvl="1"/>
            <a:r>
              <a:rPr lang="en-AU" sz="2000" dirty="0"/>
              <a:t>Malnutrition</a:t>
            </a:r>
          </a:p>
          <a:p>
            <a:pPr lvl="1"/>
            <a:r>
              <a:rPr lang="en-AU" sz="2000" dirty="0"/>
              <a:t>Malabsorption</a:t>
            </a:r>
          </a:p>
          <a:p>
            <a:r>
              <a:rPr lang="en-AU" sz="2400" dirty="0"/>
              <a:t>Biomechanical</a:t>
            </a:r>
          </a:p>
          <a:p>
            <a:pPr lvl="1"/>
            <a:r>
              <a:rPr lang="en-AU" sz="2000" dirty="0"/>
              <a:t>Body weight</a:t>
            </a:r>
          </a:p>
          <a:p>
            <a:pPr lvl="1"/>
            <a:r>
              <a:rPr lang="en-AU" sz="2000" dirty="0"/>
              <a:t>Impact exercise</a:t>
            </a:r>
          </a:p>
          <a:p>
            <a:pPr lvl="1"/>
            <a:r>
              <a:rPr lang="en-AU" sz="2000" dirty="0"/>
              <a:t>Weightlessness - </a:t>
            </a:r>
            <a:r>
              <a:rPr lang="en-GB" sz="2000" dirty="0"/>
              <a:t>1% to 2% per month involving the lower extremities and spine</a:t>
            </a:r>
            <a:endParaRPr lang="en-AU" sz="2000" dirty="0"/>
          </a:p>
          <a:p>
            <a:endParaRPr lang="en-AU" sz="2400" dirty="0"/>
          </a:p>
        </p:txBody>
      </p:sp>
    </p:spTree>
    <p:extLst>
      <p:ext uri="{BB962C8B-B14F-4D97-AF65-F5344CB8AC3E}">
        <p14:creationId xmlns:p14="http://schemas.microsoft.com/office/powerpoint/2010/main" val="16345912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C7156-B658-6AC2-3FB8-D5664F3B4891}"/>
              </a:ext>
            </a:extLst>
          </p:cNvPr>
          <p:cNvSpPr>
            <a:spLocks noGrp="1"/>
          </p:cNvSpPr>
          <p:nvPr>
            <p:ph type="title"/>
          </p:nvPr>
        </p:nvSpPr>
        <p:spPr/>
        <p:txBody>
          <a:bodyPr/>
          <a:lstStyle/>
          <a:p>
            <a:r>
              <a:rPr lang="en-AU" dirty="0"/>
              <a:t>Case history - continued</a:t>
            </a:r>
          </a:p>
        </p:txBody>
      </p:sp>
      <p:sp>
        <p:nvSpPr>
          <p:cNvPr id="3" name="Text Placeholder 2">
            <a:extLst>
              <a:ext uri="{FF2B5EF4-FFF2-40B4-BE49-F238E27FC236}">
                <a16:creationId xmlns:a16="http://schemas.microsoft.com/office/drawing/2014/main" id="{3372B55A-EEEE-1FCE-B354-847B72E8EE96}"/>
              </a:ext>
            </a:extLst>
          </p:cNvPr>
          <p:cNvSpPr>
            <a:spLocks noGrp="1"/>
          </p:cNvSpPr>
          <p:nvPr>
            <p:ph type="body" idx="1"/>
          </p:nvPr>
        </p:nvSpPr>
        <p:spPr/>
        <p:txBody>
          <a:bodyPr>
            <a:normAutofit fontScale="70000" lnSpcReduction="20000"/>
          </a:bodyPr>
          <a:lstStyle/>
          <a:p>
            <a:r>
              <a:rPr lang="en-AU" dirty="0">
                <a:solidFill>
                  <a:schemeClr val="tx1"/>
                </a:solidFill>
              </a:rPr>
              <a:t>32yr male</a:t>
            </a:r>
          </a:p>
          <a:p>
            <a:r>
              <a:rPr lang="en-AU" dirty="0">
                <a:solidFill>
                  <a:schemeClr val="tx1"/>
                </a:solidFill>
              </a:rPr>
              <a:t>Stress fracture femur</a:t>
            </a:r>
          </a:p>
          <a:p>
            <a:r>
              <a:rPr lang="en-AU" dirty="0">
                <a:solidFill>
                  <a:schemeClr val="tx1"/>
                </a:solidFill>
              </a:rPr>
              <a:t>Osteoporosis</a:t>
            </a:r>
          </a:p>
        </p:txBody>
      </p:sp>
    </p:spTree>
    <p:extLst>
      <p:ext uri="{BB962C8B-B14F-4D97-AF65-F5344CB8AC3E}">
        <p14:creationId xmlns:p14="http://schemas.microsoft.com/office/powerpoint/2010/main" val="22403050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C96B6-2221-9069-E0BC-0EE069976773}"/>
              </a:ext>
            </a:extLst>
          </p:cNvPr>
          <p:cNvSpPr>
            <a:spLocks noGrp="1"/>
          </p:cNvSpPr>
          <p:nvPr>
            <p:ph type="title"/>
          </p:nvPr>
        </p:nvSpPr>
        <p:spPr/>
        <p:txBody>
          <a:bodyPr/>
          <a:lstStyle/>
          <a:p>
            <a:r>
              <a:rPr lang="en-AU" dirty="0"/>
              <a:t>Investigations</a:t>
            </a:r>
          </a:p>
        </p:txBody>
      </p:sp>
      <p:pic>
        <p:nvPicPr>
          <p:cNvPr id="5" name="Picture 4">
            <a:extLst>
              <a:ext uri="{FF2B5EF4-FFF2-40B4-BE49-F238E27FC236}">
                <a16:creationId xmlns:a16="http://schemas.microsoft.com/office/drawing/2014/main" id="{A3B5B151-FDD0-57FD-0EEF-1935034AA152}"/>
              </a:ext>
            </a:extLst>
          </p:cNvPr>
          <p:cNvPicPr>
            <a:picLocks noChangeAspect="1"/>
          </p:cNvPicPr>
          <p:nvPr/>
        </p:nvPicPr>
        <p:blipFill>
          <a:blip r:embed="rId2"/>
          <a:stretch>
            <a:fillRect/>
          </a:stretch>
        </p:blipFill>
        <p:spPr>
          <a:xfrm>
            <a:off x="926969" y="1419880"/>
            <a:ext cx="10338062" cy="5121242"/>
          </a:xfrm>
          <a:prstGeom prst="rect">
            <a:avLst/>
          </a:prstGeom>
        </p:spPr>
      </p:pic>
    </p:spTree>
    <p:extLst>
      <p:ext uri="{BB962C8B-B14F-4D97-AF65-F5344CB8AC3E}">
        <p14:creationId xmlns:p14="http://schemas.microsoft.com/office/powerpoint/2010/main" val="671725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FC8785-D6E5-6CAF-27BE-184B5D4A8AF4}"/>
              </a:ext>
            </a:extLst>
          </p:cNvPr>
          <p:cNvPicPr>
            <a:picLocks noChangeAspect="1"/>
          </p:cNvPicPr>
          <p:nvPr/>
        </p:nvPicPr>
        <p:blipFill>
          <a:blip r:embed="rId2"/>
          <a:stretch>
            <a:fillRect/>
          </a:stretch>
        </p:blipFill>
        <p:spPr>
          <a:xfrm>
            <a:off x="3435125" y="0"/>
            <a:ext cx="5321750" cy="6858000"/>
          </a:xfrm>
          <a:prstGeom prst="rect">
            <a:avLst/>
          </a:prstGeom>
        </p:spPr>
      </p:pic>
    </p:spTree>
    <p:extLst>
      <p:ext uri="{BB962C8B-B14F-4D97-AF65-F5344CB8AC3E}">
        <p14:creationId xmlns:p14="http://schemas.microsoft.com/office/powerpoint/2010/main" val="7337937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22EF28-C34F-13A9-90DA-037CAD03B067}"/>
              </a:ext>
            </a:extLst>
          </p:cNvPr>
          <p:cNvPicPr>
            <a:picLocks noChangeAspect="1"/>
          </p:cNvPicPr>
          <p:nvPr/>
        </p:nvPicPr>
        <p:blipFill>
          <a:blip r:embed="rId2"/>
          <a:stretch>
            <a:fillRect/>
          </a:stretch>
        </p:blipFill>
        <p:spPr>
          <a:xfrm>
            <a:off x="1032007" y="0"/>
            <a:ext cx="10127986" cy="6858000"/>
          </a:xfrm>
          <a:prstGeom prst="rect">
            <a:avLst/>
          </a:prstGeom>
          <a:solidFill>
            <a:schemeClr val="tx1"/>
          </a:solidFill>
        </p:spPr>
      </p:pic>
      <p:sp>
        <p:nvSpPr>
          <p:cNvPr id="6" name="Rectangle 5">
            <a:extLst>
              <a:ext uri="{FF2B5EF4-FFF2-40B4-BE49-F238E27FC236}">
                <a16:creationId xmlns:a16="http://schemas.microsoft.com/office/drawing/2014/main" id="{6F275797-F1F8-F38F-528A-3D33B29FE455}"/>
              </a:ext>
            </a:extLst>
          </p:cNvPr>
          <p:cNvSpPr/>
          <p:nvPr/>
        </p:nvSpPr>
        <p:spPr>
          <a:xfrm>
            <a:off x="9525000" y="186267"/>
            <a:ext cx="1498600" cy="19473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11C52D89-4100-110F-A472-6687F2860FA5}"/>
              </a:ext>
            </a:extLst>
          </p:cNvPr>
          <p:cNvSpPr/>
          <p:nvPr/>
        </p:nvSpPr>
        <p:spPr>
          <a:xfrm>
            <a:off x="10007600" y="321733"/>
            <a:ext cx="1016000" cy="550334"/>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1908342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0FC04-7035-570F-4F3F-B62488E9BDA1}"/>
              </a:ext>
            </a:extLst>
          </p:cNvPr>
          <p:cNvSpPr>
            <a:spLocks noGrp="1"/>
          </p:cNvSpPr>
          <p:nvPr>
            <p:ph type="title"/>
          </p:nvPr>
        </p:nvSpPr>
        <p:spPr/>
        <p:txBody>
          <a:bodyPr/>
          <a:lstStyle/>
          <a:p>
            <a:r>
              <a:rPr lang="en-AU" dirty="0"/>
              <a:t>Progress</a:t>
            </a:r>
          </a:p>
        </p:txBody>
      </p:sp>
      <p:sp>
        <p:nvSpPr>
          <p:cNvPr id="3" name="Content Placeholder 2">
            <a:extLst>
              <a:ext uri="{FF2B5EF4-FFF2-40B4-BE49-F238E27FC236}">
                <a16:creationId xmlns:a16="http://schemas.microsoft.com/office/drawing/2014/main" id="{A7B67E39-5096-89FA-7670-23F150309F29}"/>
              </a:ext>
            </a:extLst>
          </p:cNvPr>
          <p:cNvSpPr>
            <a:spLocks noGrp="1"/>
          </p:cNvSpPr>
          <p:nvPr>
            <p:ph idx="1"/>
          </p:nvPr>
        </p:nvSpPr>
        <p:spPr/>
        <p:txBody>
          <a:bodyPr/>
          <a:lstStyle/>
          <a:p>
            <a:r>
              <a:rPr lang="en-AU" dirty="0"/>
              <a:t>Treated with Cabergoline (dopamine agonist) and testosterone injections</a:t>
            </a:r>
          </a:p>
          <a:p>
            <a:r>
              <a:rPr lang="en-AU" dirty="0"/>
              <a:t>Progressive lower leg weakness</a:t>
            </a:r>
          </a:p>
          <a:p>
            <a:r>
              <a:rPr lang="en-AU" dirty="0"/>
              <a:t>Leg ulcers</a:t>
            </a:r>
          </a:p>
          <a:p>
            <a:r>
              <a:rPr lang="en-AU" dirty="0"/>
              <a:t>May 2013</a:t>
            </a:r>
          </a:p>
          <a:p>
            <a:pPr lvl="1"/>
            <a:r>
              <a:rPr lang="en-AU" dirty="0"/>
              <a:t>Diagnosed with Charcot-Marie-Tooth syndrome (hereditary motor sensory neuropathy)</a:t>
            </a:r>
          </a:p>
        </p:txBody>
      </p:sp>
    </p:spTree>
    <p:extLst>
      <p:ext uri="{BB962C8B-B14F-4D97-AF65-F5344CB8AC3E}">
        <p14:creationId xmlns:p14="http://schemas.microsoft.com/office/powerpoint/2010/main" val="37370673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D0BF8-9A45-A24A-573F-D42496B193B5}"/>
              </a:ext>
            </a:extLst>
          </p:cNvPr>
          <p:cNvSpPr>
            <a:spLocks noGrp="1"/>
          </p:cNvSpPr>
          <p:nvPr>
            <p:ph type="title"/>
          </p:nvPr>
        </p:nvSpPr>
        <p:spPr/>
        <p:txBody>
          <a:bodyPr/>
          <a:lstStyle/>
          <a:p>
            <a:r>
              <a:rPr lang="en-AU" dirty="0"/>
              <a:t>Diagnosis – osteoporosis with stress fracture</a:t>
            </a:r>
          </a:p>
        </p:txBody>
      </p:sp>
      <p:sp>
        <p:nvSpPr>
          <p:cNvPr id="3" name="Content Placeholder 2">
            <a:extLst>
              <a:ext uri="{FF2B5EF4-FFF2-40B4-BE49-F238E27FC236}">
                <a16:creationId xmlns:a16="http://schemas.microsoft.com/office/drawing/2014/main" id="{1DC6C337-C1D1-010F-2BA3-8090FF57543D}"/>
              </a:ext>
            </a:extLst>
          </p:cNvPr>
          <p:cNvSpPr>
            <a:spLocks noGrp="1"/>
          </p:cNvSpPr>
          <p:nvPr>
            <p:ph idx="1"/>
          </p:nvPr>
        </p:nvSpPr>
        <p:spPr/>
        <p:txBody>
          <a:bodyPr>
            <a:normAutofit/>
          </a:bodyPr>
          <a:lstStyle/>
          <a:p>
            <a:r>
              <a:rPr lang="en-AU" sz="3600" dirty="0"/>
              <a:t>Contributing factors:</a:t>
            </a:r>
          </a:p>
          <a:p>
            <a:pPr lvl="1"/>
            <a:r>
              <a:rPr lang="en-AU" sz="3200" dirty="0"/>
              <a:t>Androgen deficiency (pituitary tumour)</a:t>
            </a:r>
          </a:p>
          <a:p>
            <a:pPr lvl="1"/>
            <a:r>
              <a:rPr lang="en-AU" sz="3200" dirty="0"/>
              <a:t>Probable biomechanical factors</a:t>
            </a:r>
          </a:p>
          <a:p>
            <a:pPr lvl="1"/>
            <a:endParaRPr lang="en-AU" sz="3200" dirty="0"/>
          </a:p>
        </p:txBody>
      </p:sp>
    </p:spTree>
    <p:extLst>
      <p:ext uri="{BB962C8B-B14F-4D97-AF65-F5344CB8AC3E}">
        <p14:creationId xmlns:p14="http://schemas.microsoft.com/office/powerpoint/2010/main" val="21683292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DF144-71A8-024C-0F54-E43273F8784C}"/>
              </a:ext>
            </a:extLst>
          </p:cNvPr>
          <p:cNvSpPr>
            <a:spLocks noGrp="1"/>
          </p:cNvSpPr>
          <p:nvPr>
            <p:ph type="title"/>
          </p:nvPr>
        </p:nvSpPr>
        <p:spPr/>
        <p:txBody>
          <a:bodyPr/>
          <a:lstStyle/>
          <a:p>
            <a:r>
              <a:rPr lang="en-AU" dirty="0"/>
              <a:t>Summary</a:t>
            </a:r>
          </a:p>
        </p:txBody>
      </p:sp>
      <p:sp>
        <p:nvSpPr>
          <p:cNvPr id="3" name="Content Placeholder 2">
            <a:extLst>
              <a:ext uri="{FF2B5EF4-FFF2-40B4-BE49-F238E27FC236}">
                <a16:creationId xmlns:a16="http://schemas.microsoft.com/office/drawing/2014/main" id="{5C684906-0798-A2F9-91AE-B1445537A1B9}"/>
              </a:ext>
            </a:extLst>
          </p:cNvPr>
          <p:cNvSpPr>
            <a:spLocks noGrp="1"/>
          </p:cNvSpPr>
          <p:nvPr>
            <p:ph idx="1"/>
          </p:nvPr>
        </p:nvSpPr>
        <p:spPr/>
        <p:txBody>
          <a:bodyPr/>
          <a:lstStyle/>
          <a:p>
            <a:r>
              <a:rPr lang="en-AU" dirty="0"/>
              <a:t>Case history</a:t>
            </a:r>
          </a:p>
          <a:p>
            <a:r>
              <a:rPr lang="en-AU" dirty="0"/>
              <a:t>Calcium</a:t>
            </a:r>
          </a:p>
          <a:p>
            <a:r>
              <a:rPr lang="en-AU" dirty="0"/>
              <a:t>Bone metabolism &amp; cells</a:t>
            </a:r>
          </a:p>
          <a:p>
            <a:r>
              <a:rPr lang="en-AU" dirty="0"/>
              <a:t>Regulation of calcium &amp; bone</a:t>
            </a:r>
          </a:p>
          <a:p>
            <a:pPr lvl="1"/>
            <a:r>
              <a:rPr lang="en-AU" dirty="0"/>
              <a:t>Vitamin D</a:t>
            </a:r>
          </a:p>
          <a:p>
            <a:pPr lvl="1"/>
            <a:r>
              <a:rPr lang="en-AU" dirty="0"/>
              <a:t>Parathyroid hormone</a:t>
            </a:r>
          </a:p>
          <a:p>
            <a:pPr lvl="1"/>
            <a:r>
              <a:rPr lang="en-AU" dirty="0"/>
              <a:t>Estrogen/testosterone</a:t>
            </a:r>
          </a:p>
          <a:p>
            <a:pPr lvl="1"/>
            <a:r>
              <a:rPr lang="en-AU" dirty="0"/>
              <a:t>Other factors – nutrition, mechanical</a:t>
            </a:r>
          </a:p>
          <a:p>
            <a:pPr lvl="1"/>
            <a:endParaRPr lang="en-AU" dirty="0"/>
          </a:p>
          <a:p>
            <a:endParaRPr lang="en-AU" dirty="0"/>
          </a:p>
        </p:txBody>
      </p:sp>
    </p:spTree>
    <p:extLst>
      <p:ext uri="{BB962C8B-B14F-4D97-AF65-F5344CB8AC3E}">
        <p14:creationId xmlns:p14="http://schemas.microsoft.com/office/powerpoint/2010/main" val="3183696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87044-D1A6-30FE-71C3-99CBCDF70411}"/>
              </a:ext>
            </a:extLst>
          </p:cNvPr>
          <p:cNvSpPr>
            <a:spLocks noGrp="1"/>
          </p:cNvSpPr>
          <p:nvPr>
            <p:ph type="title"/>
          </p:nvPr>
        </p:nvSpPr>
        <p:spPr/>
        <p:txBody>
          <a:bodyPr/>
          <a:lstStyle/>
          <a:p>
            <a:r>
              <a:rPr lang="en-AU" dirty="0"/>
              <a:t>Other history</a:t>
            </a:r>
          </a:p>
        </p:txBody>
      </p:sp>
      <p:sp>
        <p:nvSpPr>
          <p:cNvPr id="3" name="Content Placeholder 2">
            <a:extLst>
              <a:ext uri="{FF2B5EF4-FFF2-40B4-BE49-F238E27FC236}">
                <a16:creationId xmlns:a16="http://schemas.microsoft.com/office/drawing/2014/main" id="{AE42A9D9-2766-9ABB-E857-4963D9063960}"/>
              </a:ext>
            </a:extLst>
          </p:cNvPr>
          <p:cNvSpPr>
            <a:spLocks noGrp="1"/>
          </p:cNvSpPr>
          <p:nvPr>
            <p:ph idx="1"/>
          </p:nvPr>
        </p:nvSpPr>
        <p:spPr/>
        <p:txBody>
          <a:bodyPr>
            <a:normAutofit/>
          </a:bodyPr>
          <a:lstStyle/>
          <a:p>
            <a:r>
              <a:rPr lang="en-AU" sz="2400" dirty="0"/>
              <a:t>Fractured R base of thumb – fall on outstretched hand</a:t>
            </a:r>
          </a:p>
          <a:p>
            <a:r>
              <a:rPr lang="en-AU" sz="2400" dirty="0"/>
              <a:t>No history of steroid therapy, prolonged immobilisation</a:t>
            </a:r>
          </a:p>
          <a:p>
            <a:r>
              <a:rPr lang="en-AU" sz="2400" dirty="0"/>
              <a:t>Nonsmoker, no alcohol</a:t>
            </a:r>
          </a:p>
          <a:p>
            <a:r>
              <a:rPr lang="en-AU" sz="2400" dirty="0"/>
              <a:t>Good energy, weight stable</a:t>
            </a:r>
          </a:p>
          <a:p>
            <a:r>
              <a:rPr lang="en-AU" sz="2400" dirty="0"/>
              <a:t>Medications</a:t>
            </a:r>
          </a:p>
          <a:p>
            <a:pPr lvl="1"/>
            <a:r>
              <a:rPr lang="en-AU" sz="2000" dirty="0"/>
              <a:t>Paracetamol/Codeine</a:t>
            </a:r>
          </a:p>
          <a:p>
            <a:pPr lvl="1"/>
            <a:r>
              <a:rPr lang="en-AU" sz="2000" dirty="0"/>
              <a:t>Diclofenac (NSAID)</a:t>
            </a:r>
          </a:p>
        </p:txBody>
      </p:sp>
    </p:spTree>
    <p:extLst>
      <p:ext uri="{BB962C8B-B14F-4D97-AF65-F5344CB8AC3E}">
        <p14:creationId xmlns:p14="http://schemas.microsoft.com/office/powerpoint/2010/main" val="1319752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D3279-A520-D1A3-B461-C964B82E4F0E}"/>
              </a:ext>
            </a:extLst>
          </p:cNvPr>
          <p:cNvSpPr>
            <a:spLocks noGrp="1"/>
          </p:cNvSpPr>
          <p:nvPr>
            <p:ph type="title"/>
          </p:nvPr>
        </p:nvSpPr>
        <p:spPr/>
        <p:txBody>
          <a:bodyPr/>
          <a:lstStyle/>
          <a:p>
            <a:r>
              <a:rPr lang="en-AU" dirty="0"/>
              <a:t>Examination</a:t>
            </a:r>
          </a:p>
        </p:txBody>
      </p:sp>
      <p:sp>
        <p:nvSpPr>
          <p:cNvPr id="3" name="Content Placeholder 2">
            <a:extLst>
              <a:ext uri="{FF2B5EF4-FFF2-40B4-BE49-F238E27FC236}">
                <a16:creationId xmlns:a16="http://schemas.microsoft.com/office/drawing/2014/main" id="{435E3E4A-A7D4-B6F7-5BAE-5016B6A5B55A}"/>
              </a:ext>
            </a:extLst>
          </p:cNvPr>
          <p:cNvSpPr>
            <a:spLocks noGrp="1"/>
          </p:cNvSpPr>
          <p:nvPr>
            <p:ph idx="1"/>
          </p:nvPr>
        </p:nvSpPr>
        <p:spPr/>
        <p:txBody>
          <a:bodyPr/>
          <a:lstStyle/>
          <a:p>
            <a:r>
              <a:rPr lang="en-AU" dirty="0"/>
              <a:t>Appeared overweight</a:t>
            </a:r>
          </a:p>
          <a:p>
            <a:r>
              <a:rPr lang="en-AU" dirty="0"/>
              <a:t>BP 120/70</a:t>
            </a:r>
          </a:p>
          <a:p>
            <a:r>
              <a:rPr lang="en-AU" dirty="0"/>
              <a:t>Weight 106.2kg</a:t>
            </a:r>
          </a:p>
          <a:p>
            <a:r>
              <a:rPr lang="en-AU" dirty="0"/>
              <a:t>Gynaecomastia – 2cm on left</a:t>
            </a:r>
          </a:p>
          <a:p>
            <a:r>
              <a:rPr lang="en-AU" dirty="0"/>
              <a:t>Testicular volume 12ml</a:t>
            </a:r>
          </a:p>
          <a:p>
            <a:r>
              <a:rPr lang="en-AU" dirty="0"/>
              <a:t>Visual fields normal</a:t>
            </a:r>
          </a:p>
          <a:p>
            <a:r>
              <a:rPr lang="en-AU" dirty="0"/>
              <a:t>CVS, respiratory, GI systems normal</a:t>
            </a:r>
          </a:p>
        </p:txBody>
      </p:sp>
    </p:spTree>
    <p:extLst>
      <p:ext uri="{BB962C8B-B14F-4D97-AF65-F5344CB8AC3E}">
        <p14:creationId xmlns:p14="http://schemas.microsoft.com/office/powerpoint/2010/main" val="3016293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B7C65F0-F33F-04DB-4D94-2EB15166BCF1}"/>
              </a:ext>
            </a:extLst>
          </p:cNvPr>
          <p:cNvSpPr>
            <a:spLocks noGrp="1"/>
          </p:cNvSpPr>
          <p:nvPr>
            <p:ph type="title"/>
          </p:nvPr>
        </p:nvSpPr>
        <p:spPr>
          <a:xfrm>
            <a:off x="646112" y="452718"/>
            <a:ext cx="3775060" cy="2976282"/>
          </a:xfrm>
        </p:spPr>
        <p:txBody>
          <a:bodyPr/>
          <a:lstStyle/>
          <a:p>
            <a:r>
              <a:rPr lang="en-AU" dirty="0"/>
              <a:t>Bone density scan</a:t>
            </a:r>
          </a:p>
        </p:txBody>
      </p:sp>
      <p:pic>
        <p:nvPicPr>
          <p:cNvPr id="9" name="Picture 8">
            <a:extLst>
              <a:ext uri="{FF2B5EF4-FFF2-40B4-BE49-F238E27FC236}">
                <a16:creationId xmlns:a16="http://schemas.microsoft.com/office/drawing/2014/main" id="{2D61F349-5258-8E10-A438-D146F26DD6E9}"/>
              </a:ext>
            </a:extLst>
          </p:cNvPr>
          <p:cNvPicPr>
            <a:picLocks noChangeAspect="1"/>
          </p:cNvPicPr>
          <p:nvPr/>
        </p:nvPicPr>
        <p:blipFill>
          <a:blip r:embed="rId2"/>
          <a:stretch>
            <a:fillRect/>
          </a:stretch>
        </p:blipFill>
        <p:spPr>
          <a:xfrm>
            <a:off x="5064701" y="0"/>
            <a:ext cx="5154589" cy="6858000"/>
          </a:xfrm>
          <a:prstGeom prst="rect">
            <a:avLst/>
          </a:prstGeom>
        </p:spPr>
      </p:pic>
    </p:spTree>
    <p:extLst>
      <p:ext uri="{BB962C8B-B14F-4D97-AF65-F5344CB8AC3E}">
        <p14:creationId xmlns:p14="http://schemas.microsoft.com/office/powerpoint/2010/main" val="4158612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9E799-1F73-1F90-6B75-210E1D47F125}"/>
              </a:ext>
            </a:extLst>
          </p:cNvPr>
          <p:cNvSpPr>
            <a:spLocks noGrp="1"/>
          </p:cNvSpPr>
          <p:nvPr>
            <p:ph type="title"/>
          </p:nvPr>
        </p:nvSpPr>
        <p:spPr/>
        <p:txBody>
          <a:bodyPr/>
          <a:lstStyle/>
          <a:p>
            <a:r>
              <a:rPr lang="en-AU" dirty="0"/>
              <a:t>Calcium</a:t>
            </a:r>
          </a:p>
        </p:txBody>
      </p:sp>
      <p:sp>
        <p:nvSpPr>
          <p:cNvPr id="3" name="Text Placeholder 2">
            <a:extLst>
              <a:ext uri="{FF2B5EF4-FFF2-40B4-BE49-F238E27FC236}">
                <a16:creationId xmlns:a16="http://schemas.microsoft.com/office/drawing/2014/main" id="{3ECF43C6-88EE-9921-14A7-1EE4CBE4BC2B}"/>
              </a:ext>
            </a:extLst>
          </p:cNvPr>
          <p:cNvSpPr>
            <a:spLocks noGrp="1"/>
          </p:cNvSpPr>
          <p:nvPr>
            <p:ph type="body" idx="1"/>
          </p:nvPr>
        </p:nvSpPr>
        <p:spPr/>
        <p:txBody>
          <a:bodyPr/>
          <a:lstStyle/>
          <a:p>
            <a:endParaRPr lang="en-AU"/>
          </a:p>
        </p:txBody>
      </p:sp>
    </p:spTree>
    <p:extLst>
      <p:ext uri="{BB962C8B-B14F-4D97-AF65-F5344CB8AC3E}">
        <p14:creationId xmlns:p14="http://schemas.microsoft.com/office/powerpoint/2010/main" val="340135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46E85-551B-49DC-98C9-1C0C85F65580}"/>
              </a:ext>
            </a:extLst>
          </p:cNvPr>
          <p:cNvSpPr>
            <a:spLocks noGrp="1"/>
          </p:cNvSpPr>
          <p:nvPr>
            <p:ph type="title"/>
          </p:nvPr>
        </p:nvSpPr>
        <p:spPr/>
        <p:txBody>
          <a:bodyPr/>
          <a:lstStyle/>
          <a:p>
            <a:r>
              <a:rPr lang="en-AU" b="1" dirty="0"/>
              <a:t>Calcium</a:t>
            </a:r>
          </a:p>
        </p:txBody>
      </p:sp>
      <p:sp>
        <p:nvSpPr>
          <p:cNvPr id="3" name="Content Placeholder 2">
            <a:extLst>
              <a:ext uri="{FF2B5EF4-FFF2-40B4-BE49-F238E27FC236}">
                <a16:creationId xmlns:a16="http://schemas.microsoft.com/office/drawing/2014/main" id="{2F5C7E3D-DEAE-4B56-B7E5-ADE1C9EDE879}"/>
              </a:ext>
            </a:extLst>
          </p:cNvPr>
          <p:cNvSpPr>
            <a:spLocks noGrp="1"/>
          </p:cNvSpPr>
          <p:nvPr>
            <p:ph idx="1"/>
          </p:nvPr>
        </p:nvSpPr>
        <p:spPr/>
        <p:txBody>
          <a:bodyPr>
            <a:normAutofit/>
          </a:bodyPr>
          <a:lstStyle/>
          <a:p>
            <a:r>
              <a:rPr lang="en-AU" b="1" dirty="0"/>
              <a:t>The Element</a:t>
            </a:r>
          </a:p>
          <a:p>
            <a:r>
              <a:rPr lang="en-AU" b="1" dirty="0"/>
              <a:t>Absorption</a:t>
            </a:r>
          </a:p>
          <a:p>
            <a:r>
              <a:rPr lang="en-AU" b="1" dirty="0"/>
              <a:t>Compartments</a:t>
            </a:r>
          </a:p>
          <a:p>
            <a:r>
              <a:rPr lang="en-AU" b="1" dirty="0"/>
              <a:t>Excretion</a:t>
            </a:r>
          </a:p>
          <a:p>
            <a:r>
              <a:rPr lang="en-AU" b="1" dirty="0"/>
              <a:t>Function</a:t>
            </a:r>
          </a:p>
          <a:p>
            <a:r>
              <a:rPr lang="en-AU" b="1" dirty="0"/>
              <a:t>Regulation and Endocrine control (PTH/ 1,25 (OH)₂ Vitamin D/ calcitonin)</a:t>
            </a:r>
          </a:p>
          <a:p>
            <a:r>
              <a:rPr lang="en-AU" b="1" dirty="0"/>
              <a:t>Bone metabolism (hydroxyapatite)</a:t>
            </a:r>
          </a:p>
          <a:p>
            <a:r>
              <a:rPr lang="en-AU" b="1" dirty="0"/>
              <a:t>Osteoporosis vs </a:t>
            </a:r>
            <a:r>
              <a:rPr lang="en-AU" b="1" dirty="0" err="1"/>
              <a:t>osteomalacia</a:t>
            </a:r>
            <a:r>
              <a:rPr lang="en-AU" b="1" dirty="0"/>
              <a:t> vs rickets</a:t>
            </a:r>
          </a:p>
          <a:p>
            <a:endParaRPr lang="en-AU" dirty="0"/>
          </a:p>
        </p:txBody>
      </p:sp>
    </p:spTree>
    <p:extLst>
      <p:ext uri="{BB962C8B-B14F-4D97-AF65-F5344CB8AC3E}">
        <p14:creationId xmlns:p14="http://schemas.microsoft.com/office/powerpoint/2010/main" val="21932112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1531</TotalTime>
  <Words>1402</Words>
  <Application>Microsoft Office PowerPoint</Application>
  <PresentationFormat>Widescreen</PresentationFormat>
  <Paragraphs>235</Paragraphs>
  <Slides>43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Century Gothic</vt:lpstr>
      <vt:lpstr>Wingdings 3</vt:lpstr>
      <vt:lpstr>Ion</vt:lpstr>
      <vt:lpstr>Introduction of Calcium in Endocrinology and Bone Metabolism</vt:lpstr>
      <vt:lpstr>Learning Objectives</vt:lpstr>
      <vt:lpstr>Case history</vt:lpstr>
      <vt:lpstr>PowerPoint Presentation</vt:lpstr>
      <vt:lpstr>Other history</vt:lpstr>
      <vt:lpstr>Examination</vt:lpstr>
      <vt:lpstr>Bone density scan</vt:lpstr>
      <vt:lpstr>Calcium</vt:lpstr>
      <vt:lpstr>Calcium</vt:lpstr>
      <vt:lpstr>Calcium - Ca2+</vt:lpstr>
      <vt:lpstr>How does our body get Calcium ?</vt:lpstr>
      <vt:lpstr>Calcium absorption</vt:lpstr>
      <vt:lpstr>1,25 (OH)₂ Vitamin D</vt:lpstr>
      <vt:lpstr>Intestinal Absorption</vt:lpstr>
      <vt:lpstr>How does calcium get out of the body ?</vt:lpstr>
      <vt:lpstr>Calcium -Distribution</vt:lpstr>
      <vt:lpstr>Circulating calcium</vt:lpstr>
      <vt:lpstr>Plasma Calcium Regulation</vt:lpstr>
      <vt:lpstr>Rapid calcium change/ pH</vt:lpstr>
      <vt:lpstr>Parathyroid Hormone</vt:lpstr>
      <vt:lpstr>Parathyroid Hormone</vt:lpstr>
      <vt:lpstr>Parathyroid Glands</vt:lpstr>
      <vt:lpstr>PTH regulation of Calcium</vt:lpstr>
      <vt:lpstr>Vitamin D</vt:lpstr>
      <vt:lpstr>Vitamin D</vt:lpstr>
      <vt:lpstr>Vitamin D metabolism</vt:lpstr>
      <vt:lpstr>1,25 (OH)₂ Vitamin D </vt:lpstr>
      <vt:lpstr>Vitamin D</vt:lpstr>
      <vt:lpstr>Calcitonin</vt:lpstr>
      <vt:lpstr>Bone metabolism</vt:lpstr>
      <vt:lpstr>Bone Metabolism</vt:lpstr>
      <vt:lpstr>PowerPoint Presentation</vt:lpstr>
      <vt:lpstr>Bone Growth</vt:lpstr>
      <vt:lpstr>Osteoporosis vs osteomalacia vs rickets</vt:lpstr>
      <vt:lpstr>Hormonal, nutritional effects on bone</vt:lpstr>
      <vt:lpstr>Estrogen</vt:lpstr>
      <vt:lpstr>Other influences</vt:lpstr>
      <vt:lpstr>Case history - continued</vt:lpstr>
      <vt:lpstr>Investigations</vt:lpstr>
      <vt:lpstr>PowerPoint Presentation</vt:lpstr>
      <vt:lpstr>Progress</vt:lpstr>
      <vt:lpstr>Diagnosis – osteoporosis with stress fracture</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of Calcium in Endocrinology and Bone Metabolism</dc:title>
  <dc:creator>Sonia Stanton</dc:creator>
  <cp:lastModifiedBy>Robert Schmidli</cp:lastModifiedBy>
  <cp:revision>118</cp:revision>
  <dcterms:created xsi:type="dcterms:W3CDTF">2019-10-19T23:42:27Z</dcterms:created>
  <dcterms:modified xsi:type="dcterms:W3CDTF">2023-10-16T21:01:19Z</dcterms:modified>
</cp:coreProperties>
</file>