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4"/>
  </p:notesMasterIdLst>
  <p:sldIdLst>
    <p:sldId id="313" r:id="rId2"/>
    <p:sldId id="326" r:id="rId3"/>
    <p:sldId id="348" r:id="rId4"/>
    <p:sldId id="280" r:id="rId5"/>
    <p:sldId id="281" r:id="rId6"/>
    <p:sldId id="282" r:id="rId7"/>
    <p:sldId id="331" r:id="rId8"/>
    <p:sldId id="296" r:id="rId9"/>
    <p:sldId id="308" r:id="rId10"/>
    <p:sldId id="293" r:id="rId11"/>
    <p:sldId id="300" r:id="rId12"/>
    <p:sldId id="318" r:id="rId13"/>
    <p:sldId id="332" r:id="rId14"/>
    <p:sldId id="324" r:id="rId15"/>
    <p:sldId id="325" r:id="rId16"/>
    <p:sldId id="328" r:id="rId17"/>
    <p:sldId id="329" r:id="rId18"/>
    <p:sldId id="330" r:id="rId19"/>
    <p:sldId id="311" r:id="rId20"/>
    <p:sldId id="354" r:id="rId21"/>
    <p:sldId id="333" r:id="rId22"/>
    <p:sldId id="334" r:id="rId23"/>
    <p:sldId id="335" r:id="rId24"/>
    <p:sldId id="336" r:id="rId25"/>
    <p:sldId id="337" r:id="rId26"/>
    <p:sldId id="338" r:id="rId27"/>
    <p:sldId id="342" r:id="rId28"/>
    <p:sldId id="355" r:id="rId29"/>
    <p:sldId id="339" r:id="rId30"/>
    <p:sldId id="256" r:id="rId31"/>
    <p:sldId id="353" r:id="rId32"/>
    <p:sldId id="340" r:id="rId33"/>
    <p:sldId id="343" r:id="rId34"/>
    <p:sldId id="346" r:id="rId35"/>
    <p:sldId id="344" r:id="rId36"/>
    <p:sldId id="341" r:id="rId37"/>
    <p:sldId id="345" r:id="rId38"/>
    <p:sldId id="305" r:id="rId39"/>
    <p:sldId id="350" r:id="rId40"/>
    <p:sldId id="351" r:id="rId41"/>
    <p:sldId id="352" r:id="rId42"/>
    <p:sldId id="34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6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0000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113" d="100"/>
          <a:sy n="113" d="100"/>
        </p:scale>
        <p:origin x="756" y="108"/>
      </p:cViewPr>
      <p:guideLst>
        <p:guide orient="horz" pos="321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87EE-B627-47EC-9890-46028E626DCE}" type="datetimeFigureOut">
              <a:rPr lang="en-AU" smtClean="0"/>
              <a:t>1/11/2023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CBF53-FFF2-4C6D-B014-F67247CA4C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93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94A50950-A374-4616-B476-D229CF34E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DF5BF088-EBBC-40D4-9CFD-3BE06403DD5C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Right adrenal pheochromocytoma (patient 22).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23B4D-95C5-B68F-978E-63D29B08C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71D37-FDD8-5E31-5CAF-9219D5946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B98A9-81D3-BD71-6957-609C1ABB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9A086-98AB-F3BE-C4A9-C059F976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CB923-3064-DC7A-4464-0CDB6653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8162-19F8-4E08-9948-FA4145B7E8BD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1978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8E05-D3C7-170E-F1E6-01E54855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9E384-9349-5723-8EBD-8B5AD926A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BB036-8674-B108-A9C2-501DC844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FABBE-E15F-9DF4-4412-C6FE2726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0AA0-60F4-8401-793A-DFC54688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926D-4648-4C38-9A30-154480576730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9374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9F32A3-16DE-EBB4-7759-17A412D96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3FE69-7BA2-CF61-96F0-235327EC2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8D0E7-5A17-A44B-1737-3138AEAB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438A9-DA36-64BE-44FA-283DEE84C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A06B1-F19A-0241-DCE4-63330835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4E448-519D-42D2-8DDC-A4C0991BD53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5383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311C-63AC-93D1-C6D4-3C3A7C6D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8DDF0-4145-A994-AC45-79E976B3A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416C-D137-EB25-3CED-B9278ECF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E9E57-31DF-83C3-76B3-639DFE60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C5773-94EC-609A-E0C9-121DC20E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51AE-9B56-4A54-BD51-C7392971376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6961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496F-6D8C-D4AD-47DE-A26ABA96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9EC68-FD2D-BF0E-9EE3-DF74F45D6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1DFCB-61B4-8BC5-785A-7379ED96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B916B-BBFA-D119-FD7D-4C787B657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F8F6B-2585-EBCF-3CA8-9ED28410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A5E99-D14E-4EB4-B90F-0AA00565BFC3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6517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4B8E8-9602-7D1B-52BF-78C72F3C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005DE-26B5-69D9-0007-ADAEE6DF0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42E29-DE8C-4880-338B-8D8DD266F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8183C-8814-1B59-74FC-73F90952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70267-3520-A3E8-9C72-6852830A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85D1B-6BF4-2623-5CC5-BC039FCB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1801A-485E-4523-B3E4-4CEB59B9A52F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4256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57FC4-CC59-DDA7-D88C-B317F891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38087-1A85-F1A8-E937-DCBDF74E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3B103-4E2D-5DA6-9B58-FC1178BDA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8B0FB-953B-D675-0FFF-559CEE10A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890E7-E4F0-6B92-694E-D23037D48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CB7AFD-7BC4-0F9C-A0E8-350575EDF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C070FE-7BA3-3ACA-2A1A-3C631081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A2002-2CEE-0E5C-0F3E-5A49388B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259A-65DA-47E5-93D6-3148374EEEB3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1632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5447-E668-B716-3A50-E8D9B54F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54196-0112-01D1-5C39-2429E77C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2A06F-F03A-3E05-0951-51660FE1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89AA2-6103-F918-1373-6FCB92D0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3FC3-62CF-48CB-824B-4288965CB1EE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6007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E974D4-92E9-69E6-E9B6-2DCCF463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360B3-F7D8-C669-8E97-9DF3A6E0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640BC-CC11-4326-856E-21071682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95E-7B3C-481E-B40B-EFFCA4D937B0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9539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9268-60BD-1F9E-B7D4-ECC90CB6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EB78B-7947-CFFC-7111-A6A2528ED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4177A-519C-92F6-CA77-067FF93AA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5986D-4C28-8905-7D62-F2C98882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E9481-D7BA-6E64-D2A4-2078ADC3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B6B3E-02DC-77CF-F4EB-250E6B40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13A8-6768-4CB1-B6D1-C1BC79CECE1D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2319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353B6-9572-B0C5-B7A6-7E88ED7D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9490C-0841-6372-A591-4282AB9F4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28F6D-E328-53DC-A8AD-D81897AA4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EDA13-C60A-5EAF-95F0-8EE46EEB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69A0-A619-0E01-FDF6-0ED294E1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03625-A68C-D281-56D2-4828E373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D300-24F1-43EE-9681-02A65768DE88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9295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83C315-05CE-1332-B584-26BBB2D4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9FD03-D1A3-0738-A784-065C0EDCF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FBFC3-6B8B-FAAF-3EDF-A186EE6F3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476A8-92DB-30C0-6CBC-3E23F4FF9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15BE2-B374-E68F-446A-1230FCBFD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51784-DC39-44D3-841A-85582981D821}" type="slidenum">
              <a:rPr lang="en-AU" altLang="en-US" smtClean="0"/>
              <a:pPr/>
              <a:t>‹#›</a:t>
            </a:fld>
            <a:endParaRPr lang="en-AU" alt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C08761C-D342-F1B4-616C-32A8BE65F6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95263"/>
            <a:ext cx="128428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36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4C06953F-D296-4DCE-8C10-475E62E7E6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pPr algn="r"/>
            <a:r>
              <a:rPr lang="en-AU" altLang="en-US" sz="4400" dirty="0"/>
              <a:t>Clinical manifestations of adrenal disease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BC8F933-C7E5-46EC-8A3A-BC66FD24A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3602038"/>
            <a:ext cx="7344816" cy="1655762"/>
          </a:xfrm>
        </p:spPr>
        <p:txBody>
          <a:bodyPr/>
          <a:lstStyle/>
          <a:p>
            <a:r>
              <a:rPr lang="en-AU" dirty="0"/>
              <a:t>Robert Schmidli</a:t>
            </a:r>
          </a:p>
          <a:p>
            <a:r>
              <a:rPr lang="en-AU" dirty="0"/>
              <a:t>MB ChB, MRCP, FRACP, PhD</a:t>
            </a:r>
          </a:p>
          <a:p>
            <a:r>
              <a:rPr lang="en-AU" dirty="0"/>
              <a:t>Senior Staff Specialist TCH</a:t>
            </a:r>
          </a:p>
          <a:p>
            <a:r>
              <a:rPr lang="en-AU" dirty="0"/>
              <a:t>Clinical Senior Lecturer ANUMS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4798AD9-D468-4BA8-B2C8-47802A972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Mechanism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ECB63F2-CBC3-4226-BBEA-ABD60A92CC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153400" cy="49224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AU" altLang="en-US" sz="2800" dirty="0"/>
              <a:t>Cortisol deficiency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Poor response to physical stress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Nausea, vomiting, weight loss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Hyponatraemia (</a:t>
            </a:r>
            <a:r>
              <a:rPr lang="en-AU" altLang="en-US" sz="2400" dirty="0">
                <a:sym typeface="Symbol" panose="05050102010706020507" pitchFamily="18" charset="2"/>
              </a:rPr>
              <a:t>Na</a:t>
            </a:r>
            <a:r>
              <a:rPr lang="en-AU" altLang="en-US" sz="2400" baseline="30000" dirty="0">
                <a:sym typeface="Symbol" panose="05050102010706020507" pitchFamily="18" charset="2"/>
              </a:rPr>
              <a:t>+</a:t>
            </a:r>
            <a:r>
              <a:rPr lang="en-AU" alt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AU" altLang="en-US" sz="2800" dirty="0"/>
              <a:t>Aldosterone deficiency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Hypotension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Hyponatraemia, hyperkalaemia (</a:t>
            </a:r>
            <a:r>
              <a:rPr lang="en-AU" altLang="en-US" sz="2400" dirty="0">
                <a:sym typeface="Symbol" panose="05050102010706020507" pitchFamily="18" charset="2"/>
              </a:rPr>
              <a:t>K</a:t>
            </a:r>
            <a:r>
              <a:rPr lang="en-AU" altLang="en-US" sz="2400" baseline="30000" dirty="0">
                <a:sym typeface="Symbol" panose="05050102010706020507" pitchFamily="18" charset="2"/>
              </a:rPr>
              <a:t>+</a:t>
            </a:r>
            <a:r>
              <a:rPr lang="en-AU" altLang="en-US" sz="24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AU" altLang="en-US" sz="2800" dirty="0">
                <a:sym typeface="Symbol" panose="05050102010706020507" pitchFamily="18" charset="2"/>
              </a:rPr>
              <a:t>Excess ACTH precursors: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>
                <a:sym typeface="Symbol" panose="05050102010706020507" pitchFamily="18" charset="2"/>
              </a:rPr>
              <a:t>Proopiomelanocortin (POMC)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>
                <a:sym typeface="Symbol" panose="05050102010706020507" pitchFamily="18" charset="2"/>
              </a:rPr>
              <a:t>Hyperpigmentation</a:t>
            </a:r>
          </a:p>
          <a:p>
            <a:pPr>
              <a:lnSpc>
                <a:spcPct val="90000"/>
              </a:lnSpc>
            </a:pPr>
            <a:r>
              <a:rPr lang="en-AU" altLang="en-US" sz="2800" dirty="0">
                <a:sym typeface="Symbol" panose="05050102010706020507" pitchFamily="18" charset="2"/>
              </a:rPr>
              <a:t>Low morning cortisol</a:t>
            </a:r>
          </a:p>
          <a:p>
            <a:pPr>
              <a:lnSpc>
                <a:spcPct val="90000"/>
              </a:lnSpc>
            </a:pPr>
            <a:r>
              <a:rPr lang="en-AU" altLang="en-US" sz="2800" dirty="0">
                <a:sym typeface="Symbol" panose="05050102010706020507" pitchFamily="18" charset="2"/>
              </a:rPr>
              <a:t>Elevated ACTH</a:t>
            </a:r>
          </a:p>
          <a:p>
            <a:pPr>
              <a:lnSpc>
                <a:spcPct val="90000"/>
              </a:lnSpc>
            </a:pPr>
            <a:r>
              <a:rPr lang="en-AU" altLang="en-US" sz="2800" dirty="0">
                <a:sym typeface="Symbol" panose="05050102010706020507" pitchFamily="18" charset="2"/>
              </a:rPr>
              <a:t>Blunted response to Synacthen</a:t>
            </a:r>
          </a:p>
        </p:txBody>
      </p:sp>
    </p:spTree>
    <p:extLst>
      <p:ext uri="{BB962C8B-B14F-4D97-AF65-F5344CB8AC3E}">
        <p14:creationId xmlns:p14="http://schemas.microsoft.com/office/powerpoint/2010/main" val="98172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56FD975-62D1-4477-BF3B-C2FCB5491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Diurnal rhythms</a:t>
            </a:r>
          </a:p>
        </p:txBody>
      </p:sp>
      <p:sp>
        <p:nvSpPr>
          <p:cNvPr id="64522" name="Line 10">
            <a:extLst>
              <a:ext uri="{FF2B5EF4-FFF2-40B4-BE49-F238E27FC236}">
                <a16:creationId xmlns:a16="http://schemas.microsoft.com/office/drawing/2014/main" id="{802523A4-F824-4B29-B2B2-67B6AF0E9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5225" y="2436813"/>
            <a:ext cx="0" cy="2955925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AU"/>
          </a:p>
        </p:txBody>
      </p:sp>
      <p:sp>
        <p:nvSpPr>
          <p:cNvPr id="64523" name="Line 11">
            <a:extLst>
              <a:ext uri="{FF2B5EF4-FFF2-40B4-BE49-F238E27FC236}">
                <a16:creationId xmlns:a16="http://schemas.microsoft.com/office/drawing/2014/main" id="{856F273D-31FF-4FAD-B0B8-1286E89F2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1575" y="5392738"/>
            <a:ext cx="7435850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AU"/>
          </a:p>
        </p:txBody>
      </p:sp>
      <p:sp>
        <p:nvSpPr>
          <p:cNvPr id="64524" name="Text Box 12">
            <a:extLst>
              <a:ext uri="{FF2B5EF4-FFF2-40B4-BE49-F238E27FC236}">
                <a16:creationId xmlns:a16="http://schemas.microsoft.com/office/drawing/2014/main" id="{80D872AE-C1DD-4DEE-AAD3-8C215E61AC9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4613" y="3768725"/>
            <a:ext cx="12192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/>
              <a:t>Cortisol</a:t>
            </a:r>
          </a:p>
        </p:txBody>
      </p:sp>
      <p:sp>
        <p:nvSpPr>
          <p:cNvPr id="64525" name="Line 13">
            <a:extLst>
              <a:ext uri="{FF2B5EF4-FFF2-40B4-BE49-F238E27FC236}">
                <a16:creationId xmlns:a16="http://schemas.microsoft.com/office/drawing/2014/main" id="{D091659C-2C2D-45F1-8733-57F1F585E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2050" y="5386388"/>
            <a:ext cx="0" cy="152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6" name="Line 14">
            <a:extLst>
              <a:ext uri="{FF2B5EF4-FFF2-40B4-BE49-F238E27FC236}">
                <a16:creationId xmlns:a16="http://schemas.microsoft.com/office/drawing/2014/main" id="{C1DF92F4-BE22-4819-ADAB-2A96D98BB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6475" y="5386388"/>
            <a:ext cx="0" cy="1762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7" name="Line 15">
            <a:extLst>
              <a:ext uri="{FF2B5EF4-FFF2-40B4-BE49-F238E27FC236}">
                <a16:creationId xmlns:a16="http://schemas.microsoft.com/office/drawing/2014/main" id="{E47ECAFE-F517-45A4-8BF6-8CDF335B8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6313" y="5386388"/>
            <a:ext cx="0" cy="1762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8" name="Line 16">
            <a:extLst>
              <a:ext uri="{FF2B5EF4-FFF2-40B4-BE49-F238E27FC236}">
                <a16:creationId xmlns:a16="http://schemas.microsoft.com/office/drawing/2014/main" id="{9A59AFA5-55EB-43D8-A026-9327D79F1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8225" y="5386388"/>
            <a:ext cx="0" cy="1762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9" name="Line 17">
            <a:extLst>
              <a:ext uri="{FF2B5EF4-FFF2-40B4-BE49-F238E27FC236}">
                <a16:creationId xmlns:a16="http://schemas.microsoft.com/office/drawing/2014/main" id="{9BF3C717-ED13-4850-BEB9-155C43A09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5386388"/>
            <a:ext cx="0" cy="1762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30" name="Line 18">
            <a:extLst>
              <a:ext uri="{FF2B5EF4-FFF2-40B4-BE49-F238E27FC236}">
                <a16:creationId xmlns:a16="http://schemas.microsoft.com/office/drawing/2014/main" id="{659D6357-685E-4863-AC38-83DAF82C2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138" y="5386388"/>
            <a:ext cx="0" cy="1762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31" name="Line 19">
            <a:extLst>
              <a:ext uri="{FF2B5EF4-FFF2-40B4-BE49-F238E27FC236}">
                <a16:creationId xmlns:a16="http://schemas.microsoft.com/office/drawing/2014/main" id="{95FAE3A5-3692-46E3-85F5-42343FA88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0300" y="5386388"/>
            <a:ext cx="0" cy="1762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32" name="Text Box 20">
            <a:extLst>
              <a:ext uri="{FF2B5EF4-FFF2-40B4-BE49-F238E27FC236}">
                <a16:creationId xmlns:a16="http://schemas.microsoft.com/office/drawing/2014/main" id="{AFA0FFC8-CE44-4FF6-9F02-46F61D6C3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38800"/>
            <a:ext cx="627063" cy="304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400"/>
              <a:t>00:00</a:t>
            </a:r>
          </a:p>
        </p:txBody>
      </p:sp>
      <p:sp>
        <p:nvSpPr>
          <p:cNvPr id="64533" name="Text Box 21">
            <a:extLst>
              <a:ext uri="{FF2B5EF4-FFF2-40B4-BE49-F238E27FC236}">
                <a16:creationId xmlns:a16="http://schemas.microsoft.com/office/drawing/2014/main" id="{26523C2E-104E-46A5-95F2-EE4556C2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5638800"/>
            <a:ext cx="627063" cy="304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400"/>
              <a:t>24:00</a:t>
            </a:r>
          </a:p>
        </p:txBody>
      </p:sp>
      <p:sp>
        <p:nvSpPr>
          <p:cNvPr id="64534" name="Text Box 22">
            <a:extLst>
              <a:ext uri="{FF2B5EF4-FFF2-40B4-BE49-F238E27FC236}">
                <a16:creationId xmlns:a16="http://schemas.microsoft.com/office/drawing/2014/main" id="{0FDB4440-6872-4314-911E-9CF223EA7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38800"/>
            <a:ext cx="627063" cy="304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400"/>
              <a:t>12:00</a:t>
            </a:r>
          </a:p>
        </p:txBody>
      </p:sp>
      <p:sp>
        <p:nvSpPr>
          <p:cNvPr id="64535" name="Freeform 23">
            <a:extLst>
              <a:ext uri="{FF2B5EF4-FFF2-40B4-BE49-F238E27FC236}">
                <a16:creationId xmlns:a16="http://schemas.microsoft.com/office/drawing/2014/main" id="{E2DDE8D4-3208-44F6-A272-CC49C449F9F8}"/>
              </a:ext>
            </a:extLst>
          </p:cNvPr>
          <p:cNvSpPr>
            <a:spLocks/>
          </p:cNvSpPr>
          <p:nvPr/>
        </p:nvSpPr>
        <p:spPr bwMode="auto">
          <a:xfrm>
            <a:off x="1219200" y="3467100"/>
            <a:ext cx="7315200" cy="1649413"/>
          </a:xfrm>
          <a:custGeom>
            <a:avLst/>
            <a:gdLst>
              <a:gd name="T0" fmla="*/ 0 w 4608"/>
              <a:gd name="T1" fmla="*/ 1032 h 1039"/>
              <a:gd name="T2" fmla="*/ 818 w 4608"/>
              <a:gd name="T3" fmla="*/ 988 h 1039"/>
              <a:gd name="T4" fmla="*/ 1188 w 4608"/>
              <a:gd name="T5" fmla="*/ 724 h 1039"/>
              <a:gd name="T6" fmla="*/ 1429 w 4608"/>
              <a:gd name="T7" fmla="*/ 127 h 1039"/>
              <a:gd name="T8" fmla="*/ 1764 w 4608"/>
              <a:gd name="T9" fmla="*/ 63 h 1039"/>
              <a:gd name="T10" fmla="*/ 2112 w 4608"/>
              <a:gd name="T11" fmla="*/ 504 h 1039"/>
              <a:gd name="T12" fmla="*/ 2640 w 4608"/>
              <a:gd name="T13" fmla="*/ 792 h 1039"/>
              <a:gd name="T14" fmla="*/ 3504 w 4608"/>
              <a:gd name="T15" fmla="*/ 936 h 1039"/>
              <a:gd name="T16" fmla="*/ 4608 w 4608"/>
              <a:gd name="T17" fmla="*/ 1032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08" h="1039">
                <a:moveTo>
                  <a:pt x="0" y="1032"/>
                </a:moveTo>
                <a:cubicBezTo>
                  <a:pt x="136" y="1025"/>
                  <a:pt x="620" y="1039"/>
                  <a:pt x="818" y="988"/>
                </a:cubicBezTo>
                <a:cubicBezTo>
                  <a:pt x="1016" y="937"/>
                  <a:pt x="1086" y="867"/>
                  <a:pt x="1188" y="724"/>
                </a:cubicBezTo>
                <a:cubicBezTo>
                  <a:pt x="1290" y="581"/>
                  <a:pt x="1333" y="237"/>
                  <a:pt x="1429" y="127"/>
                </a:cubicBezTo>
                <a:cubicBezTo>
                  <a:pt x="1525" y="17"/>
                  <a:pt x="1650" y="0"/>
                  <a:pt x="1764" y="63"/>
                </a:cubicBezTo>
                <a:cubicBezTo>
                  <a:pt x="1878" y="126"/>
                  <a:pt x="1966" y="383"/>
                  <a:pt x="2112" y="504"/>
                </a:cubicBezTo>
                <a:cubicBezTo>
                  <a:pt x="2258" y="625"/>
                  <a:pt x="2408" y="720"/>
                  <a:pt x="2640" y="792"/>
                </a:cubicBezTo>
                <a:cubicBezTo>
                  <a:pt x="2872" y="864"/>
                  <a:pt x="3176" y="896"/>
                  <a:pt x="3504" y="936"/>
                </a:cubicBezTo>
                <a:cubicBezTo>
                  <a:pt x="3832" y="976"/>
                  <a:pt x="4220" y="1004"/>
                  <a:pt x="4608" y="1032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46" name="Rectangle 34">
            <a:extLst>
              <a:ext uri="{FF2B5EF4-FFF2-40B4-BE49-F238E27FC236}">
                <a16:creationId xmlns:a16="http://schemas.microsoft.com/office/drawing/2014/main" id="{13F1CB87-7EA1-4380-9887-48F199893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651125"/>
            <a:ext cx="1371600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4547" name="Rectangle 35">
            <a:extLst>
              <a:ext uri="{FF2B5EF4-FFF2-40B4-BE49-F238E27FC236}">
                <a16:creationId xmlns:a16="http://schemas.microsoft.com/office/drawing/2014/main" id="{28FE2C9D-E8C9-4432-9011-84E51053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2651125"/>
            <a:ext cx="479425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4548" name="Rectangle 36">
            <a:extLst>
              <a:ext uri="{FF2B5EF4-FFF2-40B4-BE49-F238E27FC236}">
                <a16:creationId xmlns:a16="http://schemas.microsoft.com/office/drawing/2014/main" id="{FE8B1A06-2868-420B-B09F-F6DDF96CD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2651125"/>
            <a:ext cx="479425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4549" name="Text Box 37">
            <a:extLst>
              <a:ext uri="{FF2B5EF4-FFF2-40B4-BE49-F238E27FC236}">
                <a16:creationId xmlns:a16="http://schemas.microsoft.com/office/drawing/2014/main" id="{B095747E-0944-41CF-8F38-9AFD6BECD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28800"/>
            <a:ext cx="2368550" cy="39211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altLang="en-US" sz="1800" dirty="0"/>
              <a:t>Deficiency suspected</a:t>
            </a:r>
          </a:p>
        </p:txBody>
      </p:sp>
      <p:sp>
        <p:nvSpPr>
          <p:cNvPr id="64550" name="Text Box 38">
            <a:extLst>
              <a:ext uri="{FF2B5EF4-FFF2-40B4-BE49-F238E27FC236}">
                <a16:creationId xmlns:a16="http://schemas.microsoft.com/office/drawing/2014/main" id="{4BD9D672-C483-49E9-ADD5-A588FB1D4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1828800"/>
            <a:ext cx="2051050" cy="39211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altLang="en-US" sz="1800"/>
              <a:t>Excess suspected</a:t>
            </a:r>
          </a:p>
        </p:txBody>
      </p:sp>
    </p:spTree>
    <p:extLst>
      <p:ext uri="{BB962C8B-B14F-4D97-AF65-F5344CB8AC3E}">
        <p14:creationId xmlns:p14="http://schemas.microsoft.com/office/powerpoint/2010/main" val="366130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D7B2A0C6-7A0F-4B6E-A660-39F00E760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Dynamic testing</a:t>
            </a:r>
          </a:p>
        </p:txBody>
      </p:sp>
      <p:sp>
        <p:nvSpPr>
          <p:cNvPr id="82947" name="Freeform 3">
            <a:extLst>
              <a:ext uri="{FF2B5EF4-FFF2-40B4-BE49-F238E27FC236}">
                <a16:creationId xmlns:a16="http://schemas.microsoft.com/office/drawing/2014/main" id="{DAEAE5AE-8A72-446B-836F-288EC99E07A3}"/>
              </a:ext>
            </a:extLst>
          </p:cNvPr>
          <p:cNvSpPr>
            <a:spLocks/>
          </p:cNvSpPr>
          <p:nvPr/>
        </p:nvSpPr>
        <p:spPr bwMode="auto">
          <a:xfrm>
            <a:off x="7189788" y="1676400"/>
            <a:ext cx="588962" cy="765175"/>
          </a:xfrm>
          <a:custGeom>
            <a:avLst/>
            <a:gdLst>
              <a:gd name="T0" fmla="*/ 345 w 656"/>
              <a:gd name="T1" fmla="*/ 0 h 852"/>
              <a:gd name="T2" fmla="*/ 400 w 656"/>
              <a:gd name="T3" fmla="*/ 112 h 852"/>
              <a:gd name="T4" fmla="*/ 323 w 656"/>
              <a:gd name="T5" fmla="*/ 338 h 852"/>
              <a:gd name="T6" fmla="*/ 179 w 656"/>
              <a:gd name="T7" fmla="*/ 434 h 852"/>
              <a:gd name="T8" fmla="*/ 20 w 656"/>
              <a:gd name="T9" fmla="*/ 493 h 852"/>
              <a:gd name="T10" fmla="*/ 57 w 656"/>
              <a:gd name="T11" fmla="*/ 697 h 852"/>
              <a:gd name="T12" fmla="*/ 252 w 656"/>
              <a:gd name="T13" fmla="*/ 837 h 852"/>
              <a:gd name="T14" fmla="*/ 596 w 656"/>
              <a:gd name="T15" fmla="*/ 790 h 852"/>
              <a:gd name="T16" fmla="*/ 611 w 656"/>
              <a:gd name="T17" fmla="*/ 530 h 852"/>
              <a:gd name="T18" fmla="*/ 467 w 656"/>
              <a:gd name="T19" fmla="*/ 434 h 852"/>
              <a:gd name="T20" fmla="*/ 467 w 656"/>
              <a:gd name="T21" fmla="*/ 338 h 852"/>
              <a:gd name="T22" fmla="*/ 467 w 656"/>
              <a:gd name="T23" fmla="*/ 194 h 852"/>
              <a:gd name="T24" fmla="*/ 467 w 656"/>
              <a:gd name="T25" fmla="*/ 98 h 852"/>
              <a:gd name="T26" fmla="*/ 515 w 656"/>
              <a:gd name="T27" fmla="*/ 50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6" h="852">
                <a:moveTo>
                  <a:pt x="345" y="0"/>
                </a:moveTo>
                <a:cubicBezTo>
                  <a:pt x="354" y="19"/>
                  <a:pt x="404" y="56"/>
                  <a:pt x="400" y="112"/>
                </a:cubicBezTo>
                <a:cubicBezTo>
                  <a:pt x="396" y="168"/>
                  <a:pt x="360" y="284"/>
                  <a:pt x="323" y="338"/>
                </a:cubicBezTo>
                <a:cubicBezTo>
                  <a:pt x="286" y="392"/>
                  <a:pt x="229" y="408"/>
                  <a:pt x="179" y="434"/>
                </a:cubicBezTo>
                <a:cubicBezTo>
                  <a:pt x="129" y="460"/>
                  <a:pt x="40" y="449"/>
                  <a:pt x="20" y="493"/>
                </a:cubicBezTo>
                <a:cubicBezTo>
                  <a:pt x="0" y="537"/>
                  <a:pt x="18" y="640"/>
                  <a:pt x="57" y="697"/>
                </a:cubicBezTo>
                <a:cubicBezTo>
                  <a:pt x="96" y="754"/>
                  <a:pt x="162" y="822"/>
                  <a:pt x="252" y="837"/>
                </a:cubicBezTo>
                <a:cubicBezTo>
                  <a:pt x="342" y="852"/>
                  <a:pt x="536" y="841"/>
                  <a:pt x="596" y="790"/>
                </a:cubicBezTo>
                <a:cubicBezTo>
                  <a:pt x="656" y="739"/>
                  <a:pt x="632" y="589"/>
                  <a:pt x="611" y="530"/>
                </a:cubicBezTo>
                <a:cubicBezTo>
                  <a:pt x="590" y="471"/>
                  <a:pt x="491" y="466"/>
                  <a:pt x="467" y="434"/>
                </a:cubicBezTo>
                <a:cubicBezTo>
                  <a:pt x="443" y="402"/>
                  <a:pt x="467" y="378"/>
                  <a:pt x="467" y="338"/>
                </a:cubicBezTo>
                <a:cubicBezTo>
                  <a:pt x="467" y="298"/>
                  <a:pt x="467" y="234"/>
                  <a:pt x="467" y="194"/>
                </a:cubicBezTo>
                <a:cubicBezTo>
                  <a:pt x="467" y="154"/>
                  <a:pt x="459" y="122"/>
                  <a:pt x="467" y="98"/>
                </a:cubicBezTo>
                <a:cubicBezTo>
                  <a:pt x="475" y="74"/>
                  <a:pt x="499" y="58"/>
                  <a:pt x="515" y="50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1600"/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528E7458-4329-4555-990B-918A97A2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588" y="1905000"/>
            <a:ext cx="806952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400"/>
              <a:t>Pituitary</a:t>
            </a:r>
          </a:p>
        </p:txBody>
      </p:sp>
      <p:sp>
        <p:nvSpPr>
          <p:cNvPr id="82949" name="Line 5">
            <a:extLst>
              <a:ext uri="{FF2B5EF4-FFF2-40B4-BE49-F238E27FC236}">
                <a16:creationId xmlns:a16="http://schemas.microsoft.com/office/drawing/2014/main" id="{48E1C365-6893-494D-BF90-83964F683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0788" y="2667000"/>
            <a:ext cx="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sz="1600"/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75EEADCD-E9E4-4F95-B14B-1FDE38233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213" y="5105400"/>
            <a:ext cx="825867" cy="33855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altLang="en-US" sz="1600"/>
              <a:t>Cortisol</a:t>
            </a:r>
          </a:p>
        </p:txBody>
      </p:sp>
      <p:grpSp>
        <p:nvGrpSpPr>
          <p:cNvPr id="82951" name="Group 7">
            <a:extLst>
              <a:ext uri="{FF2B5EF4-FFF2-40B4-BE49-F238E27FC236}">
                <a16:creationId xmlns:a16="http://schemas.microsoft.com/office/drawing/2014/main" id="{B4DAA6B6-A4E2-4DCC-B5E0-41EDC538D77E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581400"/>
            <a:ext cx="1931988" cy="1373188"/>
            <a:chOff x="2968" y="2651"/>
            <a:chExt cx="1217" cy="865"/>
          </a:xfrm>
        </p:grpSpPr>
        <p:sp>
          <p:nvSpPr>
            <p:cNvPr id="82952" name="Text Box 8">
              <a:extLst>
                <a:ext uri="{FF2B5EF4-FFF2-40B4-BE49-F238E27FC236}">
                  <a16:creationId xmlns:a16="http://schemas.microsoft.com/office/drawing/2014/main" id="{A3A692C2-C556-4CCB-89EA-6B5440ACE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4" y="2737"/>
              <a:ext cx="476" cy="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400"/>
                <a:t>Adrenal</a:t>
              </a:r>
            </a:p>
            <a:p>
              <a:r>
                <a:rPr lang="en-AU" altLang="en-US" sz="1400"/>
                <a:t>gland</a:t>
              </a:r>
            </a:p>
          </p:txBody>
        </p:sp>
        <p:sp>
          <p:nvSpPr>
            <p:cNvPr id="82953" name="Freeform 9">
              <a:extLst>
                <a:ext uri="{FF2B5EF4-FFF2-40B4-BE49-F238E27FC236}">
                  <a16:creationId xmlns:a16="http://schemas.microsoft.com/office/drawing/2014/main" id="{CEBBA3E2-0C04-4E1F-A3C4-9DD870679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651"/>
              <a:ext cx="1217" cy="865"/>
            </a:xfrm>
            <a:custGeom>
              <a:avLst/>
              <a:gdLst>
                <a:gd name="T0" fmla="*/ 8 w 1217"/>
                <a:gd name="T1" fmla="*/ 613 h 865"/>
                <a:gd name="T2" fmla="*/ 104 w 1217"/>
                <a:gd name="T3" fmla="*/ 325 h 865"/>
                <a:gd name="T4" fmla="*/ 284 w 1217"/>
                <a:gd name="T5" fmla="*/ 118 h 865"/>
                <a:gd name="T6" fmla="*/ 702 w 1217"/>
                <a:gd name="T7" fmla="*/ 15 h 865"/>
                <a:gd name="T8" fmla="*/ 1064 w 1217"/>
                <a:gd name="T9" fmla="*/ 210 h 865"/>
                <a:gd name="T10" fmla="*/ 1208 w 1217"/>
                <a:gd name="T11" fmla="*/ 757 h 865"/>
                <a:gd name="T12" fmla="*/ 1120 w 1217"/>
                <a:gd name="T13" fmla="*/ 861 h 865"/>
                <a:gd name="T14" fmla="*/ 1018 w 1217"/>
                <a:gd name="T15" fmla="*/ 777 h 865"/>
                <a:gd name="T16" fmla="*/ 822 w 1217"/>
                <a:gd name="T17" fmla="*/ 554 h 865"/>
                <a:gd name="T18" fmla="*/ 488 w 1217"/>
                <a:gd name="T19" fmla="*/ 489 h 865"/>
                <a:gd name="T20" fmla="*/ 200 w 1217"/>
                <a:gd name="T21" fmla="*/ 661 h 865"/>
                <a:gd name="T22" fmla="*/ 56 w 1217"/>
                <a:gd name="T23" fmla="*/ 709 h 865"/>
                <a:gd name="T24" fmla="*/ 8 w 1217"/>
                <a:gd name="T25" fmla="*/ 613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7" h="865">
                  <a:moveTo>
                    <a:pt x="8" y="613"/>
                  </a:moveTo>
                  <a:cubicBezTo>
                    <a:pt x="16" y="549"/>
                    <a:pt x="58" y="407"/>
                    <a:pt x="104" y="325"/>
                  </a:cubicBezTo>
                  <a:cubicBezTo>
                    <a:pt x="150" y="243"/>
                    <a:pt x="184" y="170"/>
                    <a:pt x="284" y="118"/>
                  </a:cubicBezTo>
                  <a:cubicBezTo>
                    <a:pt x="384" y="66"/>
                    <a:pt x="572" y="0"/>
                    <a:pt x="702" y="15"/>
                  </a:cubicBezTo>
                  <a:cubicBezTo>
                    <a:pt x="832" y="30"/>
                    <a:pt x="980" y="86"/>
                    <a:pt x="1064" y="210"/>
                  </a:cubicBezTo>
                  <a:cubicBezTo>
                    <a:pt x="1148" y="334"/>
                    <a:pt x="1199" y="649"/>
                    <a:pt x="1208" y="757"/>
                  </a:cubicBezTo>
                  <a:cubicBezTo>
                    <a:pt x="1217" y="865"/>
                    <a:pt x="1152" y="858"/>
                    <a:pt x="1120" y="861"/>
                  </a:cubicBezTo>
                  <a:cubicBezTo>
                    <a:pt x="1088" y="864"/>
                    <a:pt x="1068" y="828"/>
                    <a:pt x="1018" y="777"/>
                  </a:cubicBezTo>
                  <a:cubicBezTo>
                    <a:pt x="968" y="726"/>
                    <a:pt x="910" y="602"/>
                    <a:pt x="822" y="554"/>
                  </a:cubicBezTo>
                  <a:cubicBezTo>
                    <a:pt x="734" y="506"/>
                    <a:pt x="592" y="471"/>
                    <a:pt x="488" y="489"/>
                  </a:cubicBezTo>
                  <a:cubicBezTo>
                    <a:pt x="384" y="507"/>
                    <a:pt x="272" y="624"/>
                    <a:pt x="200" y="661"/>
                  </a:cubicBezTo>
                  <a:cubicBezTo>
                    <a:pt x="128" y="698"/>
                    <a:pt x="88" y="717"/>
                    <a:pt x="56" y="709"/>
                  </a:cubicBezTo>
                  <a:cubicBezTo>
                    <a:pt x="24" y="701"/>
                    <a:pt x="0" y="677"/>
                    <a:pt x="8" y="613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 sz="1600"/>
            </a:p>
          </p:txBody>
        </p:sp>
      </p:grpSp>
      <p:sp>
        <p:nvSpPr>
          <p:cNvPr id="82954" name="Text Box 10">
            <a:extLst>
              <a:ext uri="{FF2B5EF4-FFF2-40B4-BE49-F238E27FC236}">
                <a16:creationId xmlns:a16="http://schemas.microsoft.com/office/drawing/2014/main" id="{FDA94A52-6D0D-4755-8103-1A75880E8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2362200"/>
            <a:ext cx="1768475" cy="5847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altLang="en-US" sz="1600" dirty="0"/>
              <a:t>Synacthen</a:t>
            </a:r>
          </a:p>
          <a:p>
            <a:r>
              <a:rPr lang="en-AU" altLang="en-US" sz="1600" dirty="0"/>
              <a:t>(=</a:t>
            </a:r>
            <a:r>
              <a:rPr lang="en-AU" altLang="en-US" sz="1600" dirty="0" err="1"/>
              <a:t>synACTHen</a:t>
            </a:r>
            <a:r>
              <a:rPr lang="en-AU" altLang="en-US" sz="1600" dirty="0"/>
              <a:t>)</a:t>
            </a:r>
          </a:p>
        </p:txBody>
      </p:sp>
      <p:sp>
        <p:nvSpPr>
          <p:cNvPr id="82955" name="AutoShape 11">
            <a:extLst>
              <a:ext uri="{FF2B5EF4-FFF2-40B4-BE49-F238E27FC236}">
                <a16:creationId xmlns:a16="http://schemas.microsoft.com/office/drawing/2014/main" id="{52F37480-B449-4DF0-95EB-E78686E3C880}"/>
              </a:ext>
            </a:extLst>
          </p:cNvPr>
          <p:cNvSpPr>
            <a:spLocks noChangeArrowheads="1"/>
          </p:cNvSpPr>
          <p:nvPr/>
        </p:nvSpPr>
        <p:spPr bwMode="auto">
          <a:xfrm rot="2315585">
            <a:off x="5818188" y="34290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66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1600"/>
          </a:p>
        </p:txBody>
      </p:sp>
      <p:sp>
        <p:nvSpPr>
          <p:cNvPr id="82956" name="AutoShape 12">
            <a:extLst>
              <a:ext uri="{FF2B5EF4-FFF2-40B4-BE49-F238E27FC236}">
                <a16:creationId xmlns:a16="http://schemas.microsoft.com/office/drawing/2014/main" id="{0A1379B2-AF13-4B05-A502-F4EC89079C76}"/>
              </a:ext>
            </a:extLst>
          </p:cNvPr>
          <p:cNvSpPr>
            <a:spLocks noChangeArrowheads="1"/>
          </p:cNvSpPr>
          <p:nvPr/>
        </p:nvSpPr>
        <p:spPr bwMode="auto">
          <a:xfrm rot="19284415" flipH="1">
            <a:off x="5741988" y="45720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66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1600"/>
          </a:p>
        </p:txBody>
      </p:sp>
      <p:sp>
        <p:nvSpPr>
          <p:cNvPr id="82957" name="Rectangle 13">
            <a:extLst>
              <a:ext uri="{FF2B5EF4-FFF2-40B4-BE49-F238E27FC236}">
                <a16:creationId xmlns:a16="http://schemas.microsoft.com/office/drawing/2014/main" id="{B944B028-2D9B-494E-A1F6-E20DC6400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908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AU" altLang="en-US">
                <a:latin typeface="Arial" panose="020B0604020202020204" pitchFamily="34" charset="0"/>
              </a:rPr>
              <a:t>Baseline cortisol may be normal in Addison’s disease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 altLang="en-US">
                <a:latin typeface="Arial" panose="020B0604020202020204" pitchFamily="34" charset="0"/>
              </a:rPr>
              <a:t>Synacthen test: uses synthetic ACTH analogue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 altLang="en-US">
                <a:latin typeface="Arial" panose="020B0604020202020204" pitchFamily="34" charset="0"/>
              </a:rPr>
              <a:t>Normal response: rise in cortisol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6943-3B64-4EBC-9826-9F00BCD9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365126"/>
            <a:ext cx="5167486" cy="1325563"/>
          </a:xfrm>
        </p:spPr>
        <p:txBody>
          <a:bodyPr/>
          <a:lstStyle/>
          <a:p>
            <a:r>
              <a:rPr lang="en-AU" dirty="0"/>
              <a:t>Management of adrenal insufficiency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C2F94-3E3C-4950-8FC6-AC7EF4BDF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76872"/>
            <a:ext cx="7772400" cy="4032448"/>
          </a:xfrm>
        </p:spPr>
        <p:txBody>
          <a:bodyPr/>
          <a:lstStyle/>
          <a:p>
            <a:r>
              <a:rPr lang="en-AU" sz="2800" dirty="0"/>
              <a:t>Cortisol necessary for survival</a:t>
            </a:r>
          </a:p>
          <a:p>
            <a:r>
              <a:rPr lang="en-AU" sz="2800" dirty="0"/>
              <a:t>Dose increase needed in times</a:t>
            </a:r>
            <a:br>
              <a:rPr lang="en-AU" sz="2800" dirty="0"/>
            </a:br>
            <a:r>
              <a:rPr lang="en-AU" sz="2800" dirty="0"/>
              <a:t>of physical stress</a:t>
            </a:r>
          </a:p>
          <a:p>
            <a:pPr lvl="1"/>
            <a:r>
              <a:rPr lang="en-AU" sz="2400" dirty="0"/>
              <a:t>Gastroenteritis, viral illness</a:t>
            </a:r>
          </a:p>
          <a:p>
            <a:pPr lvl="1"/>
            <a:r>
              <a:rPr lang="en-AU" sz="2400" dirty="0"/>
              <a:t>Surgery/trauma</a:t>
            </a:r>
          </a:p>
          <a:p>
            <a:r>
              <a:rPr lang="en-AU" sz="2800" dirty="0"/>
              <a:t>Acute illness/trauma requires immediate parenteral steroids</a:t>
            </a:r>
          </a:p>
          <a:p>
            <a:r>
              <a:rPr lang="en-AU" sz="2800" dirty="0"/>
              <a:t>Medical identification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C78DF-3B7A-6714-7977-E7B010C4B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1"/>
            <a:ext cx="298628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9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49D3-D7EB-4AFF-A622-D438767E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3389A-4F90-49D3-95A1-FF9682699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52600"/>
            <a:ext cx="8208912" cy="4114800"/>
          </a:xfrm>
        </p:spPr>
        <p:txBody>
          <a:bodyPr>
            <a:normAutofit/>
          </a:bodyPr>
          <a:lstStyle/>
          <a:p>
            <a:r>
              <a:rPr lang="en-AU" dirty="0"/>
              <a:t>25 y/o lady</a:t>
            </a:r>
          </a:p>
          <a:p>
            <a:r>
              <a:rPr lang="en-AU" dirty="0"/>
              <a:t>Weight gain 20kg despite diarrhoea on trip to India</a:t>
            </a:r>
          </a:p>
          <a:p>
            <a:r>
              <a:rPr lang="en-AU" dirty="0"/>
              <a:t>Acne </a:t>
            </a:r>
          </a:p>
          <a:p>
            <a:r>
              <a:rPr lang="en-AU" dirty="0"/>
              <a:t>Increased hair growth under chin</a:t>
            </a:r>
          </a:p>
          <a:p>
            <a:r>
              <a:rPr lang="en-AU" dirty="0"/>
              <a:t>Thinning of the hair</a:t>
            </a:r>
          </a:p>
          <a:p>
            <a:r>
              <a:rPr lang="en-AU" dirty="0"/>
              <a:t>Easy bruising </a:t>
            </a:r>
          </a:p>
          <a:p>
            <a:r>
              <a:rPr lang="en-AU" dirty="0"/>
              <a:t>Weakness in the muscles climbing stairs </a:t>
            </a:r>
          </a:p>
          <a:p>
            <a:r>
              <a:rPr lang="en-AU" dirty="0"/>
              <a:t>Emotional lability</a:t>
            </a:r>
          </a:p>
          <a:p>
            <a:r>
              <a:rPr lang="en-AU" dirty="0"/>
              <a:t>Rounding of cheeks &amp; reddening of face</a:t>
            </a:r>
          </a:p>
        </p:txBody>
      </p:sp>
    </p:spTree>
    <p:extLst>
      <p:ext uri="{BB962C8B-B14F-4D97-AF65-F5344CB8AC3E}">
        <p14:creationId xmlns:p14="http://schemas.microsoft.com/office/powerpoint/2010/main" val="3450364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8F84-264C-4668-8F28-ACB0E2A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C724-7115-42B9-8DB8-DCAD2E2CC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52600"/>
            <a:ext cx="7920880" cy="4800600"/>
          </a:xfrm>
        </p:spPr>
        <p:txBody>
          <a:bodyPr>
            <a:normAutofit/>
          </a:bodyPr>
          <a:lstStyle/>
          <a:p>
            <a:r>
              <a:rPr lang="en-AU" dirty="0"/>
              <a:t>Appeared Cushingoid</a:t>
            </a:r>
          </a:p>
          <a:p>
            <a:pPr lvl="1"/>
            <a:r>
              <a:rPr lang="en-AU" dirty="0"/>
              <a:t>Rounding of face</a:t>
            </a:r>
          </a:p>
          <a:p>
            <a:pPr lvl="1"/>
            <a:r>
              <a:rPr lang="en-AU" dirty="0"/>
              <a:t>Facial plethora</a:t>
            </a:r>
          </a:p>
          <a:p>
            <a:pPr lvl="1"/>
            <a:r>
              <a:rPr lang="en-AU" dirty="0"/>
              <a:t>Mild hirsutism</a:t>
            </a:r>
          </a:p>
          <a:p>
            <a:pPr lvl="1"/>
            <a:r>
              <a:rPr lang="en-AU" dirty="0"/>
              <a:t>Prominent buffalo hump</a:t>
            </a:r>
          </a:p>
          <a:p>
            <a:pPr lvl="1"/>
            <a:r>
              <a:rPr lang="en-AU" dirty="0"/>
              <a:t>Violaceous striae on abdomen</a:t>
            </a:r>
          </a:p>
          <a:p>
            <a:r>
              <a:rPr lang="en-AU" dirty="0"/>
              <a:t>Thin skin was thin, no obvious bruising</a:t>
            </a:r>
          </a:p>
          <a:p>
            <a:r>
              <a:rPr lang="en-AU" dirty="0"/>
              <a:t>Widespread small pustular lesions on trunk</a:t>
            </a:r>
          </a:p>
          <a:p>
            <a:r>
              <a:rPr lang="en-AU" dirty="0"/>
              <a:t>No proximal muscle wasting or weakness</a:t>
            </a:r>
          </a:p>
          <a:p>
            <a:r>
              <a:rPr lang="en-AU" dirty="0"/>
              <a:t>Visual fields &amp; fundi normal</a:t>
            </a:r>
          </a:p>
          <a:p>
            <a:r>
              <a:rPr lang="en-AU" dirty="0"/>
              <a:t>Blood pressure 184/106, weight 104.2kgs, BMI 34.2. </a:t>
            </a:r>
          </a:p>
          <a:p>
            <a:r>
              <a:rPr lang="en-AU" dirty="0"/>
              <a:t>Visual fields &amp; fundi normal</a:t>
            </a:r>
          </a:p>
        </p:txBody>
      </p:sp>
    </p:spTree>
    <p:extLst>
      <p:ext uri="{BB962C8B-B14F-4D97-AF65-F5344CB8AC3E}">
        <p14:creationId xmlns:p14="http://schemas.microsoft.com/office/powerpoint/2010/main" val="1496905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8476D6-CDE4-4BA0-8CDF-462918B1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1D3A3C-B6E4-4D59-9FCD-5DEA7326C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28743"/>
            <a:ext cx="7772400" cy="4114800"/>
          </a:xfrm>
        </p:spPr>
        <p:txBody>
          <a:bodyPr>
            <a:normAutofit/>
          </a:bodyPr>
          <a:lstStyle/>
          <a:p>
            <a:r>
              <a:rPr lang="en-AU" dirty="0"/>
              <a:t>Dexamethasone suppression test</a:t>
            </a:r>
          </a:p>
          <a:p>
            <a:pPr lvl="1"/>
            <a:r>
              <a:rPr lang="en-AU" dirty="0"/>
              <a:t>Morning cortisol level after 1mg dexamethasone at midnight</a:t>
            </a:r>
          </a:p>
          <a:p>
            <a:pPr lvl="1"/>
            <a:r>
              <a:rPr lang="en-AU" dirty="0"/>
              <a:t>546nmol/l		[&lt; 50]</a:t>
            </a:r>
          </a:p>
          <a:p>
            <a:r>
              <a:rPr lang="en-AU" dirty="0"/>
              <a:t>24-hr urinary free cortisol</a:t>
            </a:r>
          </a:p>
          <a:p>
            <a:pPr lvl="1"/>
            <a:r>
              <a:rPr lang="en-AU" dirty="0"/>
              <a:t>1562nmol/24h	[&lt;600]</a:t>
            </a:r>
          </a:p>
          <a:p>
            <a:r>
              <a:rPr lang="en-AU" dirty="0"/>
              <a:t>Midnight cortisol</a:t>
            </a:r>
          </a:p>
          <a:p>
            <a:pPr lvl="1"/>
            <a:r>
              <a:rPr lang="en-AU" dirty="0"/>
              <a:t>590 nmol/L		[&lt;207]</a:t>
            </a:r>
          </a:p>
          <a:p>
            <a:r>
              <a:rPr lang="en-AU" dirty="0"/>
              <a:t>ACTH undetectable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1F0BA-556B-4FD9-9261-975241ED0454}"/>
              </a:ext>
            </a:extLst>
          </p:cNvPr>
          <p:cNvSpPr txBox="1"/>
          <p:nvPr/>
        </p:nvSpPr>
        <p:spPr>
          <a:xfrm>
            <a:off x="1331640" y="5867121"/>
            <a:ext cx="5688632" cy="605681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AU" sz="3200" dirty="0"/>
              <a:t>Cortisol-secreting</a:t>
            </a:r>
            <a:r>
              <a:rPr lang="en-AU" sz="2800" dirty="0"/>
              <a:t> adrenal adenoma</a:t>
            </a:r>
          </a:p>
        </p:txBody>
      </p:sp>
    </p:spTree>
    <p:extLst>
      <p:ext uri="{BB962C8B-B14F-4D97-AF65-F5344CB8AC3E}">
        <p14:creationId xmlns:p14="http://schemas.microsoft.com/office/powerpoint/2010/main" val="5635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09D8-6898-4911-BC86-2AAC6901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2" y="373732"/>
            <a:ext cx="3347120" cy="1143000"/>
          </a:xfrm>
        </p:spPr>
        <p:txBody>
          <a:bodyPr/>
          <a:lstStyle/>
          <a:p>
            <a:r>
              <a:rPr lang="en-AU" sz="4000" dirty="0"/>
              <a:t>Adrenal 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BA313-111F-4954-95D8-564A0B90E8B4}"/>
              </a:ext>
            </a:extLst>
          </p:cNvPr>
          <p:cNvSpPr txBox="1"/>
          <p:nvPr/>
        </p:nvSpPr>
        <p:spPr>
          <a:xfrm>
            <a:off x="4678760" y="6525344"/>
            <a:ext cx="4248472" cy="248172"/>
          </a:xfrm>
          <a:prstGeom prst="rect">
            <a:avLst/>
          </a:prstGeom>
          <a:noFill/>
        </p:spPr>
        <p:txBody>
          <a:bodyPr wrap="none" rtlCol="0">
            <a:normAutofit fontScale="62500" lnSpcReduction="20000"/>
          </a:bodyPr>
          <a:lstStyle/>
          <a:p>
            <a:r>
              <a:rPr lang="en-AU" dirty="0"/>
              <a:t>Case courtesy of </a:t>
            </a:r>
            <a:r>
              <a:rPr lang="en-AU" dirty="0" err="1"/>
              <a:t>A.Prof</a:t>
            </a:r>
            <a:r>
              <a:rPr lang="en-AU" dirty="0"/>
              <a:t> Frank Gaillard, Radiopaedia.org, </a:t>
            </a:r>
            <a:r>
              <a:rPr lang="en-AU" dirty="0" err="1"/>
              <a:t>rID</a:t>
            </a:r>
            <a:r>
              <a:rPr lang="en-AU" dirty="0"/>
              <a:t>: 2600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AD417-3C2C-4547-AB83-2A690B367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06388"/>
            <a:ext cx="4549928" cy="567494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9F9E248-9396-448B-9580-95639AF5F173}"/>
              </a:ext>
            </a:extLst>
          </p:cNvPr>
          <p:cNvSpPr/>
          <p:nvPr/>
        </p:nvSpPr>
        <p:spPr bwMode="auto">
          <a:xfrm rot="10800000">
            <a:off x="2771800" y="4149080"/>
            <a:ext cx="1512168" cy="288032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787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6750-1FB1-492C-8B21-65FAE1AA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CFD30-52E8-4B8E-9841-985C68EF6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Left adrenalectomy</a:t>
            </a:r>
          </a:p>
          <a:p>
            <a:r>
              <a:rPr lang="en-AU" sz="2800" dirty="0"/>
              <a:t>Morning cortisol &lt;28nmol/l</a:t>
            </a:r>
          </a:p>
          <a:p>
            <a:r>
              <a:rPr lang="en-AU" sz="2800" dirty="0"/>
              <a:t>Treated with oral hydrocortisone</a:t>
            </a:r>
          </a:p>
          <a:p>
            <a:pPr lvl="1"/>
            <a:r>
              <a:rPr lang="en-AU" sz="2400" dirty="0"/>
              <a:t>Tapered over 1 year</a:t>
            </a:r>
          </a:p>
          <a:p>
            <a:r>
              <a:rPr lang="en-AU" sz="2800" dirty="0"/>
              <a:t>Weight 74.8kg pre-op </a:t>
            </a:r>
            <a:r>
              <a:rPr lang="en-AU" sz="2800" dirty="0">
                <a:sym typeface="Wingdings" panose="05000000000000000000" pitchFamily="2" charset="2"/>
              </a:rPr>
              <a:t> 63kg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993857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757A685-13EB-4E88-9C07-17B0586FA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6781800" cy="1143000"/>
          </a:xfrm>
        </p:spPr>
        <p:txBody>
          <a:bodyPr/>
          <a:lstStyle/>
          <a:p>
            <a:r>
              <a:rPr lang="en-AU" altLang="en-US" dirty="0"/>
              <a:t>Cushing’s syndrome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B606C6D-8AF5-4956-98DA-419366CA0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95" y="2991425"/>
            <a:ext cx="4495800" cy="27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AU" altLang="en-US" sz="2800" dirty="0">
                <a:latin typeface="Arial" panose="020B0604020202020204" pitchFamily="34" charset="0"/>
              </a:rPr>
              <a:t>Cushing’s Syndrome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AU" altLang="en-US" dirty="0">
                <a:latin typeface="Arial" panose="020B0604020202020204" pitchFamily="34" charset="0"/>
              </a:rPr>
              <a:t>Pituitary ACTH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AU" altLang="en-US" dirty="0">
                <a:latin typeface="Arial" panose="020B0604020202020204" pitchFamily="34" charset="0"/>
              </a:rPr>
              <a:t>Ectopic ACTH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AU" altLang="en-US" dirty="0">
                <a:latin typeface="Arial" panose="020B0604020202020204" pitchFamily="34" charset="0"/>
              </a:rPr>
              <a:t>Adrenal cortisol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AU" altLang="en-US" sz="2800" dirty="0">
                <a:latin typeface="Arial" panose="020B0604020202020204" pitchFamily="34" charset="0"/>
              </a:rPr>
              <a:t>Treated by removing tumour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C194D12C-033F-4747-B174-6D744654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474" y="1618593"/>
            <a:ext cx="1267434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AU"/>
            </a:defPPr>
            <a:lvl1pPr>
              <a:defRPr sz="1800"/>
            </a:lvl1pPr>
          </a:lstStyle>
          <a:p>
            <a:r>
              <a:rPr lang="en-AU" altLang="en-US" dirty="0"/>
              <a:t>Pituitary</a:t>
            </a:r>
          </a:p>
          <a:p>
            <a:r>
              <a:rPr lang="en-AU" altLang="en-US" dirty="0"/>
              <a:t>(Cushing’s disease)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96F2CE-1C3C-42DD-B096-D4CEFA161F57}"/>
              </a:ext>
            </a:extLst>
          </p:cNvPr>
          <p:cNvGrpSpPr/>
          <p:nvPr/>
        </p:nvGrpSpPr>
        <p:grpSpPr>
          <a:xfrm>
            <a:off x="3531160" y="1295400"/>
            <a:ext cx="4565650" cy="4953000"/>
            <a:chOff x="4038600" y="1371600"/>
            <a:chExt cx="4565650" cy="4953000"/>
          </a:xfrm>
        </p:grpSpPr>
        <p:sp>
          <p:nvSpPr>
            <p:cNvPr id="75781" name="Line 5">
              <a:extLst>
                <a:ext uri="{FF2B5EF4-FFF2-40B4-BE49-F238E27FC236}">
                  <a16:creationId xmlns:a16="http://schemas.microsoft.com/office/drawing/2014/main" id="{FBB2FB6B-BF4A-4665-8D0E-CE2724AF9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0" y="2438400"/>
              <a:ext cx="838200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82" name="Text Box 6">
              <a:extLst>
                <a:ext uri="{FF2B5EF4-FFF2-40B4-BE49-F238E27FC236}">
                  <a16:creationId xmlns:a16="http://schemas.microsoft.com/office/drawing/2014/main" id="{D9639FD2-E756-4A90-8A8A-615902EFA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810000"/>
              <a:ext cx="838200" cy="39211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AU" altLang="en-US" sz="1800" dirty="0"/>
                <a:t>ACTH</a:t>
              </a:r>
            </a:p>
          </p:txBody>
        </p:sp>
        <p:sp>
          <p:nvSpPr>
            <p:cNvPr id="75783" name="Text Box 7">
              <a:extLst>
                <a:ext uri="{FF2B5EF4-FFF2-40B4-BE49-F238E27FC236}">
                  <a16:creationId xmlns:a16="http://schemas.microsoft.com/office/drawing/2014/main" id="{4011412E-7F83-4A49-82E9-851249BC8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5353050"/>
              <a:ext cx="984250" cy="39211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800" dirty="0"/>
                <a:t>Cortisol</a:t>
              </a:r>
            </a:p>
          </p:txBody>
        </p:sp>
        <p:grpSp>
          <p:nvGrpSpPr>
            <p:cNvPr id="75784" name="Group 8">
              <a:extLst>
                <a:ext uri="{FF2B5EF4-FFF2-40B4-BE49-F238E27FC236}">
                  <a16:creationId xmlns:a16="http://schemas.microsoft.com/office/drawing/2014/main" id="{2CF0F7B9-7D97-445F-A278-88CBB192D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4951413"/>
              <a:ext cx="1931988" cy="1373187"/>
              <a:chOff x="2968" y="2651"/>
              <a:chExt cx="1217" cy="865"/>
            </a:xfrm>
          </p:grpSpPr>
          <p:sp>
            <p:nvSpPr>
              <p:cNvPr id="75785" name="Text Box 9">
                <a:extLst>
                  <a:ext uri="{FF2B5EF4-FFF2-40B4-BE49-F238E27FC236}">
                    <a16:creationId xmlns:a16="http://schemas.microsoft.com/office/drawing/2014/main" id="{E4D664CF-A22F-46A5-A68F-539E5E675B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4" y="2737"/>
                <a:ext cx="556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altLang="en-US" sz="1600"/>
                  <a:t>Adrenal</a:t>
                </a:r>
              </a:p>
              <a:p>
                <a:r>
                  <a:rPr lang="en-AU" altLang="en-US" sz="1600"/>
                  <a:t>gland</a:t>
                </a:r>
              </a:p>
            </p:txBody>
          </p:sp>
          <p:sp>
            <p:nvSpPr>
              <p:cNvPr id="75786" name="Freeform 10">
                <a:extLst>
                  <a:ext uri="{FF2B5EF4-FFF2-40B4-BE49-F238E27FC236}">
                    <a16:creationId xmlns:a16="http://schemas.microsoft.com/office/drawing/2014/main" id="{FD1BDF32-2F5E-4257-9E99-90A441C41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2651"/>
                <a:ext cx="1217" cy="865"/>
              </a:xfrm>
              <a:custGeom>
                <a:avLst/>
                <a:gdLst>
                  <a:gd name="T0" fmla="*/ 8 w 1217"/>
                  <a:gd name="T1" fmla="*/ 613 h 865"/>
                  <a:gd name="T2" fmla="*/ 104 w 1217"/>
                  <a:gd name="T3" fmla="*/ 325 h 865"/>
                  <a:gd name="T4" fmla="*/ 284 w 1217"/>
                  <a:gd name="T5" fmla="*/ 118 h 865"/>
                  <a:gd name="T6" fmla="*/ 702 w 1217"/>
                  <a:gd name="T7" fmla="*/ 15 h 865"/>
                  <a:gd name="T8" fmla="*/ 1064 w 1217"/>
                  <a:gd name="T9" fmla="*/ 210 h 865"/>
                  <a:gd name="T10" fmla="*/ 1208 w 1217"/>
                  <a:gd name="T11" fmla="*/ 757 h 865"/>
                  <a:gd name="T12" fmla="*/ 1120 w 1217"/>
                  <a:gd name="T13" fmla="*/ 861 h 865"/>
                  <a:gd name="T14" fmla="*/ 1018 w 1217"/>
                  <a:gd name="T15" fmla="*/ 777 h 865"/>
                  <a:gd name="T16" fmla="*/ 822 w 1217"/>
                  <a:gd name="T17" fmla="*/ 554 h 865"/>
                  <a:gd name="T18" fmla="*/ 488 w 1217"/>
                  <a:gd name="T19" fmla="*/ 489 h 865"/>
                  <a:gd name="T20" fmla="*/ 200 w 1217"/>
                  <a:gd name="T21" fmla="*/ 661 h 865"/>
                  <a:gd name="T22" fmla="*/ 56 w 1217"/>
                  <a:gd name="T23" fmla="*/ 709 h 865"/>
                  <a:gd name="T24" fmla="*/ 8 w 1217"/>
                  <a:gd name="T25" fmla="*/ 613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17" h="865">
                    <a:moveTo>
                      <a:pt x="8" y="613"/>
                    </a:moveTo>
                    <a:cubicBezTo>
                      <a:pt x="16" y="549"/>
                      <a:pt x="58" y="407"/>
                      <a:pt x="104" y="325"/>
                    </a:cubicBezTo>
                    <a:cubicBezTo>
                      <a:pt x="150" y="243"/>
                      <a:pt x="184" y="170"/>
                      <a:pt x="284" y="118"/>
                    </a:cubicBezTo>
                    <a:cubicBezTo>
                      <a:pt x="384" y="66"/>
                      <a:pt x="572" y="0"/>
                      <a:pt x="702" y="15"/>
                    </a:cubicBezTo>
                    <a:cubicBezTo>
                      <a:pt x="832" y="30"/>
                      <a:pt x="980" y="86"/>
                      <a:pt x="1064" y="210"/>
                    </a:cubicBezTo>
                    <a:cubicBezTo>
                      <a:pt x="1148" y="334"/>
                      <a:pt x="1199" y="649"/>
                      <a:pt x="1208" y="757"/>
                    </a:cubicBezTo>
                    <a:cubicBezTo>
                      <a:pt x="1217" y="865"/>
                      <a:pt x="1152" y="858"/>
                      <a:pt x="1120" y="861"/>
                    </a:cubicBezTo>
                    <a:cubicBezTo>
                      <a:pt x="1088" y="864"/>
                      <a:pt x="1068" y="828"/>
                      <a:pt x="1018" y="777"/>
                    </a:cubicBezTo>
                    <a:cubicBezTo>
                      <a:pt x="968" y="726"/>
                      <a:pt x="910" y="602"/>
                      <a:pt x="822" y="554"/>
                    </a:cubicBezTo>
                    <a:cubicBezTo>
                      <a:pt x="734" y="506"/>
                      <a:pt x="592" y="471"/>
                      <a:pt x="488" y="489"/>
                    </a:cubicBezTo>
                    <a:cubicBezTo>
                      <a:pt x="384" y="507"/>
                      <a:pt x="272" y="624"/>
                      <a:pt x="200" y="661"/>
                    </a:cubicBezTo>
                    <a:cubicBezTo>
                      <a:pt x="128" y="698"/>
                      <a:pt x="88" y="717"/>
                      <a:pt x="56" y="709"/>
                    </a:cubicBezTo>
                    <a:cubicBezTo>
                      <a:pt x="24" y="701"/>
                      <a:pt x="0" y="677"/>
                      <a:pt x="8" y="613"/>
                    </a:cubicBezTo>
                    <a:close/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75787" name="Oval 11">
              <a:extLst>
                <a:ext uri="{FF2B5EF4-FFF2-40B4-BE49-F238E27FC236}">
                  <a16:creationId xmlns:a16="http://schemas.microsoft.com/office/drawing/2014/main" id="{5A742133-1C77-4B96-BAB9-9C6788DD15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6597">
              <a:off x="6781800" y="5637213"/>
              <a:ext cx="381000" cy="304800"/>
            </a:xfrm>
            <a:prstGeom prst="ellipse">
              <a:avLst/>
            </a:prstGeom>
            <a:solidFill>
              <a:srgbClr val="FF006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75788" name="Group 12">
              <a:extLst>
                <a:ext uri="{FF2B5EF4-FFF2-40B4-BE49-F238E27FC236}">
                  <a16:creationId xmlns:a16="http://schemas.microsoft.com/office/drawing/2014/main" id="{FDD62844-2C74-4ABB-87A0-C6A20B0483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3000" y="1905000"/>
              <a:ext cx="381000" cy="533400"/>
              <a:chOff x="3333" y="1248"/>
              <a:chExt cx="371" cy="482"/>
            </a:xfrm>
          </p:grpSpPr>
          <p:sp>
            <p:nvSpPr>
              <p:cNvPr id="75789" name="Freeform 13">
                <a:extLst>
                  <a:ext uri="{FF2B5EF4-FFF2-40B4-BE49-F238E27FC236}">
                    <a16:creationId xmlns:a16="http://schemas.microsoft.com/office/drawing/2014/main" id="{BB67E4C3-CACF-4608-BB5B-D89981DDC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248"/>
                <a:ext cx="371" cy="482"/>
              </a:xfrm>
              <a:custGeom>
                <a:avLst/>
                <a:gdLst>
                  <a:gd name="T0" fmla="*/ 345 w 656"/>
                  <a:gd name="T1" fmla="*/ 0 h 852"/>
                  <a:gd name="T2" fmla="*/ 400 w 656"/>
                  <a:gd name="T3" fmla="*/ 112 h 852"/>
                  <a:gd name="T4" fmla="*/ 323 w 656"/>
                  <a:gd name="T5" fmla="*/ 338 h 852"/>
                  <a:gd name="T6" fmla="*/ 179 w 656"/>
                  <a:gd name="T7" fmla="*/ 434 h 852"/>
                  <a:gd name="T8" fmla="*/ 20 w 656"/>
                  <a:gd name="T9" fmla="*/ 493 h 852"/>
                  <a:gd name="T10" fmla="*/ 57 w 656"/>
                  <a:gd name="T11" fmla="*/ 697 h 852"/>
                  <a:gd name="T12" fmla="*/ 252 w 656"/>
                  <a:gd name="T13" fmla="*/ 837 h 852"/>
                  <a:gd name="T14" fmla="*/ 596 w 656"/>
                  <a:gd name="T15" fmla="*/ 790 h 852"/>
                  <a:gd name="T16" fmla="*/ 611 w 656"/>
                  <a:gd name="T17" fmla="*/ 530 h 852"/>
                  <a:gd name="T18" fmla="*/ 467 w 656"/>
                  <a:gd name="T19" fmla="*/ 434 h 852"/>
                  <a:gd name="T20" fmla="*/ 467 w 656"/>
                  <a:gd name="T21" fmla="*/ 338 h 852"/>
                  <a:gd name="T22" fmla="*/ 467 w 656"/>
                  <a:gd name="T23" fmla="*/ 194 h 852"/>
                  <a:gd name="T24" fmla="*/ 467 w 656"/>
                  <a:gd name="T25" fmla="*/ 98 h 852"/>
                  <a:gd name="T26" fmla="*/ 515 w 656"/>
                  <a:gd name="T27" fmla="*/ 5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6" h="852">
                    <a:moveTo>
                      <a:pt x="345" y="0"/>
                    </a:moveTo>
                    <a:cubicBezTo>
                      <a:pt x="354" y="19"/>
                      <a:pt x="404" y="56"/>
                      <a:pt x="400" y="112"/>
                    </a:cubicBezTo>
                    <a:cubicBezTo>
                      <a:pt x="396" y="168"/>
                      <a:pt x="360" y="284"/>
                      <a:pt x="323" y="338"/>
                    </a:cubicBezTo>
                    <a:cubicBezTo>
                      <a:pt x="286" y="392"/>
                      <a:pt x="229" y="408"/>
                      <a:pt x="179" y="434"/>
                    </a:cubicBezTo>
                    <a:cubicBezTo>
                      <a:pt x="129" y="460"/>
                      <a:pt x="40" y="449"/>
                      <a:pt x="20" y="493"/>
                    </a:cubicBezTo>
                    <a:cubicBezTo>
                      <a:pt x="0" y="537"/>
                      <a:pt x="18" y="640"/>
                      <a:pt x="57" y="697"/>
                    </a:cubicBezTo>
                    <a:cubicBezTo>
                      <a:pt x="96" y="754"/>
                      <a:pt x="162" y="822"/>
                      <a:pt x="252" y="837"/>
                    </a:cubicBezTo>
                    <a:cubicBezTo>
                      <a:pt x="342" y="852"/>
                      <a:pt x="536" y="841"/>
                      <a:pt x="596" y="790"/>
                    </a:cubicBezTo>
                    <a:cubicBezTo>
                      <a:pt x="656" y="739"/>
                      <a:pt x="632" y="589"/>
                      <a:pt x="611" y="530"/>
                    </a:cubicBezTo>
                    <a:cubicBezTo>
                      <a:pt x="590" y="471"/>
                      <a:pt x="491" y="466"/>
                      <a:pt x="467" y="434"/>
                    </a:cubicBezTo>
                    <a:cubicBezTo>
                      <a:pt x="443" y="402"/>
                      <a:pt x="467" y="378"/>
                      <a:pt x="467" y="338"/>
                    </a:cubicBezTo>
                    <a:cubicBezTo>
                      <a:pt x="467" y="298"/>
                      <a:pt x="467" y="234"/>
                      <a:pt x="467" y="194"/>
                    </a:cubicBezTo>
                    <a:cubicBezTo>
                      <a:pt x="467" y="154"/>
                      <a:pt x="459" y="122"/>
                      <a:pt x="467" y="98"/>
                    </a:cubicBezTo>
                    <a:cubicBezTo>
                      <a:pt x="475" y="74"/>
                      <a:pt x="499" y="58"/>
                      <a:pt x="515" y="5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5790" name="Oval 14">
                <a:extLst>
                  <a:ext uri="{FF2B5EF4-FFF2-40B4-BE49-F238E27FC236}">
                    <a16:creationId xmlns:a16="http://schemas.microsoft.com/office/drawing/2014/main" id="{3145A1BC-1BAE-438F-97FC-B2D9D129B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526597">
                <a:off x="3396" y="1558"/>
                <a:ext cx="144" cy="96"/>
              </a:xfrm>
              <a:prstGeom prst="ellipse">
                <a:avLst/>
              </a:prstGeom>
              <a:solidFill>
                <a:srgbClr val="FF00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75791" name="Line 15">
              <a:extLst>
                <a:ext uri="{FF2B5EF4-FFF2-40B4-BE49-F238E27FC236}">
                  <a16:creationId xmlns:a16="http://schemas.microsoft.com/office/drawing/2014/main" id="{76D23DD4-0C72-46BD-B30D-7663CB041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7388" y="5562600"/>
              <a:ext cx="4572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92" name="Line 16">
              <a:extLst>
                <a:ext uri="{FF2B5EF4-FFF2-40B4-BE49-F238E27FC236}">
                  <a16:creationId xmlns:a16="http://schemas.microsoft.com/office/drawing/2014/main" id="{3E7B2B93-CD3E-4FB2-925F-EBDB391E5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4600" y="41910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93" name="Text Box 17">
              <a:extLst>
                <a:ext uri="{FF2B5EF4-FFF2-40B4-BE49-F238E27FC236}">
                  <a16:creationId xmlns:a16="http://schemas.microsoft.com/office/drawing/2014/main" id="{01D146BA-00EF-411E-A855-5DD323C50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5353050"/>
              <a:ext cx="984250" cy="39211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800" dirty="0"/>
                <a:t>Cortisol</a:t>
              </a:r>
            </a:p>
          </p:txBody>
        </p:sp>
        <p:sp>
          <p:nvSpPr>
            <p:cNvPr id="75794" name="Line 18">
              <a:extLst>
                <a:ext uri="{FF2B5EF4-FFF2-40B4-BE49-F238E27FC236}">
                  <a16:creationId xmlns:a16="http://schemas.microsoft.com/office/drawing/2014/main" id="{68882A44-E4FC-4A2F-94F7-01CD7A91A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57800" y="5562600"/>
              <a:ext cx="4572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75795" name="Group 19">
              <a:extLst>
                <a:ext uri="{FF2B5EF4-FFF2-40B4-BE49-F238E27FC236}">
                  <a16:creationId xmlns:a16="http://schemas.microsoft.com/office/drawing/2014/main" id="{4B5502C9-224B-4B4C-83C2-46157F9B70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2200" y="1371600"/>
              <a:ext cx="1671638" cy="1822450"/>
              <a:chOff x="2383" y="240"/>
              <a:chExt cx="761" cy="812"/>
            </a:xfrm>
          </p:grpSpPr>
          <p:grpSp>
            <p:nvGrpSpPr>
              <p:cNvPr id="75796" name="Group 20">
                <a:extLst>
                  <a:ext uri="{FF2B5EF4-FFF2-40B4-BE49-F238E27FC236}">
                    <a16:creationId xmlns:a16="http://schemas.microsoft.com/office/drawing/2014/main" id="{5D5EA7F5-FD46-4B42-8E89-C17FC1242E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3" y="240"/>
                <a:ext cx="761" cy="812"/>
                <a:chOff x="2383" y="240"/>
                <a:chExt cx="761" cy="812"/>
              </a:xfrm>
            </p:grpSpPr>
            <p:sp>
              <p:nvSpPr>
                <p:cNvPr id="75797" name="Freeform 21">
                  <a:extLst>
                    <a:ext uri="{FF2B5EF4-FFF2-40B4-BE49-F238E27FC236}">
                      <a16:creationId xmlns:a16="http://schemas.microsoft.com/office/drawing/2014/main" id="{498D05A8-BA32-44D8-A369-E40B8CDF1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1" y="240"/>
                  <a:ext cx="129" cy="532"/>
                </a:xfrm>
                <a:custGeom>
                  <a:avLst/>
                  <a:gdLst>
                    <a:gd name="T0" fmla="*/ 125 w 129"/>
                    <a:gd name="T1" fmla="*/ 0 h 532"/>
                    <a:gd name="T2" fmla="*/ 127 w 129"/>
                    <a:gd name="T3" fmla="*/ 179 h 532"/>
                    <a:gd name="T4" fmla="*/ 112 w 129"/>
                    <a:gd name="T5" fmla="*/ 329 h 532"/>
                    <a:gd name="T6" fmla="*/ 104 w 129"/>
                    <a:gd name="T7" fmla="*/ 501 h 532"/>
                    <a:gd name="T8" fmla="*/ 52 w 129"/>
                    <a:gd name="T9" fmla="*/ 516 h 532"/>
                    <a:gd name="T10" fmla="*/ 0 w 129"/>
                    <a:gd name="T11" fmla="*/ 486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" h="532">
                      <a:moveTo>
                        <a:pt x="125" y="0"/>
                      </a:moveTo>
                      <a:cubicBezTo>
                        <a:pt x="127" y="62"/>
                        <a:pt x="129" y="124"/>
                        <a:pt x="127" y="179"/>
                      </a:cubicBezTo>
                      <a:cubicBezTo>
                        <a:pt x="125" y="234"/>
                        <a:pt x="116" y="275"/>
                        <a:pt x="112" y="329"/>
                      </a:cubicBezTo>
                      <a:cubicBezTo>
                        <a:pt x="108" y="383"/>
                        <a:pt x="114" y="470"/>
                        <a:pt x="104" y="501"/>
                      </a:cubicBezTo>
                      <a:cubicBezTo>
                        <a:pt x="94" y="532"/>
                        <a:pt x="69" y="518"/>
                        <a:pt x="52" y="516"/>
                      </a:cubicBezTo>
                      <a:cubicBezTo>
                        <a:pt x="35" y="514"/>
                        <a:pt x="17" y="500"/>
                        <a:pt x="0" y="48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798" name="Freeform 22">
                  <a:extLst>
                    <a:ext uri="{FF2B5EF4-FFF2-40B4-BE49-F238E27FC236}">
                      <a16:creationId xmlns:a16="http://schemas.microsoft.com/office/drawing/2014/main" id="{84163F59-E428-461D-8E28-2579EF0D1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0" y="808"/>
                  <a:ext cx="150" cy="104"/>
                </a:xfrm>
                <a:custGeom>
                  <a:avLst/>
                  <a:gdLst>
                    <a:gd name="T0" fmla="*/ 0 w 150"/>
                    <a:gd name="T1" fmla="*/ 104 h 104"/>
                    <a:gd name="T2" fmla="*/ 16 w 150"/>
                    <a:gd name="T3" fmla="*/ 37 h 104"/>
                    <a:gd name="T4" fmla="*/ 83 w 150"/>
                    <a:gd name="T5" fmla="*/ 7 h 104"/>
                    <a:gd name="T6" fmla="*/ 150 w 150"/>
                    <a:gd name="T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104">
                      <a:moveTo>
                        <a:pt x="0" y="104"/>
                      </a:moveTo>
                      <a:cubicBezTo>
                        <a:pt x="1" y="78"/>
                        <a:pt x="2" y="53"/>
                        <a:pt x="16" y="37"/>
                      </a:cubicBezTo>
                      <a:cubicBezTo>
                        <a:pt x="30" y="21"/>
                        <a:pt x="61" y="13"/>
                        <a:pt x="83" y="7"/>
                      </a:cubicBezTo>
                      <a:cubicBezTo>
                        <a:pt x="105" y="1"/>
                        <a:pt x="127" y="0"/>
                        <a:pt x="150" y="0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799" name="Freeform 23">
                  <a:extLst>
                    <a:ext uri="{FF2B5EF4-FFF2-40B4-BE49-F238E27FC236}">
                      <a16:creationId xmlns:a16="http://schemas.microsoft.com/office/drawing/2014/main" id="{22362A3A-5028-4A90-BF89-4CD34CF51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2" y="768"/>
                  <a:ext cx="55" cy="77"/>
                </a:xfrm>
                <a:custGeom>
                  <a:avLst/>
                  <a:gdLst>
                    <a:gd name="T0" fmla="*/ 0 w 55"/>
                    <a:gd name="T1" fmla="*/ 0 h 77"/>
                    <a:gd name="T2" fmla="*/ 49 w 55"/>
                    <a:gd name="T3" fmla="*/ 25 h 77"/>
                    <a:gd name="T4" fmla="*/ 34 w 55"/>
                    <a:gd name="T5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77">
                      <a:moveTo>
                        <a:pt x="0" y="0"/>
                      </a:moveTo>
                      <a:cubicBezTo>
                        <a:pt x="21" y="6"/>
                        <a:pt x="43" y="12"/>
                        <a:pt x="49" y="25"/>
                      </a:cubicBezTo>
                      <a:cubicBezTo>
                        <a:pt x="55" y="38"/>
                        <a:pt x="40" y="65"/>
                        <a:pt x="34" y="77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75800" name="Group 24">
                  <a:extLst>
                    <a:ext uri="{FF2B5EF4-FFF2-40B4-BE49-F238E27FC236}">
                      <a16:creationId xmlns:a16="http://schemas.microsoft.com/office/drawing/2014/main" id="{1D9293EA-9D16-4E3F-9258-C23DA7B7A3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83" y="388"/>
                  <a:ext cx="761" cy="664"/>
                  <a:chOff x="2413" y="455"/>
                  <a:chExt cx="700" cy="545"/>
                </a:xfrm>
              </p:grpSpPr>
              <p:sp>
                <p:nvSpPr>
                  <p:cNvPr id="75801" name="Freeform 25">
                    <a:extLst>
                      <a:ext uri="{FF2B5EF4-FFF2-40B4-BE49-F238E27FC236}">
                        <a16:creationId xmlns:a16="http://schemas.microsoft.com/office/drawing/2014/main" id="{77679A81-F1C6-4BAE-BC5E-7E2BB0A81B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3" y="455"/>
                    <a:ext cx="296" cy="545"/>
                  </a:xfrm>
                  <a:custGeom>
                    <a:avLst/>
                    <a:gdLst>
                      <a:gd name="T0" fmla="*/ 275 w 296"/>
                      <a:gd name="T1" fmla="*/ 265 h 545"/>
                      <a:gd name="T2" fmla="*/ 258 w 296"/>
                      <a:gd name="T3" fmla="*/ 61 h 545"/>
                      <a:gd name="T4" fmla="*/ 190 w 296"/>
                      <a:gd name="T5" fmla="*/ 1 h 545"/>
                      <a:gd name="T6" fmla="*/ 100 w 296"/>
                      <a:gd name="T7" fmla="*/ 69 h 545"/>
                      <a:gd name="T8" fmla="*/ 26 w 296"/>
                      <a:gd name="T9" fmla="*/ 338 h 545"/>
                      <a:gd name="T10" fmla="*/ 26 w 296"/>
                      <a:gd name="T11" fmla="*/ 473 h 545"/>
                      <a:gd name="T12" fmla="*/ 183 w 296"/>
                      <a:gd name="T13" fmla="*/ 540 h 545"/>
                      <a:gd name="T14" fmla="*/ 280 w 296"/>
                      <a:gd name="T15" fmla="*/ 503 h 545"/>
                      <a:gd name="T16" fmla="*/ 280 w 296"/>
                      <a:gd name="T17" fmla="*/ 40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6" h="545">
                        <a:moveTo>
                          <a:pt x="275" y="265"/>
                        </a:moveTo>
                        <a:cubicBezTo>
                          <a:pt x="273" y="185"/>
                          <a:pt x="272" y="105"/>
                          <a:pt x="258" y="61"/>
                        </a:cubicBezTo>
                        <a:cubicBezTo>
                          <a:pt x="244" y="17"/>
                          <a:pt x="216" y="0"/>
                          <a:pt x="190" y="1"/>
                        </a:cubicBezTo>
                        <a:cubicBezTo>
                          <a:pt x="164" y="2"/>
                          <a:pt x="127" y="13"/>
                          <a:pt x="100" y="69"/>
                        </a:cubicBezTo>
                        <a:cubicBezTo>
                          <a:pt x="73" y="125"/>
                          <a:pt x="38" y="271"/>
                          <a:pt x="26" y="338"/>
                        </a:cubicBezTo>
                        <a:cubicBezTo>
                          <a:pt x="14" y="405"/>
                          <a:pt x="0" y="439"/>
                          <a:pt x="26" y="473"/>
                        </a:cubicBezTo>
                        <a:cubicBezTo>
                          <a:pt x="52" y="507"/>
                          <a:pt x="141" y="535"/>
                          <a:pt x="183" y="540"/>
                        </a:cubicBezTo>
                        <a:cubicBezTo>
                          <a:pt x="225" y="545"/>
                          <a:pt x="264" y="526"/>
                          <a:pt x="280" y="503"/>
                        </a:cubicBezTo>
                        <a:cubicBezTo>
                          <a:pt x="296" y="480"/>
                          <a:pt x="288" y="442"/>
                          <a:pt x="280" y="405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75802" name="Freeform 26">
                    <a:extLst>
                      <a:ext uri="{FF2B5EF4-FFF2-40B4-BE49-F238E27FC236}">
                        <a16:creationId xmlns:a16="http://schemas.microsoft.com/office/drawing/2014/main" id="{D2DB28D6-F443-401D-A976-DFF448AEFA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2817" y="455"/>
                    <a:ext cx="296" cy="545"/>
                  </a:xfrm>
                  <a:custGeom>
                    <a:avLst/>
                    <a:gdLst>
                      <a:gd name="T0" fmla="*/ 275 w 296"/>
                      <a:gd name="T1" fmla="*/ 265 h 545"/>
                      <a:gd name="T2" fmla="*/ 258 w 296"/>
                      <a:gd name="T3" fmla="*/ 61 h 545"/>
                      <a:gd name="T4" fmla="*/ 190 w 296"/>
                      <a:gd name="T5" fmla="*/ 1 h 545"/>
                      <a:gd name="T6" fmla="*/ 100 w 296"/>
                      <a:gd name="T7" fmla="*/ 69 h 545"/>
                      <a:gd name="T8" fmla="*/ 26 w 296"/>
                      <a:gd name="T9" fmla="*/ 338 h 545"/>
                      <a:gd name="T10" fmla="*/ 26 w 296"/>
                      <a:gd name="T11" fmla="*/ 473 h 545"/>
                      <a:gd name="T12" fmla="*/ 183 w 296"/>
                      <a:gd name="T13" fmla="*/ 540 h 545"/>
                      <a:gd name="T14" fmla="*/ 280 w 296"/>
                      <a:gd name="T15" fmla="*/ 503 h 545"/>
                      <a:gd name="T16" fmla="*/ 280 w 296"/>
                      <a:gd name="T17" fmla="*/ 40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6" h="545">
                        <a:moveTo>
                          <a:pt x="275" y="265"/>
                        </a:moveTo>
                        <a:cubicBezTo>
                          <a:pt x="273" y="185"/>
                          <a:pt x="272" y="105"/>
                          <a:pt x="258" y="61"/>
                        </a:cubicBezTo>
                        <a:cubicBezTo>
                          <a:pt x="244" y="17"/>
                          <a:pt x="216" y="0"/>
                          <a:pt x="190" y="1"/>
                        </a:cubicBezTo>
                        <a:cubicBezTo>
                          <a:pt x="164" y="2"/>
                          <a:pt x="127" y="13"/>
                          <a:pt x="100" y="69"/>
                        </a:cubicBezTo>
                        <a:cubicBezTo>
                          <a:pt x="73" y="125"/>
                          <a:pt x="38" y="271"/>
                          <a:pt x="26" y="338"/>
                        </a:cubicBezTo>
                        <a:cubicBezTo>
                          <a:pt x="14" y="405"/>
                          <a:pt x="0" y="439"/>
                          <a:pt x="26" y="473"/>
                        </a:cubicBezTo>
                        <a:cubicBezTo>
                          <a:pt x="52" y="507"/>
                          <a:pt x="141" y="535"/>
                          <a:pt x="183" y="540"/>
                        </a:cubicBezTo>
                        <a:cubicBezTo>
                          <a:pt x="225" y="545"/>
                          <a:pt x="264" y="526"/>
                          <a:pt x="280" y="503"/>
                        </a:cubicBezTo>
                        <a:cubicBezTo>
                          <a:pt x="296" y="480"/>
                          <a:pt x="288" y="442"/>
                          <a:pt x="280" y="405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sp>
              <p:nvSpPr>
                <p:cNvPr id="75803" name="Freeform 27">
                  <a:extLst>
                    <a:ext uri="{FF2B5EF4-FFF2-40B4-BE49-F238E27FC236}">
                      <a16:creationId xmlns:a16="http://schemas.microsoft.com/office/drawing/2014/main" id="{B9D3D14A-9177-447D-9A05-5C5E9A183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786" y="240"/>
                  <a:ext cx="129" cy="532"/>
                </a:xfrm>
                <a:custGeom>
                  <a:avLst/>
                  <a:gdLst>
                    <a:gd name="T0" fmla="*/ 125 w 129"/>
                    <a:gd name="T1" fmla="*/ 0 h 532"/>
                    <a:gd name="T2" fmla="*/ 127 w 129"/>
                    <a:gd name="T3" fmla="*/ 179 h 532"/>
                    <a:gd name="T4" fmla="*/ 112 w 129"/>
                    <a:gd name="T5" fmla="*/ 329 h 532"/>
                    <a:gd name="T6" fmla="*/ 104 w 129"/>
                    <a:gd name="T7" fmla="*/ 501 h 532"/>
                    <a:gd name="T8" fmla="*/ 52 w 129"/>
                    <a:gd name="T9" fmla="*/ 516 h 532"/>
                    <a:gd name="T10" fmla="*/ 0 w 129"/>
                    <a:gd name="T11" fmla="*/ 486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" h="532">
                      <a:moveTo>
                        <a:pt x="125" y="0"/>
                      </a:moveTo>
                      <a:cubicBezTo>
                        <a:pt x="127" y="62"/>
                        <a:pt x="129" y="124"/>
                        <a:pt x="127" y="179"/>
                      </a:cubicBezTo>
                      <a:cubicBezTo>
                        <a:pt x="125" y="234"/>
                        <a:pt x="116" y="275"/>
                        <a:pt x="112" y="329"/>
                      </a:cubicBezTo>
                      <a:cubicBezTo>
                        <a:pt x="108" y="383"/>
                        <a:pt x="114" y="470"/>
                        <a:pt x="104" y="501"/>
                      </a:cubicBezTo>
                      <a:cubicBezTo>
                        <a:pt x="94" y="532"/>
                        <a:pt x="69" y="518"/>
                        <a:pt x="52" y="516"/>
                      </a:cubicBezTo>
                      <a:cubicBezTo>
                        <a:pt x="35" y="514"/>
                        <a:pt x="17" y="500"/>
                        <a:pt x="0" y="48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4" name="Freeform 28">
                  <a:extLst>
                    <a:ext uri="{FF2B5EF4-FFF2-40B4-BE49-F238E27FC236}">
                      <a16:creationId xmlns:a16="http://schemas.microsoft.com/office/drawing/2014/main" id="{4987116C-1872-431E-8070-4ED8DABC4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736" y="808"/>
                  <a:ext cx="150" cy="104"/>
                </a:xfrm>
                <a:custGeom>
                  <a:avLst/>
                  <a:gdLst>
                    <a:gd name="T0" fmla="*/ 0 w 150"/>
                    <a:gd name="T1" fmla="*/ 104 h 104"/>
                    <a:gd name="T2" fmla="*/ 16 w 150"/>
                    <a:gd name="T3" fmla="*/ 37 h 104"/>
                    <a:gd name="T4" fmla="*/ 83 w 150"/>
                    <a:gd name="T5" fmla="*/ 7 h 104"/>
                    <a:gd name="T6" fmla="*/ 150 w 150"/>
                    <a:gd name="T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104">
                      <a:moveTo>
                        <a:pt x="0" y="104"/>
                      </a:moveTo>
                      <a:cubicBezTo>
                        <a:pt x="1" y="78"/>
                        <a:pt x="2" y="53"/>
                        <a:pt x="16" y="37"/>
                      </a:cubicBezTo>
                      <a:cubicBezTo>
                        <a:pt x="30" y="21"/>
                        <a:pt x="61" y="13"/>
                        <a:pt x="83" y="7"/>
                      </a:cubicBezTo>
                      <a:cubicBezTo>
                        <a:pt x="105" y="1"/>
                        <a:pt x="127" y="0"/>
                        <a:pt x="150" y="0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5" name="Freeform 29">
                  <a:extLst>
                    <a:ext uri="{FF2B5EF4-FFF2-40B4-BE49-F238E27FC236}">
                      <a16:creationId xmlns:a16="http://schemas.microsoft.com/office/drawing/2014/main" id="{BD740B0F-3F12-4F31-BF3D-32D06ACA7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879" y="768"/>
                  <a:ext cx="55" cy="77"/>
                </a:xfrm>
                <a:custGeom>
                  <a:avLst/>
                  <a:gdLst>
                    <a:gd name="T0" fmla="*/ 0 w 55"/>
                    <a:gd name="T1" fmla="*/ 0 h 77"/>
                    <a:gd name="T2" fmla="*/ 49 w 55"/>
                    <a:gd name="T3" fmla="*/ 25 h 77"/>
                    <a:gd name="T4" fmla="*/ 34 w 55"/>
                    <a:gd name="T5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77">
                      <a:moveTo>
                        <a:pt x="0" y="0"/>
                      </a:moveTo>
                      <a:cubicBezTo>
                        <a:pt x="21" y="6"/>
                        <a:pt x="43" y="12"/>
                        <a:pt x="49" y="25"/>
                      </a:cubicBezTo>
                      <a:cubicBezTo>
                        <a:pt x="55" y="38"/>
                        <a:pt x="40" y="65"/>
                        <a:pt x="34" y="77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6" name="Line 30">
                  <a:extLst>
                    <a:ext uri="{FF2B5EF4-FFF2-40B4-BE49-F238E27FC236}">
                      <a16:creationId xmlns:a16="http://schemas.microsoft.com/office/drawing/2014/main" id="{C3D0BDE0-BFD7-4622-9BFA-9E2A3A389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288"/>
                  <a:ext cx="4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7" name="Line 31">
                  <a:extLst>
                    <a:ext uri="{FF2B5EF4-FFF2-40B4-BE49-F238E27FC236}">
                      <a16:creationId xmlns:a16="http://schemas.microsoft.com/office/drawing/2014/main" id="{B8D6DEA9-21BD-453D-A17C-A4A7DE67B3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384"/>
                  <a:ext cx="4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8" name="Line 32">
                  <a:extLst>
                    <a:ext uri="{FF2B5EF4-FFF2-40B4-BE49-F238E27FC236}">
                      <a16:creationId xmlns:a16="http://schemas.microsoft.com/office/drawing/2014/main" id="{C62F4DB0-40C8-49AF-8922-1056C86972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5" y="480"/>
                  <a:ext cx="6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9" name="Line 33">
                  <a:extLst>
                    <a:ext uri="{FF2B5EF4-FFF2-40B4-BE49-F238E27FC236}">
                      <a16:creationId xmlns:a16="http://schemas.microsoft.com/office/drawing/2014/main" id="{646001BE-3EBB-484F-BCEB-599EE3DD58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6" y="576"/>
                  <a:ext cx="7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10" name="Line 34">
                  <a:extLst>
                    <a:ext uri="{FF2B5EF4-FFF2-40B4-BE49-F238E27FC236}">
                      <a16:creationId xmlns:a16="http://schemas.microsoft.com/office/drawing/2014/main" id="{0AA1F6C8-C298-4A19-86F0-92F00E5540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6" y="672"/>
                  <a:ext cx="7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75811" name="Oval 35">
                <a:extLst>
                  <a:ext uri="{FF2B5EF4-FFF2-40B4-BE49-F238E27FC236}">
                    <a16:creationId xmlns:a16="http://schemas.microsoft.com/office/drawing/2014/main" id="{29AA870C-2185-4F31-B91A-735065E90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526597">
                <a:off x="2928" y="864"/>
                <a:ext cx="144" cy="96"/>
              </a:xfrm>
              <a:prstGeom prst="ellipse">
                <a:avLst/>
              </a:prstGeom>
              <a:solidFill>
                <a:srgbClr val="FF006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75812" name="Line 36">
              <a:extLst>
                <a:ext uri="{FF2B5EF4-FFF2-40B4-BE49-F238E27FC236}">
                  <a16:creationId xmlns:a16="http://schemas.microsoft.com/office/drawing/2014/main" id="{B6539C06-AB7B-4D44-983E-33E1DCD5B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53200" y="3048000"/>
              <a:ext cx="8382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813" name="Text Box 37">
              <a:extLst>
                <a:ext uri="{FF2B5EF4-FFF2-40B4-BE49-F238E27FC236}">
                  <a16:creationId xmlns:a16="http://schemas.microsoft.com/office/drawing/2014/main" id="{49FFC456-8F60-4E8B-9ABC-130F42959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1676400"/>
              <a:ext cx="635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600" dirty="0"/>
                <a:t>Lung</a:t>
              </a:r>
            </a:p>
          </p:txBody>
        </p:sp>
      </p:grpSp>
      <p:sp>
        <p:nvSpPr>
          <p:cNvPr id="38" name="Text Box 4">
            <a:extLst>
              <a:ext uri="{FF2B5EF4-FFF2-40B4-BE49-F238E27FC236}">
                <a16:creationId xmlns:a16="http://schemas.microsoft.com/office/drawing/2014/main" id="{8074EB87-0351-4F76-9D14-74C607692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566" y="2686235"/>
            <a:ext cx="1267434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AU" altLang="en-US" sz="1800" dirty="0"/>
              <a:t>Ectopic ACTH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C58286D6-CD68-448B-9A76-9E85F95D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663" y="4465419"/>
            <a:ext cx="2036337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AU"/>
            </a:defPPr>
            <a:lvl1pPr>
              <a:defRPr sz="1800"/>
            </a:lvl1pPr>
          </a:lstStyle>
          <a:p>
            <a:r>
              <a:rPr lang="en-AU" altLang="en-US" dirty="0"/>
              <a:t>Cortisol-secreting adrenal adenoma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4CF0-1252-4053-8D40-81E705DF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E7A52-CF16-4006-9999-E2E67D536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28728"/>
          </a:xfrm>
        </p:spPr>
        <p:txBody>
          <a:bodyPr>
            <a:normAutofit/>
          </a:bodyPr>
          <a:lstStyle/>
          <a:p>
            <a:r>
              <a:rPr lang="en-AU" sz="2800" dirty="0"/>
              <a:t>Adrenal hormones</a:t>
            </a:r>
          </a:p>
          <a:p>
            <a:pPr lvl="1"/>
            <a:r>
              <a:rPr lang="en-AU" sz="2400" dirty="0"/>
              <a:t>Cortex: steroid hormones</a:t>
            </a:r>
          </a:p>
          <a:p>
            <a:pPr lvl="2"/>
            <a:r>
              <a:rPr lang="en-AU" sz="1800" dirty="0"/>
              <a:t>Cortisol</a:t>
            </a:r>
          </a:p>
          <a:p>
            <a:pPr lvl="2"/>
            <a:r>
              <a:rPr lang="en-AU" sz="1800" dirty="0"/>
              <a:t>Aldosterone</a:t>
            </a:r>
          </a:p>
          <a:p>
            <a:pPr lvl="2"/>
            <a:r>
              <a:rPr lang="en-AU" sz="1800" dirty="0"/>
              <a:t>Androgens</a:t>
            </a:r>
          </a:p>
          <a:p>
            <a:pPr lvl="1"/>
            <a:r>
              <a:rPr lang="en-AU" sz="2400" dirty="0"/>
              <a:t>Medulla: catecholamines</a:t>
            </a:r>
          </a:p>
          <a:p>
            <a:pPr lvl="2"/>
            <a:r>
              <a:rPr lang="en-AU" sz="1800" dirty="0"/>
              <a:t>Adrenaline</a:t>
            </a:r>
          </a:p>
          <a:p>
            <a:pPr lvl="2"/>
            <a:r>
              <a:rPr lang="en-AU" sz="1800" dirty="0"/>
              <a:t>Noradrenaline</a:t>
            </a:r>
          </a:p>
          <a:p>
            <a:r>
              <a:rPr lang="en-AU" sz="2800" dirty="0"/>
              <a:t>Diseases arise from hypo and hyper-function or tumours</a:t>
            </a:r>
          </a:p>
        </p:txBody>
      </p:sp>
    </p:spTree>
    <p:extLst>
      <p:ext uri="{BB962C8B-B14F-4D97-AF65-F5344CB8AC3E}">
        <p14:creationId xmlns:p14="http://schemas.microsoft.com/office/powerpoint/2010/main" val="393217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ushing's syndrome">
            <a:extLst>
              <a:ext uri="{FF2B5EF4-FFF2-40B4-BE49-F238E27FC236}">
                <a16:creationId xmlns:a16="http://schemas.microsoft.com/office/drawing/2014/main" id="{65902C57-A3A1-4856-9836-BAC68370A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2482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73EFC3B0-B4D8-4888-857F-5E4EF97C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17" y="1772816"/>
            <a:ext cx="326916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66598-5749-4885-9F56-48FE780F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Clinical 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8DAB2-013F-4684-8229-358F4AE5007C}"/>
              </a:ext>
            </a:extLst>
          </p:cNvPr>
          <p:cNvSpPr txBox="1"/>
          <p:nvPr/>
        </p:nvSpPr>
        <p:spPr>
          <a:xfrm>
            <a:off x="4592654" y="3600652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B6C73-FE89-449F-9EF0-B7A29653F633}"/>
              </a:ext>
            </a:extLst>
          </p:cNvPr>
          <p:cNvSpPr txBox="1"/>
          <p:nvPr/>
        </p:nvSpPr>
        <p:spPr>
          <a:xfrm>
            <a:off x="4098384" y="4391484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BE260-B670-4EBB-B88E-9F8418C01641}"/>
              </a:ext>
            </a:extLst>
          </p:cNvPr>
          <p:cNvSpPr txBox="1"/>
          <p:nvPr/>
        </p:nvSpPr>
        <p:spPr>
          <a:xfrm>
            <a:off x="4823314" y="4811613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720C-36EF-4B22-8945-D9B5842E3260}"/>
              </a:ext>
            </a:extLst>
          </p:cNvPr>
          <p:cNvSpPr txBox="1"/>
          <p:nvPr/>
        </p:nvSpPr>
        <p:spPr>
          <a:xfrm>
            <a:off x="6297886" y="253797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69DB9-CF4D-48B6-B50F-A1BA6125AAC5}"/>
              </a:ext>
            </a:extLst>
          </p:cNvPr>
          <p:cNvSpPr txBox="1"/>
          <p:nvPr/>
        </p:nvSpPr>
        <p:spPr>
          <a:xfrm>
            <a:off x="6330837" y="3790122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370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2063-5DEC-4C6F-8B89-4BE60703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BAAD1-01B0-43DA-A2F6-6C6EEC8C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56720"/>
          </a:xfrm>
        </p:spPr>
        <p:txBody>
          <a:bodyPr>
            <a:normAutofit/>
          </a:bodyPr>
          <a:lstStyle/>
          <a:p>
            <a:r>
              <a:rPr lang="en-AU" dirty="0"/>
              <a:t>40 year-old man</a:t>
            </a:r>
          </a:p>
          <a:p>
            <a:r>
              <a:rPr lang="en-AU" dirty="0"/>
              <a:t>5 years hypertension</a:t>
            </a:r>
          </a:p>
          <a:p>
            <a:r>
              <a:rPr lang="en-AU" dirty="0"/>
              <a:t>Admitted with severe angina, complicated by cardiac arrest</a:t>
            </a:r>
          </a:p>
          <a:p>
            <a:r>
              <a:rPr lang="en-AU" dirty="0"/>
              <a:t>Noted to have low K</a:t>
            </a:r>
            <a:r>
              <a:rPr lang="en-AU" baseline="30000" dirty="0"/>
              <a:t>+</a:t>
            </a:r>
            <a:r>
              <a:rPr lang="en-AU" dirty="0"/>
              <a:t> repeatedly</a:t>
            </a:r>
            <a:endParaRPr lang="en-AU" baseline="30000" dirty="0"/>
          </a:p>
          <a:p>
            <a:r>
              <a:rPr lang="en-AU" dirty="0"/>
              <a:t>BP 180/100</a:t>
            </a:r>
          </a:p>
          <a:p>
            <a:r>
              <a:rPr lang="en-AU" dirty="0"/>
              <a:t>Medications</a:t>
            </a:r>
          </a:p>
          <a:p>
            <a:pPr lvl="1"/>
            <a:r>
              <a:rPr lang="en-AU" dirty="0"/>
              <a:t>Ramipril</a:t>
            </a:r>
          </a:p>
          <a:p>
            <a:pPr lvl="1"/>
            <a:r>
              <a:rPr lang="en-AU" dirty="0"/>
              <a:t>Amlodipine</a:t>
            </a:r>
          </a:p>
          <a:p>
            <a:pPr lvl="1"/>
            <a:r>
              <a:rPr lang="en-AU" dirty="0"/>
              <a:t>Atenolol</a:t>
            </a:r>
          </a:p>
          <a:p>
            <a:r>
              <a:rPr lang="en-AU" dirty="0"/>
              <a:t>K</a:t>
            </a:r>
            <a:r>
              <a:rPr lang="en-AU" baseline="30000" dirty="0"/>
              <a:t> +</a:t>
            </a:r>
            <a:r>
              <a:rPr lang="en-AU" dirty="0"/>
              <a:t> 2.8mmol/l		[N 3.5 – 5.0]</a:t>
            </a:r>
          </a:p>
        </p:txBody>
      </p:sp>
    </p:spTree>
    <p:extLst>
      <p:ext uri="{BB962C8B-B14F-4D97-AF65-F5344CB8AC3E}">
        <p14:creationId xmlns:p14="http://schemas.microsoft.com/office/powerpoint/2010/main" val="4112674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8949-6373-4243-8A04-5AC7B4C2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E12C-CCEA-4C8C-B130-5BA2FA151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56720"/>
          </a:xfrm>
        </p:spPr>
        <p:txBody>
          <a:bodyPr>
            <a:normAutofit/>
          </a:bodyPr>
          <a:lstStyle/>
          <a:p>
            <a:r>
              <a:rPr lang="en-AU" sz="2800" dirty="0"/>
              <a:t>Aldosterone:	354 </a:t>
            </a:r>
            <a:r>
              <a:rPr lang="en-AU" sz="2800" dirty="0" err="1"/>
              <a:t>pmol</a:t>
            </a:r>
            <a:r>
              <a:rPr lang="en-AU" sz="2800" dirty="0"/>
              <a:t>/L	[71-1235]</a:t>
            </a:r>
          </a:p>
          <a:p>
            <a:r>
              <a:rPr lang="en-AU" sz="2800" dirty="0"/>
              <a:t>Renin:		1.2 </a:t>
            </a:r>
            <a:r>
              <a:rPr lang="en-AU" sz="2800" dirty="0" err="1"/>
              <a:t>mIU</a:t>
            </a:r>
            <a:r>
              <a:rPr lang="en-AU" sz="2800" dirty="0"/>
              <a:t>/L		[3.3-41]</a:t>
            </a:r>
          </a:p>
          <a:p>
            <a:r>
              <a:rPr lang="en-AU" sz="2800" dirty="0"/>
              <a:t>Aldo/renin:	295			[&lt;70]</a:t>
            </a:r>
          </a:p>
          <a:p>
            <a:r>
              <a:rPr lang="en-AU" sz="2800" dirty="0"/>
              <a:t>Saline suppression test (confirmatory)	</a:t>
            </a:r>
          </a:p>
          <a:p>
            <a:r>
              <a:rPr lang="en-AU" sz="2800" dirty="0"/>
              <a:t>Adrenal vein sampling</a:t>
            </a:r>
          </a:p>
          <a:p>
            <a:r>
              <a:rPr lang="en-AU" sz="2800" dirty="0"/>
              <a:t>CT adrenals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6944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D47A-3AD7-4E56-8F3F-3B592D71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C0B24-C93B-4329-A4F4-D12384AAB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Right adrenalectomy</a:t>
            </a:r>
          </a:p>
          <a:p>
            <a:r>
              <a:rPr lang="en-AU" dirty="0"/>
              <a:t>BP 150/90 postop</a:t>
            </a:r>
          </a:p>
          <a:p>
            <a:r>
              <a:rPr lang="en-AU" dirty="0"/>
              <a:t>Good response to Ramipril alone</a:t>
            </a:r>
          </a:p>
          <a:p>
            <a:r>
              <a:rPr lang="en-AU" dirty="0"/>
              <a:t>K</a:t>
            </a:r>
            <a:r>
              <a:rPr lang="en-AU" baseline="30000" dirty="0"/>
              <a:t>+</a:t>
            </a:r>
            <a:r>
              <a:rPr lang="en-AU" dirty="0"/>
              <a:t> 4.2mmol/l</a:t>
            </a:r>
          </a:p>
        </p:txBody>
      </p:sp>
    </p:spTree>
    <p:extLst>
      <p:ext uri="{BB962C8B-B14F-4D97-AF65-F5344CB8AC3E}">
        <p14:creationId xmlns:p14="http://schemas.microsoft.com/office/powerpoint/2010/main" val="1758337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76DF-92C5-4C01-AB75-1C5D7D66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Conn’s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9DA16-9777-4E89-A629-FE4A680C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Primary aldosteronism</a:t>
            </a:r>
          </a:p>
          <a:p>
            <a:r>
              <a:rPr lang="en-AU" dirty="0"/>
              <a:t>Hypertension, hypokalaemia (may be absent)</a:t>
            </a:r>
          </a:p>
          <a:p>
            <a:r>
              <a:rPr lang="en-AU" dirty="0"/>
              <a:t>5-10% essential hypertension</a:t>
            </a:r>
          </a:p>
          <a:p>
            <a:r>
              <a:rPr lang="en-AU" dirty="0"/>
              <a:t>Unilateral adrenal adenoma: 30-40%</a:t>
            </a:r>
          </a:p>
          <a:p>
            <a:r>
              <a:rPr lang="en-AU" dirty="0"/>
              <a:t>Bilateral adrenal hyperplasia: 60-70%</a:t>
            </a:r>
          </a:p>
          <a:p>
            <a:r>
              <a:rPr lang="en-AU" dirty="0"/>
              <a:t>NB: incidental adenoma in 4-10% healthy population</a:t>
            </a:r>
          </a:p>
        </p:txBody>
      </p:sp>
    </p:spTree>
    <p:extLst>
      <p:ext uri="{BB962C8B-B14F-4D97-AF65-F5344CB8AC3E}">
        <p14:creationId xmlns:p14="http://schemas.microsoft.com/office/powerpoint/2010/main" val="2428115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4627-C7B4-4DAA-A00A-A8301436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 &amp; Treatment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6BF3B-463F-4EFA-BB95-D1BC9DFAB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5040560"/>
          </a:xfrm>
        </p:spPr>
        <p:txBody>
          <a:bodyPr>
            <a:normAutofit/>
          </a:bodyPr>
          <a:lstStyle/>
          <a:p>
            <a:r>
              <a:rPr lang="en-AU" dirty="0"/>
              <a:t>CT/MRI adrenals</a:t>
            </a:r>
          </a:p>
          <a:p>
            <a:r>
              <a:rPr lang="en-AU" dirty="0"/>
              <a:t>Adrenal vein sampling</a:t>
            </a:r>
          </a:p>
          <a:p>
            <a:pPr lvl="1"/>
            <a:r>
              <a:rPr lang="en-AU" dirty="0"/>
              <a:t>Rule out non-functioning adenoma or bilateral hyperplasia</a:t>
            </a:r>
          </a:p>
          <a:p>
            <a:r>
              <a:rPr lang="en-AU" dirty="0"/>
              <a:t>Unilateral adrenalectomy</a:t>
            </a:r>
          </a:p>
          <a:p>
            <a:r>
              <a:rPr lang="en-AU" dirty="0"/>
              <a:t>Aldosterone antagonists/K</a:t>
            </a:r>
            <a:r>
              <a:rPr lang="en-AU" baseline="30000" dirty="0"/>
              <a:t>+</a:t>
            </a:r>
            <a:r>
              <a:rPr lang="en-AU" dirty="0"/>
              <a:t>-sparing diuretic (bilateral, not surgical candidate)</a:t>
            </a:r>
          </a:p>
          <a:p>
            <a:pPr lvl="1"/>
            <a:r>
              <a:rPr lang="en-AU" dirty="0"/>
              <a:t>Spironolactone</a:t>
            </a:r>
          </a:p>
          <a:p>
            <a:pPr lvl="1"/>
            <a:r>
              <a:rPr lang="en-AU" dirty="0" err="1"/>
              <a:t>Eplererenone</a:t>
            </a:r>
            <a:endParaRPr lang="en-AU" dirty="0"/>
          </a:p>
          <a:p>
            <a:pPr lvl="1"/>
            <a:r>
              <a:rPr lang="en-AU" dirty="0"/>
              <a:t>(Amiloride)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8948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54C4-432B-4BC6-B647-6AF032F2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0024-887F-4FA6-9303-72943D6A1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24 y/o man</a:t>
            </a:r>
          </a:p>
          <a:p>
            <a:r>
              <a:rPr lang="en-AU" sz="2800" dirty="0"/>
              <a:t>Headaches, sweating</a:t>
            </a:r>
          </a:p>
          <a:p>
            <a:r>
              <a:rPr lang="en-AU" sz="2800" dirty="0"/>
              <a:t>Palpitations, panic attacks, pallor</a:t>
            </a:r>
          </a:p>
          <a:p>
            <a:r>
              <a:rPr lang="en-AU" sz="2800" dirty="0"/>
              <a:t>Hypertension: 200/120</a:t>
            </a:r>
          </a:p>
          <a:p>
            <a:r>
              <a:rPr lang="en-AU" sz="2800" dirty="0"/>
              <a:t>Pulse 90 bpm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839293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E52A-1130-427A-AEC2-5A4CC4F5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3F89-81FA-441C-96C9-2BB660E96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650432"/>
          </a:xfrm>
        </p:spPr>
        <p:txBody>
          <a:bodyPr>
            <a:normAutofit/>
          </a:bodyPr>
          <a:lstStyle/>
          <a:p>
            <a:r>
              <a:rPr lang="en-AU" dirty="0"/>
              <a:t>Plasma </a:t>
            </a:r>
            <a:r>
              <a:rPr lang="en-AU" dirty="0" err="1"/>
              <a:t>metanephrines</a:t>
            </a:r>
            <a:endParaRPr lang="en-AU" dirty="0"/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 err="1"/>
              <a:t>Normetadrenaline</a:t>
            </a:r>
            <a:r>
              <a:rPr lang="en-AU" dirty="0"/>
              <a:t>:	15,000 </a:t>
            </a:r>
            <a:r>
              <a:rPr lang="en-AU" dirty="0" err="1"/>
              <a:t>pmol</a:t>
            </a:r>
            <a:r>
              <a:rPr lang="en-AU" dirty="0"/>
              <a:t>/L	[&lt;900]</a:t>
            </a:r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/>
              <a:t>Metadrenaline:	306 nmol/L	[&lt;500]</a:t>
            </a:r>
          </a:p>
          <a:p>
            <a:r>
              <a:rPr lang="en-AU" dirty="0"/>
              <a:t>Urine </a:t>
            </a:r>
            <a:r>
              <a:rPr lang="en-AU" dirty="0" err="1"/>
              <a:t>metanephrines</a:t>
            </a:r>
            <a:endParaRPr lang="en-AU" dirty="0"/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 err="1"/>
              <a:t>Normetadrenaline</a:t>
            </a:r>
            <a:r>
              <a:rPr lang="en-AU" dirty="0"/>
              <a:t>:	38 µmol/24h	[2.3]</a:t>
            </a:r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/>
              <a:t>Metadrenaline:	1.1 µmol/24h	[&lt;1.7]</a:t>
            </a:r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/>
              <a:t>3Methoxy tyramine	16.5 µmol/24h	[&lt;1.3]</a:t>
            </a:r>
          </a:p>
          <a:p>
            <a:r>
              <a:rPr lang="en-AU" dirty="0"/>
              <a:t>CT Abdomen</a:t>
            </a:r>
          </a:p>
          <a:p>
            <a:r>
              <a:rPr lang="en-AU" dirty="0"/>
              <a:t>Nuclear medicine: DOTATATE PET</a:t>
            </a:r>
          </a:p>
        </p:txBody>
      </p:sp>
    </p:spTree>
    <p:extLst>
      <p:ext uri="{BB962C8B-B14F-4D97-AF65-F5344CB8AC3E}">
        <p14:creationId xmlns:p14="http://schemas.microsoft.com/office/powerpoint/2010/main" val="2354714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02FF89-FB3D-427D-A28C-09351E788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176464" cy="39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70571-462E-4C47-97A0-55CE59238556}"/>
              </a:ext>
            </a:extLst>
          </p:cNvPr>
          <p:cNvSpPr txBox="1"/>
          <p:nvPr/>
        </p:nvSpPr>
        <p:spPr>
          <a:xfrm>
            <a:off x="1691680" y="5727540"/>
            <a:ext cx="554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COMT = Catechol-O-methyltransferase</a:t>
            </a:r>
          </a:p>
        </p:txBody>
      </p:sp>
    </p:spTree>
    <p:extLst>
      <p:ext uri="{BB962C8B-B14F-4D97-AF65-F5344CB8AC3E}">
        <p14:creationId xmlns:p14="http://schemas.microsoft.com/office/powerpoint/2010/main" val="3500982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39FC-76B6-47C2-AB67-9EFCB384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CT Abdomen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9412A3-188C-4670-AC8B-CFD6CB8FB4FD}"/>
              </a:ext>
            </a:extLst>
          </p:cNvPr>
          <p:cNvSpPr/>
          <p:nvPr/>
        </p:nvSpPr>
        <p:spPr>
          <a:xfrm>
            <a:off x="4716016" y="6545868"/>
            <a:ext cx="4572000" cy="3121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AU" sz="1100" dirty="0"/>
              <a:t>Case courtesy of Dr Hani Salam, Radiopaedia.org, </a:t>
            </a:r>
            <a:r>
              <a:rPr lang="en-AU" sz="1100" dirty="0" err="1"/>
              <a:t>rID</a:t>
            </a:r>
            <a:r>
              <a:rPr lang="en-AU" sz="1100" dirty="0"/>
              <a:t>: 7932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4A1DA-69A1-43E7-BA7A-D4BE383FE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5" y="1196752"/>
            <a:ext cx="5349116" cy="534911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CD7A4F95-8780-411A-96C4-60DFF749AE07}"/>
              </a:ext>
            </a:extLst>
          </p:cNvPr>
          <p:cNvSpPr/>
          <p:nvPr/>
        </p:nvSpPr>
        <p:spPr bwMode="auto">
          <a:xfrm rot="18996367">
            <a:off x="1262692" y="2810326"/>
            <a:ext cx="216024" cy="1143000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6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0C9197-A0CC-432B-9969-D856F829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Zones of adrenal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AF5A07-5CB8-4633-9CF1-E3B25553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581128"/>
            <a:ext cx="7772400" cy="1972072"/>
          </a:xfrm>
        </p:spPr>
        <p:txBody>
          <a:bodyPr>
            <a:normAutofit/>
          </a:bodyPr>
          <a:lstStyle/>
          <a:p>
            <a:r>
              <a:rPr lang="en-AU" dirty="0"/>
              <a:t>Zona glomerulosa:		Aldosterone</a:t>
            </a:r>
          </a:p>
          <a:p>
            <a:r>
              <a:rPr lang="en-AU" dirty="0"/>
              <a:t>Zona fasciculata:		Cortisol</a:t>
            </a:r>
          </a:p>
          <a:p>
            <a:r>
              <a:rPr lang="en-AU" dirty="0"/>
              <a:t>Zona reticularis:		Androgens</a:t>
            </a:r>
          </a:p>
          <a:p>
            <a:r>
              <a:rPr lang="en-AU" dirty="0"/>
              <a:t>Adrenal medulla:		Catecholamines</a:t>
            </a:r>
          </a:p>
        </p:txBody>
      </p:sp>
      <p:pic>
        <p:nvPicPr>
          <p:cNvPr id="1026" name="Picture 2" descr="Image result for adrenal hormones zona">
            <a:extLst>
              <a:ext uri="{FF2B5EF4-FFF2-40B4-BE49-F238E27FC236}">
                <a16:creationId xmlns:a16="http://schemas.microsoft.com/office/drawing/2014/main" id="{77DC601F-5013-4CD9-B5B6-84B20A71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2549"/>
            <a:ext cx="8062664" cy="30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5DE4BF-A4AF-4EFB-A57E-4E3077E6E6F2}"/>
              </a:ext>
            </a:extLst>
          </p:cNvPr>
          <p:cNvSpPr/>
          <p:nvPr/>
        </p:nvSpPr>
        <p:spPr>
          <a:xfrm>
            <a:off x="5508104" y="6422395"/>
            <a:ext cx="3600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/>
              <a:t>http://www.endocrinesurgery.net.au/adrenal-anatomy</a:t>
            </a:r>
          </a:p>
        </p:txBody>
      </p:sp>
    </p:spTree>
    <p:extLst>
      <p:ext uri="{BB962C8B-B14F-4D97-AF65-F5344CB8AC3E}">
        <p14:creationId xmlns:p14="http://schemas.microsoft.com/office/powerpoint/2010/main" val="2699110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139D4E20-5D7C-4D21-98CB-9EF199568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61" y="5584680"/>
            <a:ext cx="780480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1270" dirty="0">
                <a:latin typeface="Arial" panose="020B0604020202020204" pitchFamily="34" charset="0"/>
              </a:rPr>
              <a:t>18F-FDOPA PET and PET/CT </a:t>
            </a:r>
          </a:p>
          <a:p>
            <a:pPr algn="ctr"/>
            <a:r>
              <a:rPr lang="en-GB" altLang="en-US" sz="1270" dirty="0">
                <a:latin typeface="Arial" panose="020B0604020202020204" pitchFamily="34" charset="0"/>
              </a:rPr>
              <a:t>Right adrenal pheochromocytoma (patient 22). </a:t>
            </a:r>
            <a:r>
              <a:rPr lang="en-GB" altLang="en-US" sz="1270" dirty="0" err="1">
                <a:latin typeface="Arial" panose="020B0604020202020204" pitchFamily="34" charset="0"/>
              </a:rPr>
              <a:t>Farzin</a:t>
            </a:r>
            <a:r>
              <a:rPr lang="en-GB" altLang="en-US" sz="1270" dirty="0">
                <a:latin typeface="Arial" panose="020B0604020202020204" pitchFamily="34" charset="0"/>
              </a:rPr>
              <a:t> Imani et al. J </a:t>
            </a:r>
            <a:r>
              <a:rPr lang="en-GB" altLang="en-US" sz="1270" dirty="0" err="1">
                <a:latin typeface="Arial" panose="020B0604020202020204" pitchFamily="34" charset="0"/>
              </a:rPr>
              <a:t>Nucl</a:t>
            </a:r>
            <a:r>
              <a:rPr lang="en-GB" altLang="en-US" sz="1270" dirty="0">
                <a:latin typeface="Arial" panose="020B0604020202020204" pitchFamily="34" charset="0"/>
              </a:rPr>
              <a:t> Med 2009;50:513-519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1B526D-CB54-4BBE-87C1-0C6CBF8E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" y="6237001"/>
            <a:ext cx="2246400" cy="36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184FF78C-69D1-424A-AECB-F9CF27756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41" y="261001"/>
            <a:ext cx="6524640" cy="48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735FC3EF-1634-49F5-82BA-7263EB7BB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41" y="5972041"/>
            <a:ext cx="3918240" cy="3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2177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CAF9004E-20F7-4DA1-9382-8E36960D4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401" y="6401161"/>
            <a:ext cx="342864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Copyright © Society of Nuclear Medicine and Molecular Imaging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883D-4AB3-4392-9E23-5B453B03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Phaeochromocytoma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BE7DD-6361-4666-B1F8-3573FF913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824536"/>
          </a:xfrm>
        </p:spPr>
        <p:txBody>
          <a:bodyPr>
            <a:normAutofit/>
          </a:bodyPr>
          <a:lstStyle/>
          <a:p>
            <a:r>
              <a:rPr lang="en-AU" dirty="0"/>
              <a:t>Classical triad: headache, sweating, palpitations (may be absent)</a:t>
            </a:r>
          </a:p>
          <a:p>
            <a:r>
              <a:rPr lang="en-AU" dirty="0"/>
              <a:t>Paroxysmal hypertension</a:t>
            </a:r>
          </a:p>
          <a:p>
            <a:r>
              <a:rPr lang="en-AU" dirty="0"/>
              <a:t>Crises – drugs, anaesthesia etc</a:t>
            </a:r>
          </a:p>
          <a:p>
            <a:r>
              <a:rPr lang="en-AU" dirty="0"/>
              <a:t>Secondary hypertension</a:t>
            </a:r>
          </a:p>
          <a:p>
            <a:r>
              <a:rPr lang="en-AU" dirty="0"/>
              <a:t>Screening: urine/plasma metanephrines</a:t>
            </a:r>
          </a:p>
          <a:p>
            <a:r>
              <a:rPr lang="en-AU" dirty="0"/>
              <a:t>CT, nuclear scan, PET</a:t>
            </a:r>
          </a:p>
          <a:p>
            <a:r>
              <a:rPr lang="en-AU" dirty="0"/>
              <a:t>Tumour tends to be large</a:t>
            </a:r>
          </a:p>
          <a:p>
            <a:r>
              <a:rPr lang="en-AU" dirty="0"/>
              <a:t>May be bilateral, extra-adrenal or malignant</a:t>
            </a:r>
          </a:p>
          <a:p>
            <a:r>
              <a:rPr lang="en-AU" dirty="0"/>
              <a:t>Genetic syndromes increasingly recognised</a:t>
            </a:r>
          </a:p>
          <a:p>
            <a:pPr lvl="1"/>
            <a:r>
              <a:rPr lang="en-AU" dirty="0"/>
              <a:t>MEN-2, SDH mutations</a:t>
            </a:r>
          </a:p>
          <a:p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5980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94E87-7D87-4709-BBE2-C9081C6B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Right adrenalectomy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6D1B6B-456F-4152-8602-9C80BFBB09F8}"/>
              </a:ext>
            </a:extLst>
          </p:cNvPr>
          <p:cNvSpPr/>
          <p:nvPr/>
        </p:nvSpPr>
        <p:spPr>
          <a:xfrm>
            <a:off x="4932040" y="652502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/>
              <a:t>Case courtesy of Dr Andrew Ryan, Radiopaedia.org, </a:t>
            </a:r>
            <a:r>
              <a:rPr lang="en-AU" sz="1100" dirty="0" err="1"/>
              <a:t>rID</a:t>
            </a:r>
            <a:r>
              <a:rPr lang="en-AU" sz="1100" dirty="0"/>
              <a:t>: 22683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E53A4-C5CE-4806-AF78-79FAC6566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7200"/>
            <a:ext cx="7884368" cy="47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33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2E98-7863-4A3A-89C0-2DD65343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186CA-0527-4DD2-B068-DD97B0578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2 week-old boy</a:t>
            </a:r>
          </a:p>
          <a:p>
            <a:r>
              <a:rPr lang="en-AU" sz="2800" dirty="0"/>
              <a:t>Admitted with poor feeding, poor weight gain, vomiting</a:t>
            </a:r>
          </a:p>
          <a:p>
            <a:r>
              <a:rPr lang="en-AU" sz="2800" dirty="0"/>
              <a:t>Early oligohydramnios</a:t>
            </a:r>
          </a:p>
          <a:p>
            <a:r>
              <a:rPr lang="en-AU" sz="2800" dirty="0"/>
              <a:t>Birth weight 3,770 g (68th %</a:t>
            </a:r>
            <a:r>
              <a:rPr lang="en-AU" sz="2800" dirty="0" err="1"/>
              <a:t>ile</a:t>
            </a:r>
            <a:r>
              <a:rPr lang="en-AU" sz="2800" dirty="0"/>
              <a:t>) </a:t>
            </a:r>
          </a:p>
          <a:p>
            <a:r>
              <a:rPr lang="en-AU" sz="2800" dirty="0"/>
              <a:t>Birth length 50.8 cm (62nd %</a:t>
            </a:r>
            <a:r>
              <a:rPr lang="en-AU" sz="2800" dirty="0" err="1"/>
              <a:t>ile</a:t>
            </a:r>
            <a:r>
              <a:rPr lang="en-AU" sz="2800" dirty="0"/>
              <a:t>)</a:t>
            </a:r>
          </a:p>
          <a:p>
            <a:r>
              <a:rPr lang="en-AU" sz="2800" dirty="0"/>
              <a:t>Examination: dehydrated, pale lethargic, hypotensive</a:t>
            </a:r>
          </a:p>
        </p:txBody>
      </p:sp>
    </p:spTree>
    <p:extLst>
      <p:ext uri="{BB962C8B-B14F-4D97-AF65-F5344CB8AC3E}">
        <p14:creationId xmlns:p14="http://schemas.microsoft.com/office/powerpoint/2010/main" val="1464794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F4A0-B1D6-4D96-B492-A2871CAC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Lab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210E8-7497-49F1-A17A-66A8A0B01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28728"/>
          </a:xfrm>
        </p:spPr>
        <p:txBody>
          <a:bodyPr>
            <a:normAutofit/>
          </a:bodyPr>
          <a:lstStyle/>
          <a:p>
            <a:r>
              <a:rPr lang="en-AU" sz="2800" dirty="0"/>
              <a:t>Na					114 mmol/l	[136-142]</a:t>
            </a:r>
          </a:p>
          <a:p>
            <a:r>
              <a:rPr lang="en-AU" sz="2800" dirty="0"/>
              <a:t>K					7.2 mmol/l 	[3.5-5.0]</a:t>
            </a:r>
          </a:p>
          <a:p>
            <a:r>
              <a:rPr lang="en-AU" sz="2800" dirty="0"/>
              <a:t>ACTH 				550 pmol/l	[0-50]</a:t>
            </a:r>
          </a:p>
          <a:p>
            <a:r>
              <a:rPr lang="en-AU" sz="2800" dirty="0"/>
              <a:t>Cortisol				33 nmol/l	[100-550]</a:t>
            </a:r>
          </a:p>
          <a:p>
            <a:r>
              <a:rPr lang="en-AU" sz="2800" dirty="0"/>
              <a:t>17-OH progesterone	850 nmol/l	[&lt;3]</a:t>
            </a:r>
          </a:p>
          <a:p>
            <a:r>
              <a:rPr lang="en-AU" sz="2800" dirty="0"/>
              <a:t>Renin				529 </a:t>
            </a:r>
            <a:r>
              <a:rPr lang="en-AU" sz="2800" dirty="0" err="1"/>
              <a:t>mIU</a:t>
            </a:r>
            <a:r>
              <a:rPr lang="en-AU" sz="2800" dirty="0"/>
              <a:t>/L	[3.3-41]</a:t>
            </a:r>
          </a:p>
        </p:txBody>
      </p:sp>
    </p:spTree>
    <p:extLst>
      <p:ext uri="{BB962C8B-B14F-4D97-AF65-F5344CB8AC3E}">
        <p14:creationId xmlns:p14="http://schemas.microsoft.com/office/powerpoint/2010/main" val="3532552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EB5E-674F-47DF-B3B0-C0543CA6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7C4A0-B095-49E6-981D-967A410D9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Block in adrenal steroidogenesis:</a:t>
            </a:r>
          </a:p>
          <a:p>
            <a:pPr lvl="1"/>
            <a:r>
              <a:rPr lang="en-AU" sz="2400" dirty="0"/>
              <a:t>17-hydroxyprogesterone to 11-deoxycortisol</a:t>
            </a:r>
          </a:p>
          <a:p>
            <a:pPr lvl="1"/>
            <a:r>
              <a:rPr lang="en-AU" sz="2400" dirty="0"/>
              <a:t>Progesterone to deoxycorticosterone</a:t>
            </a:r>
          </a:p>
          <a:p>
            <a:r>
              <a:rPr lang="en-AU" sz="2800" dirty="0"/>
              <a:t>Deficiencies in:</a:t>
            </a:r>
          </a:p>
          <a:p>
            <a:pPr lvl="1"/>
            <a:r>
              <a:rPr lang="en-AU" sz="2400" dirty="0"/>
              <a:t>Cortisol</a:t>
            </a:r>
          </a:p>
          <a:p>
            <a:pPr lvl="1"/>
            <a:r>
              <a:rPr lang="en-AU" sz="2400" dirty="0"/>
              <a:t>Aldosterone (salt-losing)</a:t>
            </a:r>
          </a:p>
          <a:p>
            <a:r>
              <a:rPr lang="en-AU" sz="2800" dirty="0"/>
              <a:t>Excess androgens</a:t>
            </a:r>
          </a:p>
        </p:txBody>
      </p:sp>
    </p:spTree>
    <p:extLst>
      <p:ext uri="{BB962C8B-B14F-4D97-AF65-F5344CB8AC3E}">
        <p14:creationId xmlns:p14="http://schemas.microsoft.com/office/powerpoint/2010/main" val="4124591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713E-864B-4237-9865-910FE08E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Female: Ambiguous genitalia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DAC0A4-0A83-457A-8F85-8FF869976495}"/>
              </a:ext>
            </a:extLst>
          </p:cNvPr>
          <p:cNvSpPr/>
          <p:nvPr/>
        </p:nvSpPr>
        <p:spPr>
          <a:xfrm>
            <a:off x="6012160" y="6526866"/>
            <a:ext cx="29340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/>
              <a:t>https://creativecommons.org/licenses/by/2.5/</a:t>
            </a:r>
          </a:p>
        </p:txBody>
      </p:sp>
      <p:pic>
        <p:nvPicPr>
          <p:cNvPr id="1026" name="Picture 2" descr="Appearance of the external genitalia in the patient">
            <a:extLst>
              <a:ext uri="{FF2B5EF4-FFF2-40B4-BE49-F238E27FC236}">
                <a16:creationId xmlns:a16="http://schemas.microsoft.com/office/drawing/2014/main" id="{61D577A9-E36C-4CD7-876F-DB73B41AD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772816"/>
            <a:ext cx="592181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3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431C7-541E-4CEF-A7BA-2CFAC8F9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Males: Adrenal insufficiency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B3C07-8F9A-4524-A08B-A9154570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2704"/>
          </a:xfrm>
        </p:spPr>
        <p:txBody>
          <a:bodyPr>
            <a:normAutofit/>
          </a:bodyPr>
          <a:lstStyle/>
          <a:p>
            <a:r>
              <a:rPr lang="en-AU" sz="2800" dirty="0"/>
              <a:t>No genital abnormalities</a:t>
            </a:r>
          </a:p>
          <a:p>
            <a:r>
              <a:rPr lang="en-AU" sz="2800" dirty="0"/>
              <a:t>Missed diagnosis can be lethal</a:t>
            </a:r>
          </a:p>
          <a:p>
            <a:r>
              <a:rPr lang="en-AU" sz="2800" dirty="0"/>
              <a:t>Features:</a:t>
            </a:r>
          </a:p>
          <a:p>
            <a:pPr lvl="1"/>
            <a:r>
              <a:rPr lang="en-AU" sz="2400" dirty="0"/>
              <a:t>Electrolyte abnormalities</a:t>
            </a:r>
          </a:p>
          <a:p>
            <a:pPr lvl="1"/>
            <a:r>
              <a:rPr lang="en-AU" sz="2400" dirty="0"/>
              <a:t>Lethargy</a:t>
            </a:r>
          </a:p>
          <a:p>
            <a:pPr lvl="1"/>
            <a:r>
              <a:rPr lang="en-AU" sz="2400" dirty="0" err="1"/>
              <a:t>Hypoglycemia</a:t>
            </a:r>
            <a:endParaRPr lang="en-AU" sz="2400" dirty="0"/>
          </a:p>
          <a:p>
            <a:pPr lvl="1"/>
            <a:r>
              <a:rPr lang="en-AU" sz="2400" dirty="0"/>
              <a:t>Hypotension/shock</a:t>
            </a:r>
          </a:p>
          <a:p>
            <a:pPr lvl="1"/>
            <a:r>
              <a:rPr lang="en-AU" sz="2400" dirty="0"/>
              <a:t>Failure to thrive</a:t>
            </a:r>
          </a:p>
        </p:txBody>
      </p:sp>
    </p:spTree>
    <p:extLst>
      <p:ext uri="{BB962C8B-B14F-4D97-AF65-F5344CB8AC3E}">
        <p14:creationId xmlns:p14="http://schemas.microsoft.com/office/powerpoint/2010/main" val="3107593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8346252-4C00-409D-B967-5D9D91ABC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052513"/>
            <a:ext cx="3200400" cy="1371600"/>
          </a:xfrm>
        </p:spPr>
        <p:txBody>
          <a:bodyPr/>
          <a:lstStyle/>
          <a:p>
            <a:r>
              <a:rPr lang="en-AU" altLang="en-US"/>
              <a:t>Biosynthetic defects</a:t>
            </a: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56FA7324-5BA0-43C7-93F5-5A210F10B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51054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Rectangle 4">
            <a:extLst>
              <a:ext uri="{FF2B5EF4-FFF2-40B4-BE49-F238E27FC236}">
                <a16:creationId xmlns:a16="http://schemas.microsoft.com/office/drawing/2014/main" id="{ED71DE2E-E48C-4567-9996-30108FEEB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052513"/>
            <a:ext cx="542925" cy="746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69637" name="Group 5">
            <a:extLst>
              <a:ext uri="{FF2B5EF4-FFF2-40B4-BE49-F238E27FC236}">
                <a16:creationId xmlns:a16="http://schemas.microsoft.com/office/drawing/2014/main" id="{4AE242EC-9026-4D1D-8C2E-A82F960146DA}"/>
              </a:ext>
            </a:extLst>
          </p:cNvPr>
          <p:cNvGrpSpPr>
            <a:grpSpLocks/>
          </p:cNvGrpSpPr>
          <p:nvPr/>
        </p:nvGrpSpPr>
        <p:grpSpPr bwMode="auto">
          <a:xfrm>
            <a:off x="6036662" y="3720929"/>
            <a:ext cx="304800" cy="381000"/>
            <a:chOff x="3408" y="2400"/>
            <a:chExt cx="192" cy="240"/>
          </a:xfrm>
        </p:grpSpPr>
        <p:sp>
          <p:nvSpPr>
            <p:cNvPr id="69638" name="Line 6">
              <a:extLst>
                <a:ext uri="{FF2B5EF4-FFF2-40B4-BE49-F238E27FC236}">
                  <a16:creationId xmlns:a16="http://schemas.microsoft.com/office/drawing/2014/main" id="{6A06259E-F46F-4689-917E-91A857C93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400"/>
              <a:ext cx="192" cy="24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9639" name="Line 7">
              <a:extLst>
                <a:ext uri="{FF2B5EF4-FFF2-40B4-BE49-F238E27FC236}">
                  <a16:creationId xmlns:a16="http://schemas.microsoft.com/office/drawing/2014/main" id="{EBC13A26-517F-4C98-99A4-F9E9BA760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2400"/>
              <a:ext cx="192" cy="24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9640" name="Group 8">
            <a:extLst>
              <a:ext uri="{FF2B5EF4-FFF2-40B4-BE49-F238E27FC236}">
                <a16:creationId xmlns:a16="http://schemas.microsoft.com/office/drawing/2014/main" id="{D3402BFA-BDFA-46A6-9CDB-C69A175A889A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667000"/>
            <a:ext cx="304800" cy="381000"/>
            <a:chOff x="3408" y="2400"/>
            <a:chExt cx="192" cy="240"/>
          </a:xfrm>
        </p:grpSpPr>
        <p:sp>
          <p:nvSpPr>
            <p:cNvPr id="69641" name="Line 9">
              <a:extLst>
                <a:ext uri="{FF2B5EF4-FFF2-40B4-BE49-F238E27FC236}">
                  <a16:creationId xmlns:a16="http://schemas.microsoft.com/office/drawing/2014/main" id="{5F49DC96-1BB8-4C80-9AF2-DB44ECEAC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400"/>
              <a:ext cx="192" cy="24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9642" name="Line 10">
              <a:extLst>
                <a:ext uri="{FF2B5EF4-FFF2-40B4-BE49-F238E27FC236}">
                  <a16:creationId xmlns:a16="http://schemas.microsoft.com/office/drawing/2014/main" id="{1222474F-DE5C-4FB9-BFAC-A03D30DF1F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2400"/>
              <a:ext cx="192" cy="24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9643" name="AutoShape 11">
            <a:extLst>
              <a:ext uri="{FF2B5EF4-FFF2-40B4-BE49-F238E27FC236}">
                <a16:creationId xmlns:a16="http://schemas.microsoft.com/office/drawing/2014/main" id="{549DE57E-8588-40E9-8B7E-224921FDF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6324600"/>
            <a:ext cx="107950" cy="250825"/>
          </a:xfrm>
          <a:prstGeom prst="upArrow">
            <a:avLst>
              <a:gd name="adj1" fmla="val 32352"/>
              <a:gd name="adj2" fmla="val 58820"/>
            </a:avLst>
          </a:prstGeom>
          <a:solidFill>
            <a:srgbClr val="FF0066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46" name="AutoShape 14">
            <a:extLst>
              <a:ext uri="{FF2B5EF4-FFF2-40B4-BE49-F238E27FC236}">
                <a16:creationId xmlns:a16="http://schemas.microsoft.com/office/drawing/2014/main" id="{FBDB5D27-FCA0-4D2D-8B12-159CD9315FE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382000" y="3657600"/>
            <a:ext cx="107950" cy="1447800"/>
          </a:xfrm>
          <a:prstGeom prst="upArrow">
            <a:avLst>
              <a:gd name="adj1" fmla="val 47065"/>
              <a:gd name="adj2" fmla="val 123500"/>
            </a:avLst>
          </a:prstGeom>
          <a:solidFill>
            <a:srgbClr val="FF0066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47" name="AutoShape 15">
            <a:extLst>
              <a:ext uri="{FF2B5EF4-FFF2-40B4-BE49-F238E27FC236}">
                <a16:creationId xmlns:a16="http://schemas.microsoft.com/office/drawing/2014/main" id="{B826CF3A-18F7-4BC0-ACC1-9B6175B1042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67363" y="5600700"/>
            <a:ext cx="107950" cy="250825"/>
          </a:xfrm>
          <a:prstGeom prst="upArrow">
            <a:avLst>
              <a:gd name="adj1" fmla="val 32352"/>
              <a:gd name="adj2" fmla="val 58820"/>
            </a:avLst>
          </a:prstGeom>
          <a:solidFill>
            <a:srgbClr val="FF0066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48" name="AutoShape 16">
            <a:extLst>
              <a:ext uri="{FF2B5EF4-FFF2-40B4-BE49-F238E27FC236}">
                <a16:creationId xmlns:a16="http://schemas.microsoft.com/office/drawing/2014/main" id="{0E70E63E-31F7-469A-AD10-0E35F144362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86200" y="5519738"/>
            <a:ext cx="107950" cy="250825"/>
          </a:xfrm>
          <a:prstGeom prst="upArrow">
            <a:avLst>
              <a:gd name="adj1" fmla="val 32352"/>
              <a:gd name="adj2" fmla="val 58820"/>
            </a:avLst>
          </a:prstGeom>
          <a:solidFill>
            <a:srgbClr val="FF0066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50" name="Text Box 18">
            <a:extLst>
              <a:ext uri="{FF2B5EF4-FFF2-40B4-BE49-F238E27FC236}">
                <a16:creationId xmlns:a16="http://schemas.microsoft.com/office/drawing/2014/main" id="{781076CA-52DA-4AB2-911A-1B292108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65400"/>
            <a:ext cx="34067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AU" altLang="en-US">
                <a:solidFill>
                  <a:schemeClr val="bg1"/>
                </a:solidFill>
                <a:latin typeface="Arial" panose="020B0604020202020204" pitchFamily="34" charset="0"/>
              </a:rPr>
              <a:t>Congenital adrenal Hyperplasia</a:t>
            </a:r>
          </a:p>
          <a:p>
            <a:pPr>
              <a:buFontTx/>
              <a:buChar char="•"/>
            </a:pPr>
            <a:endParaRPr lang="en-AU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AU" altLang="en-US">
                <a:solidFill>
                  <a:schemeClr val="bg1"/>
                </a:solidFill>
                <a:latin typeface="Arial" panose="020B0604020202020204" pitchFamily="34" charset="0"/>
              </a:rPr>
              <a:t>21 hydroxylase deficiency</a:t>
            </a:r>
          </a:p>
          <a:p>
            <a:pPr>
              <a:buFontTx/>
              <a:buChar char="•"/>
            </a:pPr>
            <a:endParaRPr lang="en-AU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AU" altLang="en-US">
                <a:solidFill>
                  <a:schemeClr val="bg1"/>
                </a:solidFill>
                <a:latin typeface="Arial" panose="020B0604020202020204" pitchFamily="34" charset="0"/>
              </a:rPr>
              <a:t>Cortisol/aldosterone deficiency</a:t>
            </a:r>
          </a:p>
          <a:p>
            <a:pPr>
              <a:buFontTx/>
              <a:buChar char="•"/>
            </a:pPr>
            <a:endParaRPr lang="en-AU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AU" altLang="en-US">
                <a:solidFill>
                  <a:schemeClr val="bg1"/>
                </a:solidFill>
                <a:latin typeface="Arial" panose="020B0604020202020204" pitchFamily="34" charset="0"/>
              </a:rPr>
              <a:t>Rapidly fatal at birth if not recognised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5292-C98F-4356-A3E9-AA329F66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Incidental adrenal adenoma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2A8EC-37E1-4043-9328-E0DE6732C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4-10% adult population</a:t>
            </a:r>
          </a:p>
          <a:p>
            <a:r>
              <a:rPr lang="en-AU" sz="2800" dirty="0"/>
              <a:t>Prevalence increases with age</a:t>
            </a:r>
          </a:p>
          <a:p>
            <a:r>
              <a:rPr lang="en-AU" sz="2800" dirty="0"/>
              <a:t>Increasingly recognised</a:t>
            </a:r>
          </a:p>
          <a:p>
            <a:r>
              <a:rPr lang="en-AU" sz="2800" dirty="0"/>
              <a:t>Lipid-rich on CT</a:t>
            </a:r>
          </a:p>
          <a:p>
            <a:r>
              <a:rPr lang="en-AU" sz="2800" dirty="0"/>
              <a:t>Rule out </a:t>
            </a:r>
          </a:p>
          <a:p>
            <a:pPr lvl="1"/>
            <a:r>
              <a:rPr lang="en-AU" sz="2400" dirty="0"/>
              <a:t>Hypersecretion</a:t>
            </a:r>
          </a:p>
          <a:p>
            <a:pPr lvl="1"/>
            <a:r>
              <a:rPr lang="en-AU" sz="2400" dirty="0"/>
              <a:t>Malignancy (primary/secondary)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59223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>
            <a:extLst>
              <a:ext uri="{FF2B5EF4-FFF2-40B4-BE49-F238E27FC236}">
                <a16:creationId xmlns:a16="http://schemas.microsoft.com/office/drawing/2014/main" id="{A521A5E4-2EE8-4F16-BBA8-DC27A54D0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Case 1</a:t>
            </a:r>
          </a:p>
        </p:txBody>
      </p:sp>
      <p:sp>
        <p:nvSpPr>
          <p:cNvPr id="36867" name="Rectangle 1027">
            <a:extLst>
              <a:ext uri="{FF2B5EF4-FFF2-40B4-BE49-F238E27FC236}">
                <a16:creationId xmlns:a16="http://schemas.microsoft.com/office/drawing/2014/main" id="{2462A708-F419-4669-8854-4BFBD090E6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3581400"/>
          </a:xfrm>
        </p:spPr>
        <p:txBody>
          <a:bodyPr>
            <a:normAutofit/>
          </a:bodyPr>
          <a:lstStyle/>
          <a:p>
            <a:r>
              <a:rPr lang="en-AU" altLang="en-US" sz="2800" dirty="0"/>
              <a:t>64 year old lady</a:t>
            </a:r>
          </a:p>
          <a:p>
            <a:r>
              <a:rPr lang="en-AU" altLang="en-US" sz="2800" dirty="0"/>
              <a:t>Weight loss 15 kg over last 6 months</a:t>
            </a:r>
          </a:p>
          <a:p>
            <a:r>
              <a:rPr lang="en-AU" altLang="en-US" sz="2800" dirty="0"/>
              <a:t>Vomiting and nausea after giving annual blood donation</a:t>
            </a:r>
          </a:p>
          <a:p>
            <a:r>
              <a:rPr lang="en-AU" altLang="en-US" sz="2800" dirty="0"/>
              <a:t>Light headed</a:t>
            </a:r>
          </a:p>
          <a:p>
            <a:r>
              <a:rPr lang="en-AU" altLang="en-US" sz="2800" dirty="0"/>
              <a:t>Never lost suntan after summer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BC8F-218D-4C83-BD1E-E849838C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Clinical features,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21534-1359-44DD-91EB-3771400C8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00736"/>
          </a:xfrm>
        </p:spPr>
        <p:txBody>
          <a:bodyPr>
            <a:normAutofit/>
          </a:bodyPr>
          <a:lstStyle/>
          <a:p>
            <a:r>
              <a:rPr lang="en-AU" dirty="0"/>
              <a:t>Hypertension</a:t>
            </a:r>
          </a:p>
          <a:p>
            <a:r>
              <a:rPr lang="en-AU" dirty="0"/>
              <a:t>Malignancy</a:t>
            </a:r>
          </a:p>
          <a:p>
            <a:r>
              <a:rPr lang="en-AU" dirty="0"/>
              <a:t>Cushing’s, </a:t>
            </a:r>
            <a:r>
              <a:rPr lang="en-AU" dirty="0" err="1"/>
              <a:t>phaeochromocytoma</a:t>
            </a:r>
            <a:endParaRPr lang="en-AU" dirty="0"/>
          </a:p>
          <a:p>
            <a:r>
              <a:rPr lang="en-AU" dirty="0"/>
              <a:t>Electrolytes</a:t>
            </a:r>
          </a:p>
          <a:p>
            <a:r>
              <a:rPr lang="en-AU" dirty="0"/>
              <a:t>Aldosterone/renin ratio</a:t>
            </a:r>
          </a:p>
          <a:p>
            <a:pPr lvl="1"/>
            <a:r>
              <a:rPr lang="en-AU" dirty="0"/>
              <a:t>Stop interfering drugs</a:t>
            </a:r>
          </a:p>
          <a:p>
            <a:r>
              <a:rPr lang="en-AU" dirty="0"/>
              <a:t>Plasma </a:t>
            </a:r>
            <a:r>
              <a:rPr lang="en-AU" dirty="0" err="1"/>
              <a:t>metanephrines</a:t>
            </a:r>
            <a:r>
              <a:rPr lang="en-AU" dirty="0"/>
              <a:t> (urine if equivocal)</a:t>
            </a:r>
          </a:p>
          <a:p>
            <a:r>
              <a:rPr lang="en-AU" dirty="0"/>
              <a:t>Overnight dexamethasone suppression test</a:t>
            </a:r>
          </a:p>
          <a:p>
            <a:r>
              <a:rPr lang="en-AU" dirty="0"/>
              <a:t>Serial CT scan – depending on characteristics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85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2A8E-14EC-4378-AFBD-D6132E97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Adrenal cortical carcinoma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E8F0B-8C6F-4EF3-94DC-8399B0C1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28728"/>
          </a:xfrm>
        </p:spPr>
        <p:txBody>
          <a:bodyPr>
            <a:normAutofit/>
          </a:bodyPr>
          <a:lstStyle/>
          <a:p>
            <a:r>
              <a:rPr lang="en-AU" dirty="0"/>
              <a:t>Rare: 1 – 2 per million/year</a:t>
            </a:r>
          </a:p>
          <a:p>
            <a:r>
              <a:rPr lang="en-AU" dirty="0"/>
              <a:t>Often rapidly enlarging, aggressive</a:t>
            </a:r>
          </a:p>
          <a:p>
            <a:r>
              <a:rPr lang="en-AU" dirty="0"/>
              <a:t>60% hormone hypersecretion</a:t>
            </a:r>
          </a:p>
          <a:p>
            <a:pPr lvl="1"/>
            <a:r>
              <a:rPr lang="en-AU" dirty="0"/>
              <a:t>Cushing’s – rapid onset may not have typical signs</a:t>
            </a:r>
          </a:p>
          <a:p>
            <a:pPr lvl="1"/>
            <a:r>
              <a:rPr lang="en-AU" dirty="0"/>
              <a:t>Virilisation (androgens)</a:t>
            </a:r>
          </a:p>
          <a:p>
            <a:r>
              <a:rPr lang="en-AU" dirty="0"/>
              <a:t>Radiology</a:t>
            </a:r>
          </a:p>
          <a:p>
            <a:pPr lvl="1"/>
            <a:r>
              <a:rPr lang="en-AU" dirty="0"/>
              <a:t>Size &gt; 4cm</a:t>
            </a:r>
          </a:p>
          <a:p>
            <a:pPr lvl="1"/>
            <a:r>
              <a:rPr lang="en-AU" dirty="0"/>
              <a:t>Other characteristics</a:t>
            </a:r>
          </a:p>
          <a:p>
            <a:pPr lvl="1"/>
            <a:r>
              <a:rPr lang="en-AU" dirty="0"/>
              <a:t>Local/distant spread</a:t>
            </a:r>
          </a:p>
          <a:p>
            <a:r>
              <a:rPr lang="en-AU" dirty="0"/>
              <a:t>Rule out </a:t>
            </a:r>
            <a:r>
              <a:rPr lang="en-AU" dirty="0" err="1"/>
              <a:t>phaeochromocytoma</a:t>
            </a:r>
            <a:r>
              <a:rPr lang="en-AU" dirty="0"/>
              <a:t> before biopsy!</a:t>
            </a:r>
          </a:p>
        </p:txBody>
      </p:sp>
    </p:spTree>
    <p:extLst>
      <p:ext uri="{BB962C8B-B14F-4D97-AF65-F5344CB8AC3E}">
        <p14:creationId xmlns:p14="http://schemas.microsoft.com/office/powerpoint/2010/main" val="1019452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AA07-5D8B-429D-BD88-0D41A08E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8045-4D2C-45C9-B637-787DCEC34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5878"/>
            <a:ext cx="7772400" cy="4781434"/>
          </a:xfrm>
        </p:spPr>
        <p:txBody>
          <a:bodyPr>
            <a:normAutofit/>
          </a:bodyPr>
          <a:lstStyle/>
          <a:p>
            <a:r>
              <a:rPr lang="en-AU" dirty="0"/>
              <a:t>Cortisol</a:t>
            </a:r>
          </a:p>
          <a:p>
            <a:pPr lvl="1"/>
            <a:r>
              <a:rPr lang="en-AU" dirty="0"/>
              <a:t>Addison’s disease</a:t>
            </a:r>
          </a:p>
          <a:p>
            <a:pPr lvl="1"/>
            <a:r>
              <a:rPr lang="en-AU" dirty="0"/>
              <a:t>Cushing’s syndrome</a:t>
            </a:r>
          </a:p>
          <a:p>
            <a:r>
              <a:rPr lang="en-AU" dirty="0"/>
              <a:t>Aldosterone</a:t>
            </a:r>
          </a:p>
          <a:p>
            <a:pPr lvl="1"/>
            <a:r>
              <a:rPr lang="en-AU" dirty="0"/>
              <a:t>Conn’s syndrome</a:t>
            </a:r>
          </a:p>
          <a:p>
            <a:r>
              <a:rPr lang="en-AU" dirty="0"/>
              <a:t>Catecholamines</a:t>
            </a:r>
          </a:p>
          <a:p>
            <a:pPr lvl="1"/>
            <a:r>
              <a:rPr lang="en-AU" dirty="0" err="1"/>
              <a:t>Phaeochromocytoma</a:t>
            </a:r>
            <a:endParaRPr lang="en-AU" dirty="0"/>
          </a:p>
          <a:p>
            <a:r>
              <a:rPr lang="en-AU" dirty="0"/>
              <a:t>Multiple steroid</a:t>
            </a:r>
          </a:p>
          <a:p>
            <a:pPr lvl="1"/>
            <a:r>
              <a:rPr lang="en-AU" dirty="0"/>
              <a:t>Congenital adrenal hyperplasia</a:t>
            </a:r>
          </a:p>
          <a:p>
            <a:r>
              <a:rPr lang="en-AU" dirty="0"/>
              <a:t>Incidental adrenal adenoma</a:t>
            </a:r>
          </a:p>
          <a:p>
            <a:r>
              <a:rPr lang="en-AU" dirty="0"/>
              <a:t>Adrenal cancer</a:t>
            </a:r>
          </a:p>
        </p:txBody>
      </p:sp>
    </p:spTree>
    <p:extLst>
      <p:ext uri="{BB962C8B-B14F-4D97-AF65-F5344CB8AC3E}">
        <p14:creationId xmlns:p14="http://schemas.microsoft.com/office/powerpoint/2010/main" val="319773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8FE7F99-2451-4436-8E7F-479CD054F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Examination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65A9A38-1CBB-4F9D-B2FF-7D3E6D7595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1680" y="1690689"/>
            <a:ext cx="5867400" cy="4114800"/>
          </a:xfrm>
        </p:spPr>
        <p:txBody>
          <a:bodyPr>
            <a:normAutofit/>
          </a:bodyPr>
          <a:lstStyle/>
          <a:p>
            <a:r>
              <a:rPr lang="en-AU" altLang="en-US" sz="2800" dirty="0"/>
              <a:t>Weight 52kg</a:t>
            </a:r>
          </a:p>
          <a:p>
            <a:r>
              <a:rPr lang="en-AU" altLang="en-US" sz="2800" dirty="0"/>
              <a:t>Deeply pigmented</a:t>
            </a:r>
          </a:p>
          <a:p>
            <a:pPr lvl="1"/>
            <a:r>
              <a:rPr lang="en-AU" altLang="en-US" sz="2400" dirty="0"/>
              <a:t>Palmar creases and in mouth</a:t>
            </a:r>
          </a:p>
          <a:p>
            <a:r>
              <a:rPr lang="en-AU" altLang="en-US" sz="2800" dirty="0"/>
              <a:t>Blood pressure</a:t>
            </a:r>
          </a:p>
          <a:p>
            <a:pPr lvl="1"/>
            <a:r>
              <a:rPr lang="en-AU" altLang="en-US" sz="2400" dirty="0"/>
              <a:t>95/60 lying</a:t>
            </a:r>
          </a:p>
          <a:p>
            <a:pPr lvl="1"/>
            <a:r>
              <a:rPr lang="en-AU" altLang="en-US" sz="2400" dirty="0"/>
              <a:t>60/- standing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8F71A2B-614B-4930-9504-FCC770B63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Investigations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C6B98F4-10B3-45E3-BCBB-D84606FBA2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47007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altLang="en-US" sz="2800" dirty="0"/>
              <a:t>Na+		127	mmol/l	[135 – 150]</a:t>
            </a:r>
          </a:p>
          <a:p>
            <a:pPr>
              <a:lnSpc>
                <a:spcPct val="90000"/>
              </a:lnSpc>
            </a:pPr>
            <a:r>
              <a:rPr lang="en-AU" altLang="en-US" sz="2800" dirty="0"/>
              <a:t>K+			5.2 	mmol/l	[3.5 – 5.0]</a:t>
            </a:r>
          </a:p>
          <a:p>
            <a:pPr>
              <a:lnSpc>
                <a:spcPct val="90000"/>
              </a:lnSpc>
            </a:pPr>
            <a:r>
              <a:rPr lang="en-AU" altLang="en-US" sz="2800" dirty="0"/>
              <a:t>8am cortisol	40 nmol/l		[100 – 550]</a:t>
            </a:r>
          </a:p>
          <a:p>
            <a:pPr>
              <a:lnSpc>
                <a:spcPct val="90000"/>
              </a:lnSpc>
            </a:pPr>
            <a:r>
              <a:rPr lang="en-AU" altLang="en-US" sz="2800" dirty="0"/>
              <a:t>ACTH		&gt;1250 ng/L	[ &lt;50]</a:t>
            </a:r>
          </a:p>
          <a:p>
            <a:pPr>
              <a:lnSpc>
                <a:spcPct val="90000"/>
              </a:lnSpc>
            </a:pPr>
            <a:r>
              <a:rPr lang="en-AU" altLang="en-US" sz="2800" dirty="0"/>
              <a:t>Renin 		&gt; 200 		[grossly </a:t>
            </a:r>
            <a:r>
              <a:rPr lang="en-AU" altLang="en-US" sz="2800" dirty="0">
                <a:sym typeface="Symbol" panose="05050102010706020507" pitchFamily="18" charset="2"/>
              </a:rPr>
              <a:t>]</a:t>
            </a:r>
            <a:r>
              <a:rPr lang="en-AU" altLang="en-US" sz="2800" dirty="0"/>
              <a:t> </a:t>
            </a:r>
            <a:r>
              <a:rPr lang="en-AU" altLang="en-US" sz="2800" dirty="0">
                <a:cs typeface="Times New Roman" panose="02020603050405020304" pitchFamily="18" charset="0"/>
              </a:rPr>
              <a:t>Synacthen test:	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>
                <a:cs typeface="Times New Roman" panose="02020603050405020304" pitchFamily="18" charset="0"/>
              </a:rPr>
              <a:t>0min:		123nmol/l	[blunted]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>
                <a:cs typeface="Times New Roman" panose="02020603050405020304" pitchFamily="18" charset="0"/>
              </a:rPr>
              <a:t>30min		148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>
                <a:cs typeface="Times New Roman" panose="02020603050405020304" pitchFamily="18" charset="0"/>
              </a:rPr>
              <a:t>60min		146</a:t>
            </a:r>
          </a:p>
          <a:p>
            <a:pPr>
              <a:lnSpc>
                <a:spcPct val="90000"/>
              </a:lnSpc>
            </a:pPr>
            <a:endParaRPr lang="en-AU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D6DE-E199-4416-B9EF-2598C0D4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6AD5E-354A-487F-9DFC-7D09995BA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938464"/>
          </a:xfrm>
        </p:spPr>
        <p:txBody>
          <a:bodyPr>
            <a:normAutofit/>
          </a:bodyPr>
          <a:lstStyle/>
          <a:p>
            <a:r>
              <a:rPr lang="en-AU" sz="2800" dirty="0"/>
              <a:t>Started on:</a:t>
            </a:r>
          </a:p>
          <a:p>
            <a:pPr lvl="1"/>
            <a:r>
              <a:rPr lang="en-AU" sz="2400" dirty="0"/>
              <a:t>Hydrocortisone 20mg mane, 10mg evening</a:t>
            </a:r>
          </a:p>
          <a:p>
            <a:pPr lvl="1"/>
            <a:r>
              <a:rPr lang="en-AU" sz="2400" dirty="0"/>
              <a:t>Fludrocortisone 100mcg mane</a:t>
            </a:r>
          </a:p>
          <a:p>
            <a:r>
              <a:rPr lang="en-AU" sz="2800" dirty="0"/>
              <a:t>Felt “100% better” next day</a:t>
            </a:r>
          </a:p>
          <a:p>
            <a:r>
              <a:rPr lang="en-AU" sz="2800" dirty="0"/>
              <a:t>10y later</a:t>
            </a:r>
          </a:p>
          <a:p>
            <a:pPr lvl="1"/>
            <a:r>
              <a:rPr lang="en-AU" sz="2400" dirty="0"/>
              <a:t>Episode acute gastroenteritis</a:t>
            </a:r>
          </a:p>
          <a:p>
            <a:pPr lvl="1"/>
            <a:r>
              <a:rPr lang="en-AU" sz="2400" dirty="0"/>
              <a:t>3hr delay in getting medical attention</a:t>
            </a:r>
          </a:p>
          <a:p>
            <a:pPr lvl="1"/>
            <a:r>
              <a:rPr lang="en-AU" sz="2400" dirty="0"/>
              <a:t>Admitted to ICU with sudden severe shock</a:t>
            </a:r>
          </a:p>
          <a:p>
            <a:pPr lvl="1"/>
            <a:r>
              <a:rPr lang="en-AU" sz="2400" dirty="0"/>
              <a:t>Rapid recovery with IV hydrocortisone 100mg</a:t>
            </a:r>
          </a:p>
        </p:txBody>
      </p:sp>
    </p:spTree>
    <p:extLst>
      <p:ext uri="{BB962C8B-B14F-4D97-AF65-F5344CB8AC3E}">
        <p14:creationId xmlns:p14="http://schemas.microsoft.com/office/powerpoint/2010/main" val="129276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8BD0996-EF68-430A-A6A8-310D38EFF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0"/>
            <a:ext cx="3429000" cy="13716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AU" altLang="en-US" sz="3600"/>
              <a:t>Addison’s disease</a:t>
            </a:r>
          </a:p>
        </p:txBody>
      </p:sp>
      <p:pic>
        <p:nvPicPr>
          <p:cNvPr id="60419" name="Picture 3" descr="brain">
            <a:extLst>
              <a:ext uri="{FF2B5EF4-FFF2-40B4-BE49-F238E27FC236}">
                <a16:creationId xmlns:a16="http://schemas.microsoft.com/office/drawing/2014/main" id="{4EAA4708-37D5-47A2-9605-EF7295794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2279650" cy="13874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Freeform 4">
            <a:extLst>
              <a:ext uri="{FF2B5EF4-FFF2-40B4-BE49-F238E27FC236}">
                <a16:creationId xmlns:a16="http://schemas.microsoft.com/office/drawing/2014/main" id="{FE80A8A8-108D-4205-A630-0B31E7CF4478}"/>
              </a:ext>
            </a:extLst>
          </p:cNvPr>
          <p:cNvSpPr>
            <a:spLocks/>
          </p:cNvSpPr>
          <p:nvPr/>
        </p:nvSpPr>
        <p:spPr bwMode="auto">
          <a:xfrm>
            <a:off x="5715000" y="2438400"/>
            <a:ext cx="588963" cy="765175"/>
          </a:xfrm>
          <a:custGeom>
            <a:avLst/>
            <a:gdLst>
              <a:gd name="T0" fmla="*/ 345 w 656"/>
              <a:gd name="T1" fmla="*/ 0 h 852"/>
              <a:gd name="T2" fmla="*/ 400 w 656"/>
              <a:gd name="T3" fmla="*/ 112 h 852"/>
              <a:gd name="T4" fmla="*/ 323 w 656"/>
              <a:gd name="T5" fmla="*/ 338 h 852"/>
              <a:gd name="T6" fmla="*/ 179 w 656"/>
              <a:gd name="T7" fmla="*/ 434 h 852"/>
              <a:gd name="T8" fmla="*/ 20 w 656"/>
              <a:gd name="T9" fmla="*/ 493 h 852"/>
              <a:gd name="T10" fmla="*/ 57 w 656"/>
              <a:gd name="T11" fmla="*/ 697 h 852"/>
              <a:gd name="T12" fmla="*/ 252 w 656"/>
              <a:gd name="T13" fmla="*/ 837 h 852"/>
              <a:gd name="T14" fmla="*/ 596 w 656"/>
              <a:gd name="T15" fmla="*/ 790 h 852"/>
              <a:gd name="T16" fmla="*/ 611 w 656"/>
              <a:gd name="T17" fmla="*/ 530 h 852"/>
              <a:gd name="T18" fmla="*/ 467 w 656"/>
              <a:gd name="T19" fmla="*/ 434 h 852"/>
              <a:gd name="T20" fmla="*/ 467 w 656"/>
              <a:gd name="T21" fmla="*/ 338 h 852"/>
              <a:gd name="T22" fmla="*/ 467 w 656"/>
              <a:gd name="T23" fmla="*/ 194 h 852"/>
              <a:gd name="T24" fmla="*/ 467 w 656"/>
              <a:gd name="T25" fmla="*/ 98 h 852"/>
              <a:gd name="T26" fmla="*/ 515 w 656"/>
              <a:gd name="T27" fmla="*/ 50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6" h="852">
                <a:moveTo>
                  <a:pt x="345" y="0"/>
                </a:moveTo>
                <a:cubicBezTo>
                  <a:pt x="354" y="19"/>
                  <a:pt x="404" y="56"/>
                  <a:pt x="400" y="112"/>
                </a:cubicBezTo>
                <a:cubicBezTo>
                  <a:pt x="396" y="168"/>
                  <a:pt x="360" y="284"/>
                  <a:pt x="323" y="338"/>
                </a:cubicBezTo>
                <a:cubicBezTo>
                  <a:pt x="286" y="392"/>
                  <a:pt x="229" y="408"/>
                  <a:pt x="179" y="434"/>
                </a:cubicBezTo>
                <a:cubicBezTo>
                  <a:pt x="129" y="460"/>
                  <a:pt x="40" y="449"/>
                  <a:pt x="20" y="493"/>
                </a:cubicBezTo>
                <a:cubicBezTo>
                  <a:pt x="0" y="537"/>
                  <a:pt x="18" y="640"/>
                  <a:pt x="57" y="697"/>
                </a:cubicBezTo>
                <a:cubicBezTo>
                  <a:pt x="96" y="754"/>
                  <a:pt x="162" y="822"/>
                  <a:pt x="252" y="837"/>
                </a:cubicBezTo>
                <a:cubicBezTo>
                  <a:pt x="342" y="852"/>
                  <a:pt x="536" y="841"/>
                  <a:pt x="596" y="790"/>
                </a:cubicBezTo>
                <a:cubicBezTo>
                  <a:pt x="656" y="739"/>
                  <a:pt x="632" y="589"/>
                  <a:pt x="611" y="530"/>
                </a:cubicBezTo>
                <a:cubicBezTo>
                  <a:pt x="590" y="471"/>
                  <a:pt x="491" y="466"/>
                  <a:pt x="467" y="434"/>
                </a:cubicBezTo>
                <a:cubicBezTo>
                  <a:pt x="443" y="402"/>
                  <a:pt x="467" y="378"/>
                  <a:pt x="467" y="338"/>
                </a:cubicBezTo>
                <a:cubicBezTo>
                  <a:pt x="467" y="298"/>
                  <a:pt x="467" y="234"/>
                  <a:pt x="467" y="194"/>
                </a:cubicBezTo>
                <a:cubicBezTo>
                  <a:pt x="467" y="154"/>
                  <a:pt x="459" y="122"/>
                  <a:pt x="467" y="98"/>
                </a:cubicBezTo>
                <a:cubicBezTo>
                  <a:pt x="475" y="74"/>
                  <a:pt x="499" y="58"/>
                  <a:pt x="515" y="50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BDDA59B6-660E-416F-92C1-1725F6FA2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44650"/>
            <a:ext cx="1481138" cy="33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600"/>
              <a:t>Hypothalamus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6F136455-226F-417F-ABB5-7E3C49338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667000"/>
            <a:ext cx="917575" cy="33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600"/>
              <a:t>Pituitary</a:t>
            </a: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BE749E03-A4C9-45A1-8C89-50E7E1A84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76600"/>
            <a:ext cx="2635250" cy="72707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altLang="en-US" sz="2000" b="1" dirty="0"/>
              <a:t>Immune destruction</a:t>
            </a:r>
          </a:p>
          <a:p>
            <a:r>
              <a:rPr lang="en-AU" altLang="en-US" sz="2000" b="1" dirty="0"/>
              <a:t>Tuberculosis </a:t>
            </a:r>
            <a:r>
              <a:rPr lang="en-AU" altLang="en-US" sz="2000" b="1" i="1" dirty="0"/>
              <a:t>etc</a:t>
            </a:r>
            <a:endParaRPr lang="en-AU" altLang="en-US" sz="2000" b="1" dirty="0"/>
          </a:p>
        </p:txBody>
      </p:sp>
      <p:sp>
        <p:nvSpPr>
          <p:cNvPr id="60425" name="Freeform 9">
            <a:extLst>
              <a:ext uri="{FF2B5EF4-FFF2-40B4-BE49-F238E27FC236}">
                <a16:creationId xmlns:a16="http://schemas.microsoft.com/office/drawing/2014/main" id="{59E1710A-9090-4CCE-B254-E0D181838372}"/>
              </a:ext>
            </a:extLst>
          </p:cNvPr>
          <p:cNvSpPr>
            <a:spLocks/>
          </p:cNvSpPr>
          <p:nvPr/>
        </p:nvSpPr>
        <p:spPr bwMode="auto">
          <a:xfrm>
            <a:off x="3948113" y="3505200"/>
            <a:ext cx="1233487" cy="2679700"/>
          </a:xfrm>
          <a:custGeom>
            <a:avLst/>
            <a:gdLst>
              <a:gd name="T0" fmla="*/ 776 w 776"/>
              <a:gd name="T1" fmla="*/ 2034 h 2042"/>
              <a:gd name="T2" fmla="*/ 200 w 776"/>
              <a:gd name="T3" fmla="*/ 2034 h 2042"/>
              <a:gd name="T4" fmla="*/ 56 w 776"/>
              <a:gd name="T5" fmla="*/ 1986 h 2042"/>
              <a:gd name="T6" fmla="*/ 8 w 776"/>
              <a:gd name="T7" fmla="*/ 1842 h 2042"/>
              <a:gd name="T8" fmla="*/ 8 w 776"/>
              <a:gd name="T9" fmla="*/ 1698 h 2042"/>
              <a:gd name="T10" fmla="*/ 8 w 776"/>
              <a:gd name="T11" fmla="*/ 0 h 2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6" h="2042">
                <a:moveTo>
                  <a:pt x="776" y="2034"/>
                </a:moveTo>
                <a:cubicBezTo>
                  <a:pt x="548" y="2038"/>
                  <a:pt x="320" y="2042"/>
                  <a:pt x="200" y="2034"/>
                </a:cubicBezTo>
                <a:cubicBezTo>
                  <a:pt x="80" y="2026"/>
                  <a:pt x="88" y="2018"/>
                  <a:pt x="56" y="1986"/>
                </a:cubicBezTo>
                <a:cubicBezTo>
                  <a:pt x="24" y="1954"/>
                  <a:pt x="16" y="1890"/>
                  <a:pt x="8" y="1842"/>
                </a:cubicBezTo>
                <a:cubicBezTo>
                  <a:pt x="0" y="1794"/>
                  <a:pt x="8" y="2005"/>
                  <a:pt x="8" y="1698"/>
                </a:cubicBezTo>
                <a:cubicBezTo>
                  <a:pt x="8" y="1391"/>
                  <a:pt x="8" y="354"/>
                  <a:pt x="8" y="0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27" name="Freeform 11">
            <a:extLst>
              <a:ext uri="{FF2B5EF4-FFF2-40B4-BE49-F238E27FC236}">
                <a16:creationId xmlns:a16="http://schemas.microsoft.com/office/drawing/2014/main" id="{A78163B3-2BC0-4235-9D5F-B76E7E45B45A}"/>
              </a:ext>
            </a:extLst>
          </p:cNvPr>
          <p:cNvSpPr>
            <a:spLocks/>
          </p:cNvSpPr>
          <p:nvPr/>
        </p:nvSpPr>
        <p:spPr bwMode="auto">
          <a:xfrm>
            <a:off x="3962400" y="2819400"/>
            <a:ext cx="833438" cy="771525"/>
          </a:xfrm>
          <a:custGeom>
            <a:avLst/>
            <a:gdLst>
              <a:gd name="T0" fmla="*/ 1 w 525"/>
              <a:gd name="T1" fmla="*/ 486 h 486"/>
              <a:gd name="T2" fmla="*/ 1 w 525"/>
              <a:gd name="T3" fmla="*/ 342 h 486"/>
              <a:gd name="T4" fmla="*/ 10 w 525"/>
              <a:gd name="T5" fmla="*/ 196 h 486"/>
              <a:gd name="T6" fmla="*/ 64 w 525"/>
              <a:gd name="T7" fmla="*/ 61 h 486"/>
              <a:gd name="T8" fmla="*/ 193 w 525"/>
              <a:gd name="T9" fmla="*/ 10 h 486"/>
              <a:gd name="T10" fmla="*/ 342 w 525"/>
              <a:gd name="T11" fmla="*/ 1 h 486"/>
              <a:gd name="T12" fmla="*/ 525 w 525"/>
              <a:gd name="T13" fmla="*/ 1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5" h="486">
                <a:moveTo>
                  <a:pt x="1" y="486"/>
                </a:moveTo>
                <a:cubicBezTo>
                  <a:pt x="1" y="462"/>
                  <a:pt x="0" y="390"/>
                  <a:pt x="1" y="342"/>
                </a:cubicBezTo>
                <a:cubicBezTo>
                  <a:pt x="2" y="294"/>
                  <a:pt x="0" y="243"/>
                  <a:pt x="10" y="196"/>
                </a:cubicBezTo>
                <a:cubicBezTo>
                  <a:pt x="20" y="149"/>
                  <a:pt x="34" y="92"/>
                  <a:pt x="64" y="61"/>
                </a:cubicBezTo>
                <a:cubicBezTo>
                  <a:pt x="94" y="30"/>
                  <a:pt x="147" y="20"/>
                  <a:pt x="193" y="10"/>
                </a:cubicBezTo>
                <a:cubicBezTo>
                  <a:pt x="239" y="0"/>
                  <a:pt x="287" y="2"/>
                  <a:pt x="342" y="1"/>
                </a:cubicBezTo>
                <a:cubicBezTo>
                  <a:pt x="397" y="0"/>
                  <a:pt x="487" y="1"/>
                  <a:pt x="525" y="1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28" name="Line 12">
            <a:extLst>
              <a:ext uri="{FF2B5EF4-FFF2-40B4-BE49-F238E27FC236}">
                <a16:creationId xmlns:a16="http://schemas.microsoft.com/office/drawing/2014/main" id="{322DD0D8-04C8-4F89-A60B-8C70E3D55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57400"/>
            <a:ext cx="0" cy="381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29" name="Line 13">
            <a:extLst>
              <a:ext uri="{FF2B5EF4-FFF2-40B4-BE49-F238E27FC236}">
                <a16:creationId xmlns:a16="http://schemas.microsoft.com/office/drawing/2014/main" id="{5959C2DC-E507-4DEB-9B82-449C14A7C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429000"/>
            <a:ext cx="0" cy="1371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B12E80D3-5F6B-4D2A-84C9-12C2678CF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050" y="2590800"/>
            <a:ext cx="838200" cy="39211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altLang="en-US" sz="1800" dirty="0"/>
              <a:t>ACTH</a:t>
            </a:r>
          </a:p>
        </p:txBody>
      </p:sp>
      <p:sp>
        <p:nvSpPr>
          <p:cNvPr id="60434" name="Text Box 18">
            <a:extLst>
              <a:ext uri="{FF2B5EF4-FFF2-40B4-BE49-F238E27FC236}">
                <a16:creationId xmlns:a16="http://schemas.microsoft.com/office/drawing/2014/main" id="{2F9606AD-3A4F-423A-8DAF-05D01B2E5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124450"/>
            <a:ext cx="1428750" cy="66675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altLang="en-US" sz="1800" dirty="0"/>
              <a:t>Cortisol</a:t>
            </a:r>
          </a:p>
          <a:p>
            <a:r>
              <a:rPr lang="en-AU" altLang="en-US" sz="1800" dirty="0"/>
              <a:t>Aldosterone</a:t>
            </a:r>
          </a:p>
        </p:txBody>
      </p:sp>
      <p:grpSp>
        <p:nvGrpSpPr>
          <p:cNvPr id="60444" name="Group 28">
            <a:extLst>
              <a:ext uri="{FF2B5EF4-FFF2-40B4-BE49-F238E27FC236}">
                <a16:creationId xmlns:a16="http://schemas.microsoft.com/office/drawing/2014/main" id="{EDBE97A3-3FFA-4BE0-B99D-CCADF1CA17B7}"/>
              </a:ext>
            </a:extLst>
          </p:cNvPr>
          <p:cNvGrpSpPr>
            <a:grpSpLocks/>
          </p:cNvGrpSpPr>
          <p:nvPr/>
        </p:nvGrpSpPr>
        <p:grpSpPr bwMode="auto">
          <a:xfrm>
            <a:off x="5307013" y="5105400"/>
            <a:ext cx="1931987" cy="1373188"/>
            <a:chOff x="2968" y="2651"/>
            <a:chExt cx="1217" cy="865"/>
          </a:xfrm>
        </p:grpSpPr>
        <p:sp>
          <p:nvSpPr>
            <p:cNvPr id="60423" name="Text Box 7">
              <a:extLst>
                <a:ext uri="{FF2B5EF4-FFF2-40B4-BE49-F238E27FC236}">
                  <a16:creationId xmlns:a16="http://schemas.microsoft.com/office/drawing/2014/main" id="{0F054ED8-66E1-4636-BBA5-1D8B02978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4" y="2737"/>
              <a:ext cx="556" cy="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600"/>
                <a:t>Adrenal</a:t>
              </a:r>
            </a:p>
            <a:p>
              <a:r>
                <a:rPr lang="en-AU" altLang="en-US" sz="1600"/>
                <a:t>gland</a:t>
              </a:r>
            </a:p>
          </p:txBody>
        </p:sp>
        <p:sp>
          <p:nvSpPr>
            <p:cNvPr id="60436" name="Freeform 20">
              <a:extLst>
                <a:ext uri="{FF2B5EF4-FFF2-40B4-BE49-F238E27FC236}">
                  <a16:creationId xmlns:a16="http://schemas.microsoft.com/office/drawing/2014/main" id="{C5CBBE76-D2F4-439D-9614-384762B61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651"/>
              <a:ext cx="1217" cy="865"/>
            </a:xfrm>
            <a:custGeom>
              <a:avLst/>
              <a:gdLst>
                <a:gd name="T0" fmla="*/ 8 w 1217"/>
                <a:gd name="T1" fmla="*/ 613 h 865"/>
                <a:gd name="T2" fmla="*/ 104 w 1217"/>
                <a:gd name="T3" fmla="*/ 325 h 865"/>
                <a:gd name="T4" fmla="*/ 284 w 1217"/>
                <a:gd name="T5" fmla="*/ 118 h 865"/>
                <a:gd name="T6" fmla="*/ 702 w 1217"/>
                <a:gd name="T7" fmla="*/ 15 h 865"/>
                <a:gd name="T8" fmla="*/ 1064 w 1217"/>
                <a:gd name="T9" fmla="*/ 210 h 865"/>
                <a:gd name="T10" fmla="*/ 1208 w 1217"/>
                <a:gd name="T11" fmla="*/ 757 h 865"/>
                <a:gd name="T12" fmla="*/ 1120 w 1217"/>
                <a:gd name="T13" fmla="*/ 861 h 865"/>
                <a:gd name="T14" fmla="*/ 1018 w 1217"/>
                <a:gd name="T15" fmla="*/ 777 h 865"/>
                <a:gd name="T16" fmla="*/ 822 w 1217"/>
                <a:gd name="T17" fmla="*/ 554 h 865"/>
                <a:gd name="T18" fmla="*/ 488 w 1217"/>
                <a:gd name="T19" fmla="*/ 489 h 865"/>
                <a:gd name="T20" fmla="*/ 200 w 1217"/>
                <a:gd name="T21" fmla="*/ 661 h 865"/>
                <a:gd name="T22" fmla="*/ 56 w 1217"/>
                <a:gd name="T23" fmla="*/ 709 h 865"/>
                <a:gd name="T24" fmla="*/ 8 w 1217"/>
                <a:gd name="T25" fmla="*/ 613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7" h="865">
                  <a:moveTo>
                    <a:pt x="8" y="613"/>
                  </a:moveTo>
                  <a:cubicBezTo>
                    <a:pt x="16" y="549"/>
                    <a:pt x="58" y="407"/>
                    <a:pt x="104" y="325"/>
                  </a:cubicBezTo>
                  <a:cubicBezTo>
                    <a:pt x="150" y="243"/>
                    <a:pt x="184" y="170"/>
                    <a:pt x="284" y="118"/>
                  </a:cubicBezTo>
                  <a:cubicBezTo>
                    <a:pt x="384" y="66"/>
                    <a:pt x="572" y="0"/>
                    <a:pt x="702" y="15"/>
                  </a:cubicBezTo>
                  <a:cubicBezTo>
                    <a:pt x="832" y="30"/>
                    <a:pt x="980" y="86"/>
                    <a:pt x="1064" y="210"/>
                  </a:cubicBezTo>
                  <a:cubicBezTo>
                    <a:pt x="1148" y="334"/>
                    <a:pt x="1199" y="649"/>
                    <a:pt x="1208" y="757"/>
                  </a:cubicBezTo>
                  <a:cubicBezTo>
                    <a:pt x="1217" y="865"/>
                    <a:pt x="1152" y="858"/>
                    <a:pt x="1120" y="861"/>
                  </a:cubicBezTo>
                  <a:cubicBezTo>
                    <a:pt x="1088" y="864"/>
                    <a:pt x="1068" y="828"/>
                    <a:pt x="1018" y="777"/>
                  </a:cubicBezTo>
                  <a:cubicBezTo>
                    <a:pt x="968" y="726"/>
                    <a:pt x="910" y="602"/>
                    <a:pt x="822" y="554"/>
                  </a:cubicBezTo>
                  <a:cubicBezTo>
                    <a:pt x="734" y="506"/>
                    <a:pt x="592" y="471"/>
                    <a:pt x="488" y="489"/>
                  </a:cubicBezTo>
                  <a:cubicBezTo>
                    <a:pt x="384" y="507"/>
                    <a:pt x="272" y="624"/>
                    <a:pt x="200" y="661"/>
                  </a:cubicBezTo>
                  <a:cubicBezTo>
                    <a:pt x="128" y="698"/>
                    <a:pt x="88" y="717"/>
                    <a:pt x="56" y="709"/>
                  </a:cubicBezTo>
                  <a:cubicBezTo>
                    <a:pt x="24" y="701"/>
                    <a:pt x="0" y="677"/>
                    <a:pt x="8" y="613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0439" name="Group 23">
            <a:extLst>
              <a:ext uri="{FF2B5EF4-FFF2-40B4-BE49-F238E27FC236}">
                <a16:creationId xmlns:a16="http://schemas.microsoft.com/office/drawing/2014/main" id="{849ACD21-B855-4B0E-B8EC-243FE07DF7F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191000"/>
            <a:ext cx="1689100" cy="1671638"/>
            <a:chOff x="280" y="1376"/>
            <a:chExt cx="1576" cy="1560"/>
          </a:xfrm>
        </p:grpSpPr>
        <p:sp>
          <p:nvSpPr>
            <p:cNvPr id="60437" name="Freeform 21">
              <a:extLst>
                <a:ext uri="{FF2B5EF4-FFF2-40B4-BE49-F238E27FC236}">
                  <a16:creationId xmlns:a16="http://schemas.microsoft.com/office/drawing/2014/main" id="{B680ACCE-4B47-47D5-9683-B2BEAB601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" y="1376"/>
              <a:ext cx="1576" cy="1560"/>
            </a:xfrm>
            <a:custGeom>
              <a:avLst/>
              <a:gdLst>
                <a:gd name="T0" fmla="*/ 152 w 1576"/>
                <a:gd name="T1" fmla="*/ 592 h 1560"/>
                <a:gd name="T2" fmla="*/ 8 w 1576"/>
                <a:gd name="T3" fmla="*/ 832 h 1560"/>
                <a:gd name="T4" fmla="*/ 200 w 1576"/>
                <a:gd name="T5" fmla="*/ 1072 h 1560"/>
                <a:gd name="T6" fmla="*/ 248 w 1576"/>
                <a:gd name="T7" fmla="*/ 1312 h 1560"/>
                <a:gd name="T8" fmla="*/ 584 w 1576"/>
                <a:gd name="T9" fmla="*/ 1264 h 1560"/>
                <a:gd name="T10" fmla="*/ 728 w 1576"/>
                <a:gd name="T11" fmla="*/ 1552 h 1560"/>
                <a:gd name="T12" fmla="*/ 1160 w 1576"/>
                <a:gd name="T13" fmla="*/ 1216 h 1560"/>
                <a:gd name="T14" fmla="*/ 1544 w 1576"/>
                <a:gd name="T15" fmla="*/ 1168 h 1560"/>
                <a:gd name="T16" fmla="*/ 1352 w 1576"/>
                <a:gd name="T17" fmla="*/ 736 h 1560"/>
                <a:gd name="T18" fmla="*/ 1304 w 1576"/>
                <a:gd name="T19" fmla="*/ 208 h 1560"/>
                <a:gd name="T20" fmla="*/ 872 w 1576"/>
                <a:gd name="T21" fmla="*/ 352 h 1560"/>
                <a:gd name="T22" fmla="*/ 392 w 1576"/>
                <a:gd name="T23" fmla="*/ 16 h 1560"/>
                <a:gd name="T24" fmla="*/ 104 w 1576"/>
                <a:gd name="T25" fmla="*/ 256 h 1560"/>
                <a:gd name="T26" fmla="*/ 248 w 1576"/>
                <a:gd name="T27" fmla="*/ 544 h 1560"/>
                <a:gd name="T28" fmla="*/ 152 w 1576"/>
                <a:gd name="T29" fmla="*/ 592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6" h="1560">
                  <a:moveTo>
                    <a:pt x="152" y="592"/>
                  </a:moveTo>
                  <a:cubicBezTo>
                    <a:pt x="112" y="640"/>
                    <a:pt x="0" y="752"/>
                    <a:pt x="8" y="832"/>
                  </a:cubicBezTo>
                  <a:cubicBezTo>
                    <a:pt x="16" y="912"/>
                    <a:pt x="160" y="992"/>
                    <a:pt x="200" y="1072"/>
                  </a:cubicBezTo>
                  <a:cubicBezTo>
                    <a:pt x="240" y="1152"/>
                    <a:pt x="184" y="1280"/>
                    <a:pt x="248" y="1312"/>
                  </a:cubicBezTo>
                  <a:cubicBezTo>
                    <a:pt x="312" y="1344"/>
                    <a:pt x="504" y="1224"/>
                    <a:pt x="584" y="1264"/>
                  </a:cubicBezTo>
                  <a:cubicBezTo>
                    <a:pt x="664" y="1304"/>
                    <a:pt x="632" y="1560"/>
                    <a:pt x="728" y="1552"/>
                  </a:cubicBezTo>
                  <a:cubicBezTo>
                    <a:pt x="824" y="1544"/>
                    <a:pt x="1024" y="1280"/>
                    <a:pt x="1160" y="1216"/>
                  </a:cubicBezTo>
                  <a:cubicBezTo>
                    <a:pt x="1296" y="1152"/>
                    <a:pt x="1512" y="1248"/>
                    <a:pt x="1544" y="1168"/>
                  </a:cubicBezTo>
                  <a:cubicBezTo>
                    <a:pt x="1576" y="1088"/>
                    <a:pt x="1392" y="896"/>
                    <a:pt x="1352" y="736"/>
                  </a:cubicBezTo>
                  <a:cubicBezTo>
                    <a:pt x="1312" y="576"/>
                    <a:pt x="1384" y="272"/>
                    <a:pt x="1304" y="208"/>
                  </a:cubicBezTo>
                  <a:cubicBezTo>
                    <a:pt x="1224" y="144"/>
                    <a:pt x="1024" y="384"/>
                    <a:pt x="872" y="352"/>
                  </a:cubicBezTo>
                  <a:cubicBezTo>
                    <a:pt x="720" y="320"/>
                    <a:pt x="520" y="32"/>
                    <a:pt x="392" y="16"/>
                  </a:cubicBezTo>
                  <a:cubicBezTo>
                    <a:pt x="264" y="0"/>
                    <a:pt x="128" y="168"/>
                    <a:pt x="104" y="256"/>
                  </a:cubicBezTo>
                  <a:cubicBezTo>
                    <a:pt x="80" y="344"/>
                    <a:pt x="240" y="488"/>
                    <a:pt x="248" y="544"/>
                  </a:cubicBezTo>
                  <a:cubicBezTo>
                    <a:pt x="256" y="600"/>
                    <a:pt x="192" y="544"/>
                    <a:pt x="152" y="592"/>
                  </a:cubicBezTo>
                  <a:close/>
                </a:path>
              </a:pathLst>
            </a:custGeom>
            <a:solidFill>
              <a:srgbClr val="33CCFF"/>
            </a:solidFill>
            <a:ln w="254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0438" name="Oval 22">
              <a:extLst>
                <a:ext uri="{FF2B5EF4-FFF2-40B4-BE49-F238E27FC236}">
                  <a16:creationId xmlns:a16="http://schemas.microsoft.com/office/drawing/2014/main" id="{22924B89-6AC0-438A-88BF-0E666C774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064"/>
              <a:ext cx="480" cy="384"/>
            </a:xfrm>
            <a:prstGeom prst="ellipse">
              <a:avLst/>
            </a:prstGeom>
            <a:solidFill>
              <a:srgbClr val="FF0066"/>
            </a:solidFill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60443" name="Freeform 27">
            <a:extLst>
              <a:ext uri="{FF2B5EF4-FFF2-40B4-BE49-F238E27FC236}">
                <a16:creationId xmlns:a16="http://schemas.microsoft.com/office/drawing/2014/main" id="{C1A3E2EB-F7AB-4547-BDD9-DAE0989EA1D7}"/>
              </a:ext>
            </a:extLst>
          </p:cNvPr>
          <p:cNvSpPr>
            <a:spLocks/>
          </p:cNvSpPr>
          <p:nvPr/>
        </p:nvSpPr>
        <p:spPr bwMode="auto">
          <a:xfrm rot="1572882">
            <a:off x="2743200" y="5334000"/>
            <a:ext cx="2133600" cy="533400"/>
          </a:xfrm>
          <a:custGeom>
            <a:avLst/>
            <a:gdLst>
              <a:gd name="T0" fmla="*/ 1344 w 1344"/>
              <a:gd name="T1" fmla="*/ 48 h 336"/>
              <a:gd name="T2" fmla="*/ 528 w 1344"/>
              <a:gd name="T3" fmla="*/ 288 h 336"/>
              <a:gd name="T4" fmla="*/ 624 w 1344"/>
              <a:gd name="T5" fmla="*/ 144 h 336"/>
              <a:gd name="T6" fmla="*/ 48 w 1344"/>
              <a:gd name="T7" fmla="*/ 336 h 336"/>
              <a:gd name="T8" fmla="*/ 0 w 1344"/>
              <a:gd name="T9" fmla="*/ 96 h 336"/>
              <a:gd name="T10" fmla="*/ 816 w 1344"/>
              <a:gd name="T11" fmla="*/ 0 h 336"/>
              <a:gd name="T12" fmla="*/ 720 w 1344"/>
              <a:gd name="T13" fmla="*/ 144 h 336"/>
              <a:gd name="T14" fmla="*/ 1344 w 1344"/>
              <a:gd name="T15" fmla="*/ 4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4" h="336">
                <a:moveTo>
                  <a:pt x="1344" y="48"/>
                </a:moveTo>
                <a:lnTo>
                  <a:pt x="528" y="288"/>
                </a:lnTo>
                <a:lnTo>
                  <a:pt x="624" y="144"/>
                </a:lnTo>
                <a:lnTo>
                  <a:pt x="48" y="336"/>
                </a:lnTo>
                <a:lnTo>
                  <a:pt x="0" y="96"/>
                </a:lnTo>
                <a:lnTo>
                  <a:pt x="816" y="0"/>
                </a:lnTo>
                <a:lnTo>
                  <a:pt x="720" y="144"/>
                </a:lnTo>
                <a:lnTo>
                  <a:pt x="1344" y="48"/>
                </a:lnTo>
                <a:close/>
              </a:path>
            </a:pathLst>
          </a:custGeom>
          <a:solidFill>
            <a:srgbClr val="FF0066"/>
          </a:solidFill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45" name="AutoShape 29">
            <a:extLst>
              <a:ext uri="{FF2B5EF4-FFF2-40B4-BE49-F238E27FC236}">
                <a16:creationId xmlns:a16="http://schemas.microsoft.com/office/drawing/2014/main" id="{2E80EB8B-CE0F-4DB6-B0C1-5C5424F0E53B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7124700" y="52197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0446" name="AutoShape 30">
            <a:extLst>
              <a:ext uri="{FF2B5EF4-FFF2-40B4-BE49-F238E27FC236}">
                <a16:creationId xmlns:a16="http://schemas.microsoft.com/office/drawing/2014/main" id="{55F53FAB-F05D-4D66-B4EB-E531BB924F65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7124700" y="27051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12AFAAB-9E0F-4ADB-B1B9-CF2B60A5B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Addison’s disease: clinical features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0AE461E-BA88-4D36-8923-18354CC582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Weakness, fatigue	100%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Weight loss	100%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Anorexia	100%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Hyperpigmentation	92%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Hypotension	88%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Gastrointestinal	56%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Salt craving	19%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Postural symptoms	12%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</TotalTime>
  <Words>1406</Words>
  <Application>Microsoft Office PowerPoint</Application>
  <PresentationFormat>On-screen Show (4:3)</PresentationFormat>
  <Paragraphs>330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Office Theme</vt:lpstr>
      <vt:lpstr>Clinical manifestations of adrenal disease</vt:lpstr>
      <vt:lpstr>Outline</vt:lpstr>
      <vt:lpstr>Zones of adrenal</vt:lpstr>
      <vt:lpstr>Case 1</vt:lpstr>
      <vt:lpstr>Examination</vt:lpstr>
      <vt:lpstr>Investigations</vt:lpstr>
      <vt:lpstr>Progress</vt:lpstr>
      <vt:lpstr>Addison’s disease</vt:lpstr>
      <vt:lpstr>Addison’s disease: clinical features</vt:lpstr>
      <vt:lpstr>Mechanism</vt:lpstr>
      <vt:lpstr>Diurnal rhythms</vt:lpstr>
      <vt:lpstr>Dynamic testing</vt:lpstr>
      <vt:lpstr>Management of adrenal insufficiency</vt:lpstr>
      <vt:lpstr>Case 2</vt:lpstr>
      <vt:lpstr>Examination</vt:lpstr>
      <vt:lpstr>Investigations</vt:lpstr>
      <vt:lpstr>Adrenal CT</vt:lpstr>
      <vt:lpstr>Progress</vt:lpstr>
      <vt:lpstr>Cushing’s syndrome</vt:lpstr>
      <vt:lpstr>Clinical features</vt:lpstr>
      <vt:lpstr>Case 3</vt:lpstr>
      <vt:lpstr>Investigations</vt:lpstr>
      <vt:lpstr>Progress</vt:lpstr>
      <vt:lpstr>Conn’s syndrome</vt:lpstr>
      <vt:lpstr>Investigation &amp; Treatment </vt:lpstr>
      <vt:lpstr>Case 4</vt:lpstr>
      <vt:lpstr>Investigations</vt:lpstr>
      <vt:lpstr>PowerPoint Presentation</vt:lpstr>
      <vt:lpstr>CT Abdomen</vt:lpstr>
      <vt:lpstr>PowerPoint Presentation</vt:lpstr>
      <vt:lpstr>Phaeochromocytoma</vt:lpstr>
      <vt:lpstr>Right adrenalectomy</vt:lpstr>
      <vt:lpstr>Case 5</vt:lpstr>
      <vt:lpstr>Lab results</vt:lpstr>
      <vt:lpstr>Mechanism</vt:lpstr>
      <vt:lpstr>Female: Ambiguous genitalia</vt:lpstr>
      <vt:lpstr>Males: Adrenal insufficiency</vt:lpstr>
      <vt:lpstr>Biosynthetic defects</vt:lpstr>
      <vt:lpstr>Incidental adrenal adenoma</vt:lpstr>
      <vt:lpstr>Clinical features, investigations</vt:lpstr>
      <vt:lpstr>Adrenal cortical carcinoma</vt:lpstr>
      <vt:lpstr>Summary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endocrine system</dc:title>
  <dc:creator>Robert Schmidli</dc:creator>
  <cp:lastModifiedBy>Robert Schmidli</cp:lastModifiedBy>
  <cp:revision>65</cp:revision>
  <dcterms:created xsi:type="dcterms:W3CDTF">2004-05-12T00:45:01Z</dcterms:created>
  <dcterms:modified xsi:type="dcterms:W3CDTF">2023-10-31T21:26:28Z</dcterms:modified>
</cp:coreProperties>
</file>