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6" r:id="rId15"/>
    <p:sldId id="311" r:id="rId16"/>
    <p:sldId id="308" r:id="rId17"/>
    <p:sldId id="307" r:id="rId18"/>
    <p:sldId id="279" r:id="rId19"/>
    <p:sldId id="280" r:id="rId20"/>
    <p:sldId id="310" r:id="rId21"/>
    <p:sldId id="309" r:id="rId22"/>
    <p:sldId id="290" r:id="rId23"/>
    <p:sldId id="293" r:id="rId24"/>
    <p:sldId id="291" r:id="rId25"/>
    <p:sldId id="296" r:id="rId26"/>
    <p:sldId id="295" r:id="rId27"/>
    <p:sldId id="277" r:id="rId28"/>
    <p:sldId id="278" r:id="rId29"/>
    <p:sldId id="294" r:id="rId30"/>
    <p:sldId id="292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8" r:id="rId39"/>
    <p:sldId id="300" r:id="rId40"/>
    <p:sldId id="289" r:id="rId41"/>
    <p:sldId id="312" r:id="rId42"/>
    <p:sldId id="302" r:id="rId43"/>
    <p:sldId id="303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6072-42A2-40CD-AECA-9794B80AB951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1DDD-98C0-4862-876A-7507FA0580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08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859BC9-3EBC-C9AD-B5BA-8533C5720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2F76-D3DF-41DD-BEF5-FE3224A88B3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F64EF2C-5005-5F07-7BD4-09782809A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C35D17B-E92E-2354-90F8-F2450CAD0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D0F033-8C86-1676-4B43-4AB185A2F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243D0-F7C7-4B26-83C8-091958DB623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1ADF8A4-F3FE-9168-2FFB-E0E2C3714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F019D41-9AEB-4A23-58E1-0F146FDC6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865670-5E02-80E6-FD4A-DB50FC2A8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A6E4F-0A78-4D02-95D8-2ADC4245B4F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F4AEE5A-2864-8E16-8733-36C813465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7FBE726-8640-CC9F-AA21-FBD165ABD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5872-1A37-6FE8-DA75-E7E16ADD3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2C84-E333-1EBA-5537-12BC3C70F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D4F4-FDC6-DC9D-8045-741A11B3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9A9FD-6414-D785-B117-8844E828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8BD5-534C-62E1-F1D1-BD2ABE76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2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19CD-8A2A-F256-871B-D05F3ACB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F69D7-EE35-B747-1C6F-AF87F3970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733A-6BC5-19F3-72F6-800C42AC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4B89-2AD7-203A-9A9C-9C3A4828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B70A-4E41-6BBE-5D59-FCCC832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44CB6-8458-08E6-696A-D003F6399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DD86-437B-BE72-BA25-0163C831C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2C94-5B61-A666-C6DF-81BDC7B1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8BF0-B736-67F1-8C48-41FE21D3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8B90-C59C-5486-E3E0-BB604D8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0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FDE1-4C07-AF5D-FF0E-A5CF0C1A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A07F-69BA-EC92-56F7-4381A7E5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743AA-D2CB-6C68-1A24-10B02140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EDA6-C6D3-6D7F-A2BF-2B898CFE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7F11-86D0-A50E-721B-38A4A2CF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0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40B1-83DD-D926-A100-49A4D6D9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71E7-4AA9-1DAB-AD14-C956B820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8410-6EA5-066D-9895-DF530F96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6CB3-D1E7-0F95-3BB0-384E873B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B225-18E8-2AD2-6CE3-8F3ABE74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6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A9F7-48B2-A7B1-37D6-0E6F9322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DB9D-087F-42D5-BC06-4C42315BD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3A32A-5261-F593-3DC9-36210F74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5876-3E81-459F-CA86-42E78DFB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4D400-B8F8-6AB1-4D86-01413D1C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0E7-A738-318E-F7E5-28B344C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1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E4E7-688C-9868-0A42-6693D136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343EB-3924-0774-F16A-0219DB7C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245BE-3E16-5819-946E-D7AEF877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71C9C-C840-1672-AC93-3EB7FF793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5268C-D3B7-94BC-E819-779344EC0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FEDC7-418F-34A5-2342-12CF5F9C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B2350-88E4-515F-2643-912F01FA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2CCD6-C657-4A67-A818-B5E210F1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6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520C-457E-D5F9-E9E4-2B1FFD5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D9C4C-1EA2-EF64-9F6D-EAA2F422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9539F-E81E-F7CC-7CB3-FBC0EDF1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F0EE9-24BD-FC3A-374F-2ACAA776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9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8E248-1DDE-A671-6707-B0605C65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AE174-F69C-F6B8-D92F-6833775F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E8921-3CBD-DC9C-6B26-5F6E7BEB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41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1A7B-290B-432B-6A89-61C6286A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BCAB-1679-A238-26A5-62FC1AFC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13086-B93D-F97C-177B-525C05337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14BFC-846D-C1D4-50F9-7AE954CB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8A7BC-7E3E-78C3-B127-635804E0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F770-FBEF-A68D-D5C3-1A90CE8E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45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61B8-8AB7-7B0E-5508-ECCC36E5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ABC9-A3BD-D80D-45BB-3C3091545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DFB6B-3A17-01F5-C254-B4E916FA7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0C9A6-05C9-7020-D4E9-3616664F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3320C-5771-D9F9-C532-78E46D2D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7503F-EC27-B8A4-7AFF-84C74449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0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AAF13-23BE-9BF3-7ACF-A7C8D810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BCDE-DE8B-A3CA-217D-9ED39410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1662-6BC4-E912-F578-B12C8640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CF1C-A9AF-40F1-999C-2BB1DC83F6B3}" type="datetimeFigureOut">
              <a:rPr lang="en-AU" smtClean="0"/>
              <a:t>25/06/2023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34256-59CB-A511-0387-E7348000F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268-DF14-E2B8-C247-B90CD3B4D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53E8-5996-4DB6-B822-4A068F65FD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04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B7DF-D118-87DE-5542-6AF406519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Diabetes in the Elderly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679D5-270E-F337-B5D0-0C9236D4C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MBChB, FRACP, MRCP, PhD</a:t>
            </a:r>
          </a:p>
          <a:p>
            <a:r>
              <a:rPr lang="en-AU" dirty="0"/>
              <a:t>Clinical Senior Lecturer, ANU Medical School</a:t>
            </a:r>
          </a:p>
          <a:p>
            <a:r>
              <a:rPr lang="en-AU" dirty="0"/>
              <a:t>Senior Staff Specialist, TCH</a:t>
            </a:r>
          </a:p>
        </p:txBody>
      </p:sp>
    </p:spTree>
    <p:extLst>
      <p:ext uri="{BB962C8B-B14F-4D97-AF65-F5344CB8AC3E}">
        <p14:creationId xmlns:p14="http://schemas.microsoft.com/office/powerpoint/2010/main" val="20546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D727-36DB-45BA-8865-D3818161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investigations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3B53-8159-E765-8E09-9441F12F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44" y="1773632"/>
            <a:ext cx="7877192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0F58F-9B25-28DF-AF3B-E8ABC9C6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43" y="3182139"/>
            <a:ext cx="10006357" cy="1407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C320E-FC55-F18F-124B-CE511019577A}"/>
              </a:ext>
            </a:extLst>
          </p:cNvPr>
          <p:cNvSpPr txBox="1"/>
          <p:nvPr/>
        </p:nvSpPr>
        <p:spPr>
          <a:xfrm>
            <a:off x="2658680" y="5789724"/>
            <a:ext cx="687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Diagnosis: unrecognised type 1 diabetes</a:t>
            </a:r>
          </a:p>
        </p:txBody>
      </p:sp>
    </p:spTree>
    <p:extLst>
      <p:ext uri="{BB962C8B-B14F-4D97-AF65-F5344CB8AC3E}">
        <p14:creationId xmlns:p14="http://schemas.microsoft.com/office/powerpoint/2010/main" val="199119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3B37-DF85-11CC-75E8-0AB68C7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59"/>
            <a:ext cx="10515600" cy="1325563"/>
          </a:xfrm>
        </p:spPr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CB03-0FCC-A954-2FC2-AC6B8400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22"/>
            <a:ext cx="10515600" cy="4719541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Empagliflozin, Metformin, Dulaglutide stopped</a:t>
            </a:r>
          </a:p>
          <a:p>
            <a:r>
              <a:rPr lang="en-AU" dirty="0"/>
              <a:t>Basal bolus insulin</a:t>
            </a:r>
          </a:p>
          <a:p>
            <a:r>
              <a:rPr lang="en-AU" dirty="0"/>
              <a:t>Little change in control</a:t>
            </a:r>
          </a:p>
          <a:p>
            <a:endParaRPr lang="en-AU" dirty="0"/>
          </a:p>
          <a:p>
            <a:r>
              <a:rPr lang="en-AU" dirty="0"/>
              <a:t>November 2022</a:t>
            </a:r>
          </a:p>
          <a:p>
            <a:pPr lvl="1"/>
            <a:r>
              <a:rPr lang="en-AU" dirty="0"/>
              <a:t>Further admission with DKA – BGL 50.5, pH 7.21</a:t>
            </a:r>
          </a:p>
          <a:p>
            <a:pPr lvl="1"/>
            <a:r>
              <a:rPr lang="en-AU" dirty="0"/>
              <a:t>Possibly related to insulin admission</a:t>
            </a:r>
          </a:p>
          <a:p>
            <a:pPr lvl="1"/>
            <a:r>
              <a:rPr lang="en-AU" dirty="0"/>
              <a:t>Declining cognitive state</a:t>
            </a:r>
          </a:p>
          <a:p>
            <a:pPr lvl="1"/>
            <a:r>
              <a:rPr lang="en-AU" dirty="0"/>
              <a:t>Attempted Freestyle Libre – not successful</a:t>
            </a:r>
          </a:p>
          <a:p>
            <a:pPr lvl="1"/>
            <a:endParaRPr lang="en-AU" dirty="0"/>
          </a:p>
          <a:p>
            <a:r>
              <a:rPr lang="en-AU" dirty="0"/>
              <a:t>March 2023</a:t>
            </a:r>
          </a:p>
          <a:p>
            <a:pPr lvl="1"/>
            <a:r>
              <a:rPr lang="en-AU" dirty="0"/>
              <a:t>Contacted by son</a:t>
            </a:r>
          </a:p>
          <a:p>
            <a:pPr lvl="1"/>
            <a:r>
              <a:rPr lang="en-AU" dirty="0"/>
              <a:t>Further cognitive decline. Will require visits by carer to supervise insulin</a:t>
            </a:r>
          </a:p>
          <a:p>
            <a:pPr lvl="1"/>
            <a:r>
              <a:rPr lang="en-AU" dirty="0"/>
              <a:t>Changed to BD premix insulin</a:t>
            </a:r>
          </a:p>
        </p:txBody>
      </p:sp>
    </p:spTree>
    <p:extLst>
      <p:ext uri="{BB962C8B-B14F-4D97-AF65-F5344CB8AC3E}">
        <p14:creationId xmlns:p14="http://schemas.microsoft.com/office/powerpoint/2010/main" val="260137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2F40-C37C-1D80-5421-CDFA12D0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 and complications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AE3FD-28DD-75DA-E3EF-77060FEFB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4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7E385B-BA13-A795-E544-3F95F805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42627"/>
            <a:ext cx="4531330" cy="2376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42267-56E8-F808-B4C7-C28C850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17C4-B082-1060-EC87-569DCE42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825625"/>
            <a:ext cx="11006666" cy="4351338"/>
          </a:xfrm>
        </p:spPr>
        <p:txBody>
          <a:bodyPr/>
          <a:lstStyle/>
          <a:p>
            <a:r>
              <a:rPr lang="en-AU" dirty="0"/>
              <a:t>Diabetes Control and Complications Trial (DCCT)</a:t>
            </a:r>
          </a:p>
          <a:p>
            <a:pPr lvl="1"/>
            <a:r>
              <a:rPr lang="en-AU" dirty="0"/>
              <a:t>Completed 1993</a:t>
            </a:r>
          </a:p>
          <a:p>
            <a:pPr lvl="1"/>
            <a:r>
              <a:rPr lang="en-AU" dirty="0"/>
              <a:t>Average 6.5y treatment</a:t>
            </a:r>
          </a:p>
          <a:p>
            <a:pPr lvl="1"/>
            <a:r>
              <a:rPr lang="en-AU" dirty="0"/>
              <a:t>HbA1C 7 vs 9 (intensive vs conventional)</a:t>
            </a:r>
          </a:p>
          <a:p>
            <a:pPr lvl="1"/>
            <a:r>
              <a:rPr lang="en-AU" dirty="0"/>
              <a:t>Improvement in microvascular but no </a:t>
            </a:r>
          </a:p>
          <a:p>
            <a:pPr marL="457200" lvl="1" indent="0">
              <a:buNone/>
              <a:tabLst>
                <a:tab pos="719138" algn="l"/>
              </a:tabLst>
            </a:pPr>
            <a:r>
              <a:rPr lang="en-AU" dirty="0"/>
              <a:t>	no difference in macrovascular complications</a:t>
            </a:r>
          </a:p>
          <a:p>
            <a:pPr defTabSz="990600">
              <a:tabLst>
                <a:tab pos="719138" algn="l"/>
              </a:tabLst>
            </a:pPr>
            <a:r>
              <a:rPr lang="en-AU" dirty="0"/>
              <a:t>Epidemiology of Diabetes Interventions and Complications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Patients monitored for up to 30 years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No difference in control during post-DCCT years</a:t>
            </a:r>
          </a:p>
          <a:p>
            <a:pPr lvl="1" defTabSz="990600">
              <a:tabLst>
                <a:tab pos="719138" algn="l"/>
              </a:tabLst>
            </a:pPr>
            <a:r>
              <a:rPr lang="en-AU" dirty="0"/>
              <a:t>Reduction in CVD (30%), &amp; major CV events (32%)</a:t>
            </a:r>
          </a:p>
          <a:p>
            <a:pPr lvl="1" defTabSz="990600">
              <a:tabLst>
                <a:tab pos="719138" algn="l"/>
              </a:tabLst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26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7713-1541-A800-188F-11DBA960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UK Prospective Diabetes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4B0D-6069-0186-80DE-297DF263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First study of control and complications in type 2 diabetes</a:t>
            </a:r>
          </a:p>
          <a:p>
            <a:r>
              <a:rPr lang="en-AU" dirty="0"/>
              <a:t>Uncertainties</a:t>
            </a:r>
          </a:p>
          <a:p>
            <a:pPr lvl="1"/>
            <a:r>
              <a:rPr lang="en-AU" dirty="0"/>
              <a:t>Possible increased CV mortality with </a:t>
            </a:r>
            <a:r>
              <a:rPr lang="en-AU" dirty="0" err="1"/>
              <a:t>sulphonylureas</a:t>
            </a:r>
            <a:endParaRPr lang="en-AU" dirty="0"/>
          </a:p>
          <a:p>
            <a:pPr lvl="1"/>
            <a:r>
              <a:rPr lang="en-AU" dirty="0"/>
              <a:t>Insulin may be atherogenic</a:t>
            </a:r>
          </a:p>
          <a:p>
            <a:r>
              <a:rPr lang="en-AU" dirty="0"/>
              <a:t>Intensive vs conventional control</a:t>
            </a:r>
          </a:p>
          <a:p>
            <a:r>
              <a:rPr lang="en-AU" dirty="0"/>
              <a:t>3867 newly diagnosed patients, median age 54y</a:t>
            </a:r>
          </a:p>
          <a:p>
            <a:pPr lvl="1"/>
            <a:r>
              <a:rPr lang="en-AU" dirty="0"/>
              <a:t>Collected 1977 – 1997. Initial analysis in 1997</a:t>
            </a:r>
          </a:p>
          <a:p>
            <a:r>
              <a:rPr lang="en-AU" dirty="0"/>
              <a:t>Intensive group </a:t>
            </a:r>
          </a:p>
          <a:p>
            <a:pPr lvl="1"/>
            <a:r>
              <a:rPr lang="en-AU" dirty="0"/>
              <a:t>Sulphonylurea + insulin – FBG &lt; 6mmol/L</a:t>
            </a:r>
          </a:p>
          <a:p>
            <a:pPr lvl="1"/>
            <a:r>
              <a:rPr lang="en-AU" dirty="0"/>
              <a:t>Metformin in obese patients</a:t>
            </a:r>
          </a:p>
          <a:p>
            <a:r>
              <a:rPr lang="en-AU" dirty="0"/>
              <a:t>Conventional group – treat if symptomatic, FBG &gt;15</a:t>
            </a:r>
          </a:p>
        </p:txBody>
      </p:sp>
    </p:spTree>
    <p:extLst>
      <p:ext uri="{BB962C8B-B14F-4D97-AF65-F5344CB8AC3E}">
        <p14:creationId xmlns:p14="http://schemas.microsoft.com/office/powerpoint/2010/main" val="189202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3" name="Picture 41">
            <a:extLst>
              <a:ext uri="{FF2B5EF4-FFF2-40B4-BE49-F238E27FC236}">
                <a16:creationId xmlns:a16="http://schemas.microsoft.com/office/drawing/2014/main" id="{52259A92-0D04-DAE1-8F79-8208476F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923925"/>
            <a:ext cx="7243762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2CE19C4D-1A04-A434-FB89-F90080F57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991600" cy="5794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Post-Trial Changes in HbA</a:t>
            </a:r>
            <a:r>
              <a:rPr lang="en-US" altLang="en-US" baseline="-25000"/>
              <a:t>1c</a:t>
            </a:r>
          </a:p>
        </p:txBody>
      </p:sp>
      <p:sp>
        <p:nvSpPr>
          <p:cNvPr id="8225" name="Line 33">
            <a:extLst>
              <a:ext uri="{FF2B5EF4-FFF2-40B4-BE49-F238E27FC236}">
                <a16:creationId xmlns:a16="http://schemas.microsoft.com/office/drawing/2014/main" id="{29C5BFD5-830E-C135-09E9-0C27CF091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33909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226" name="Group 34">
            <a:extLst>
              <a:ext uri="{FF2B5EF4-FFF2-40B4-BE49-F238E27FC236}">
                <a16:creationId xmlns:a16="http://schemas.microsoft.com/office/drawing/2014/main" id="{01596EA9-49F8-4BB0-D30C-5780B31B4817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1600200"/>
            <a:ext cx="2133600" cy="762000"/>
            <a:chOff x="1824" y="1008"/>
            <a:chExt cx="1344" cy="480"/>
          </a:xfrm>
        </p:grpSpPr>
        <p:sp>
          <p:nvSpPr>
            <p:cNvPr id="8209" name="Line 17">
              <a:extLst>
                <a:ext uri="{FF2B5EF4-FFF2-40B4-BE49-F238E27FC236}">
                  <a16:creationId xmlns:a16="http://schemas.microsoft.com/office/drawing/2014/main" id="{DB071126-A718-FFB1-E3BA-F2C4A3A0D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05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210" name="Text Box 18">
              <a:extLst>
                <a:ext uri="{FF2B5EF4-FFF2-40B4-BE49-F238E27FC236}">
                  <a16:creationId xmlns:a16="http://schemas.microsoft.com/office/drawing/2014/main" id="{A9AA629D-55C6-F023-FA8D-D079CB068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008"/>
              <a:ext cx="1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UKPDS results</a:t>
              </a:r>
              <a:br>
                <a:rPr lang="en-US" altLang="en-US" sz="1400"/>
              </a:br>
              <a:r>
                <a:rPr lang="en-US" altLang="en-US" sz="1400"/>
                <a:t>presented</a:t>
              </a:r>
            </a:p>
          </p:txBody>
        </p:sp>
      </p:grpSp>
      <p:sp>
        <p:nvSpPr>
          <p:cNvPr id="8241" name="Text Box 49">
            <a:extLst>
              <a:ext uri="{FF2B5EF4-FFF2-40B4-BE49-F238E27FC236}">
                <a16:creationId xmlns:a16="http://schemas.microsoft.com/office/drawing/2014/main" id="{0C70374D-6746-15A5-B9D0-420708F7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600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/>
              <a:t>Mean (95%CI)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7A9E484-C170-62F1-CBBD-4778825B2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5794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Myocardial Infarction Hazard Ratio</a:t>
            </a:r>
          </a:p>
        </p:txBody>
      </p:sp>
      <p:grpSp>
        <p:nvGrpSpPr>
          <p:cNvPr id="99346" name="Group 18">
            <a:extLst>
              <a:ext uri="{FF2B5EF4-FFF2-40B4-BE49-F238E27FC236}">
                <a16:creationId xmlns:a16="http://schemas.microsoft.com/office/drawing/2014/main" id="{A524652B-8362-2099-AD6E-BCE46A2B420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733426"/>
            <a:ext cx="8458200" cy="5421313"/>
            <a:chOff x="336" y="462"/>
            <a:chExt cx="5328" cy="3415"/>
          </a:xfrm>
        </p:grpSpPr>
        <p:pic>
          <p:nvPicPr>
            <p:cNvPr id="99342" name="Picture 14">
              <a:extLst>
                <a:ext uri="{FF2B5EF4-FFF2-40B4-BE49-F238E27FC236}">
                  <a16:creationId xmlns:a16="http://schemas.microsoft.com/office/drawing/2014/main" id="{0A822C36-A198-7BA4-2E7F-88AD98FC9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966"/>
              <a:ext cx="4378" cy="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34" name="Text Box 6">
              <a:extLst>
                <a:ext uri="{FF2B5EF4-FFF2-40B4-BE49-F238E27FC236}">
                  <a16:creationId xmlns:a16="http://schemas.microsoft.com/office/drawing/2014/main" id="{CBAED653-39E6-E9F9-4D30-076CCA7E6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62"/>
              <a:ext cx="50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rgbClr val="000080"/>
                  </a:solidFill>
                </a:rPr>
                <a:t>(fatal or non-fatal myocardial infarction or sudden death)</a:t>
              </a:r>
            </a:p>
          </p:txBody>
        </p:sp>
        <p:sp>
          <p:nvSpPr>
            <p:cNvPr id="99343" name="Text Box 15">
              <a:extLst>
                <a:ext uri="{FF2B5EF4-FFF2-40B4-BE49-F238E27FC236}">
                  <a16:creationId xmlns:a16="http://schemas.microsoft.com/office/drawing/2014/main" id="{E019DBC0-E402-6C50-A32D-38DDCEE75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20"/>
              <a:ext cx="50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Intensive (SU/Ins) </a:t>
              </a:r>
              <a:r>
                <a:rPr lang="en-US" altLang="en-US" b="1" i="1"/>
                <a:t>vs.</a:t>
              </a:r>
              <a:r>
                <a:rPr lang="en-US" altLang="en-US" b="1"/>
                <a:t> Conventional glucose control</a:t>
              </a:r>
            </a:p>
          </p:txBody>
        </p:sp>
        <p:sp>
          <p:nvSpPr>
            <p:cNvPr id="99345" name="Text Box 17">
              <a:extLst>
                <a:ext uri="{FF2B5EF4-FFF2-40B4-BE49-F238E27FC236}">
                  <a16:creationId xmlns:a16="http://schemas.microsoft.com/office/drawing/2014/main" id="{A2AC7D82-79C9-ADC3-B73E-CC6D1C7AE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812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i="1"/>
                <a:t>HR (95%CI)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00730AFB-F802-9468-FD4D-CD564CC6F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839200" cy="5794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All-cause Mortality Hazard Ratio</a:t>
            </a:r>
          </a:p>
        </p:txBody>
      </p:sp>
      <p:grpSp>
        <p:nvGrpSpPr>
          <p:cNvPr id="101397" name="Group 21">
            <a:extLst>
              <a:ext uri="{FF2B5EF4-FFF2-40B4-BE49-F238E27FC236}">
                <a16:creationId xmlns:a16="http://schemas.microsoft.com/office/drawing/2014/main" id="{2513E169-BDD2-E234-8188-A2AC1A7A85E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143001"/>
            <a:ext cx="8458200" cy="5040313"/>
            <a:chOff x="336" y="720"/>
            <a:chExt cx="5328" cy="3175"/>
          </a:xfrm>
        </p:grpSpPr>
        <p:pic>
          <p:nvPicPr>
            <p:cNvPr id="101393" name="Picture 17">
              <a:extLst>
                <a:ext uri="{FF2B5EF4-FFF2-40B4-BE49-F238E27FC236}">
                  <a16:creationId xmlns:a16="http://schemas.microsoft.com/office/drawing/2014/main" id="{A32D14ED-3839-3F6F-9A62-FC16AFE4C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984"/>
              <a:ext cx="4303" cy="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394" name="Text Box 18">
              <a:extLst>
                <a:ext uri="{FF2B5EF4-FFF2-40B4-BE49-F238E27FC236}">
                  <a16:creationId xmlns:a16="http://schemas.microsoft.com/office/drawing/2014/main" id="{3D70B4A4-C1A6-AC17-5868-67FE671BD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20"/>
              <a:ext cx="50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Intensive (SU/Ins) </a:t>
              </a:r>
              <a:r>
                <a:rPr lang="en-US" altLang="en-US" b="1" i="1"/>
                <a:t>vs.</a:t>
              </a:r>
              <a:r>
                <a:rPr lang="en-US" altLang="en-US" b="1"/>
                <a:t> Conventional glucose control</a:t>
              </a:r>
            </a:p>
          </p:txBody>
        </p:sp>
        <p:sp>
          <p:nvSpPr>
            <p:cNvPr id="101396" name="Text Box 20">
              <a:extLst>
                <a:ext uri="{FF2B5EF4-FFF2-40B4-BE49-F238E27FC236}">
                  <a16:creationId xmlns:a16="http://schemas.microsoft.com/office/drawing/2014/main" id="{69D9683D-177B-AD89-310F-8BE7FF091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812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i="1"/>
                <a:t>HR (95%CI)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32714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ACCORD study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866" y="1575714"/>
            <a:ext cx="9838267" cy="492125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Aimed to examine effect of lowering blood glucose into “normal” range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~10,000 patients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Age 55 – 79y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HbA1C target &lt; 6.0 vs “standard” (7.0)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Medications: Metformin, Glimepiride, Repaglinide, Rosiglitazone, Acarbose, Exenatide, Insulin (any)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Final outcome 6.4 vs 7.5%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Primary outcome: </a:t>
            </a:r>
          </a:p>
          <a:p>
            <a:pPr lvl="1">
              <a:lnSpc>
                <a:spcPct val="80000"/>
              </a:lnSpc>
            </a:pPr>
            <a:r>
              <a:rPr lang="en-AU" altLang="en-US" sz="2000" dirty="0"/>
              <a:t>F</a:t>
            </a:r>
            <a:r>
              <a:rPr lang="en-GB" altLang="en-US" sz="2000" dirty="0" err="1"/>
              <a:t>irst</a:t>
            </a:r>
            <a:r>
              <a:rPr lang="en-GB" altLang="en-US" sz="2000" dirty="0"/>
              <a:t> occurrence of nonfatal myocardial infarction or nonfatal stroke or death from cardiovascular causes</a:t>
            </a:r>
          </a:p>
        </p:txBody>
      </p:sp>
    </p:spTree>
    <p:extLst>
      <p:ext uri="{BB962C8B-B14F-4D97-AF65-F5344CB8AC3E}">
        <p14:creationId xmlns:p14="http://schemas.microsoft.com/office/powerpoint/2010/main" val="99511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AC9C-5644-DE91-46E0-62A38C80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8"/>
            <a:ext cx="10515600" cy="1325563"/>
          </a:xfrm>
        </p:spPr>
        <p:txBody>
          <a:bodyPr/>
          <a:lstStyle/>
          <a:p>
            <a:r>
              <a:rPr lang="en-AU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79338-7C9E-DA7A-7EE2-4347B691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5" y="1181893"/>
            <a:ext cx="4089737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CBF28-E69A-9369-DD46-32A64E54C71F}"/>
              </a:ext>
            </a:extLst>
          </p:cNvPr>
          <p:cNvSpPr txBox="1"/>
          <p:nvPr/>
        </p:nvSpPr>
        <p:spPr>
          <a:xfrm>
            <a:off x="1332650" y="4489596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Glycated Hb at study visits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59DB4-3B21-4C0E-02AF-E4074F08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85" y="0"/>
            <a:ext cx="436998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31E0B-C66E-B815-FB22-A3CDF9B28952}"/>
              </a:ext>
            </a:extLst>
          </p:cNvPr>
          <p:cNvSpPr txBox="1"/>
          <p:nvPr/>
        </p:nvSpPr>
        <p:spPr>
          <a:xfrm>
            <a:off x="531297" y="4937656"/>
            <a:ext cx="538545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257 vs 203 deaths in intensive/standard group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/>
              <a:t>Study terminated because of excess deaths in study group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Cardiovascular safety trials mandated for hypoglycaemic drugs</a:t>
            </a:r>
            <a:endParaRPr lang="en-AU" altLang="en-US" sz="2400" dirty="0"/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altLang="en-US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3641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E64B-4CA8-1567-4F14-2F357FA4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6799-2AED-3B9D-9574-A4F9D947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1"/>
            <a:ext cx="10515600" cy="4351338"/>
          </a:xfrm>
        </p:spPr>
        <p:txBody>
          <a:bodyPr/>
          <a:lstStyle/>
          <a:p>
            <a:r>
              <a:rPr lang="en-AU" dirty="0"/>
              <a:t>Case study</a:t>
            </a:r>
          </a:p>
          <a:p>
            <a:r>
              <a:rPr lang="en-AU" dirty="0"/>
              <a:t>Evidence base</a:t>
            </a:r>
          </a:p>
          <a:p>
            <a:pPr lvl="1"/>
            <a:r>
              <a:rPr lang="en-AU" dirty="0"/>
              <a:t>Control and complications</a:t>
            </a:r>
          </a:p>
          <a:p>
            <a:pPr lvl="1"/>
            <a:r>
              <a:rPr lang="en-AU" dirty="0"/>
              <a:t>Aims of treatment</a:t>
            </a:r>
          </a:p>
          <a:p>
            <a:r>
              <a:rPr lang="en-AU" dirty="0"/>
              <a:t>Pharmacological agents</a:t>
            </a:r>
          </a:p>
          <a:p>
            <a:r>
              <a:rPr lang="en-AU" dirty="0"/>
              <a:t>Use of insulin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102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A612-A907-97A4-F7B3-E408151C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Specific agents: SGLT-2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75AB-8119-9FA8-CFF8-3CCF7C33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EMPA-REG trial – N Engl J Med 2015; 373: 2117</a:t>
            </a:r>
          </a:p>
          <a:p>
            <a:pPr lvl="1"/>
            <a:r>
              <a:rPr lang="en-AU" dirty="0"/>
              <a:t>7020 at-risk patients, 3.1yr, empagliflozin or placebo</a:t>
            </a:r>
          </a:p>
          <a:p>
            <a:pPr lvl="1"/>
            <a:r>
              <a:rPr lang="en-AU" dirty="0"/>
              <a:t>Composite CV outcome 10.5% vs 12.1% (p=0.04)</a:t>
            </a:r>
          </a:p>
          <a:p>
            <a:pPr lvl="1"/>
            <a:r>
              <a:rPr lang="en-AU" dirty="0"/>
              <a:t>Lower CV death, all-cause mortality, hospitalisation for heart failure</a:t>
            </a:r>
          </a:p>
          <a:p>
            <a:r>
              <a:rPr lang="en-AU" dirty="0"/>
              <a:t>Dapagliflozin – N Engl J Med 2019; 380: 347</a:t>
            </a:r>
          </a:p>
          <a:p>
            <a:pPr lvl="1"/>
            <a:r>
              <a:rPr lang="en-AU" dirty="0"/>
              <a:t>N = 17,160 – 10,186 had no atherosclerotic disease</a:t>
            </a:r>
          </a:p>
          <a:p>
            <a:pPr lvl="1"/>
            <a:r>
              <a:rPr lang="en-AU" dirty="0"/>
              <a:t>Nonsignificant reduction in MACE</a:t>
            </a:r>
          </a:p>
          <a:p>
            <a:pPr lvl="1"/>
            <a:r>
              <a:rPr lang="en-AU" dirty="0"/>
              <a:t>Reduction in hospitalisation for heart failure</a:t>
            </a:r>
          </a:p>
          <a:p>
            <a:pPr lvl="1"/>
            <a:r>
              <a:rPr lang="en-AU" dirty="0"/>
              <a:t>Lower risk group than EMPA-REG</a:t>
            </a:r>
          </a:p>
        </p:txBody>
      </p:sp>
    </p:spTree>
    <p:extLst>
      <p:ext uri="{BB962C8B-B14F-4D97-AF65-F5344CB8AC3E}">
        <p14:creationId xmlns:p14="http://schemas.microsoft.com/office/powerpoint/2010/main" val="412937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8999-C5CA-E1FA-B18C-0F6A1235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Specific agents: GLP-1 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7FEA-0C4C-D594-A2A8-A0DB65C6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Liraglutide (LEADER) - N Engl J Med 2016; 375:311</a:t>
            </a:r>
          </a:p>
          <a:p>
            <a:pPr lvl="1"/>
            <a:r>
              <a:rPr lang="en-AU" dirty="0"/>
              <a:t>GLP-1 agonist</a:t>
            </a:r>
          </a:p>
          <a:p>
            <a:pPr lvl="1"/>
            <a:r>
              <a:rPr lang="en-AU" dirty="0"/>
              <a:t>9340 patients, 3.8yr</a:t>
            </a:r>
          </a:p>
          <a:p>
            <a:pPr lvl="1"/>
            <a:r>
              <a:rPr lang="en-AU" dirty="0"/>
              <a:t>Reduction in CV and all-cause death</a:t>
            </a:r>
          </a:p>
          <a:p>
            <a:r>
              <a:rPr lang="en-AU" dirty="0"/>
              <a:t>Dulaglutide (REWIND) – Lancet 2019; 10193: 121</a:t>
            </a:r>
          </a:p>
          <a:p>
            <a:pPr lvl="1"/>
            <a:r>
              <a:rPr lang="en-AU" dirty="0"/>
              <a:t>Reduction in MACE</a:t>
            </a:r>
          </a:p>
          <a:p>
            <a:r>
              <a:rPr lang="en-AU" dirty="0" err="1"/>
              <a:t>Semaglutide</a:t>
            </a:r>
            <a:r>
              <a:rPr lang="en-AU" dirty="0"/>
              <a:t> (SUSTAIN-6)</a:t>
            </a:r>
          </a:p>
          <a:p>
            <a:pPr lvl="1"/>
            <a:r>
              <a:rPr lang="en-AU" dirty="0"/>
              <a:t>Reduction in CV death, non-fatal MI, non-fatal stroke</a:t>
            </a:r>
          </a:p>
        </p:txBody>
      </p:sp>
    </p:spTree>
    <p:extLst>
      <p:ext uri="{BB962C8B-B14F-4D97-AF65-F5344CB8AC3E}">
        <p14:creationId xmlns:p14="http://schemas.microsoft.com/office/powerpoint/2010/main" val="358657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49C1-F6CD-19F6-FCD1-CF149A39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Aims of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53351-D8FA-D6F5-EE08-3BB94CB70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60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44F4-3A86-97D5-C62F-0191BAA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006C-686E-EDA3-5D2F-96FE16D3A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Highly heterogeneous group – wide variation in physical &amp; cognitive function</a:t>
            </a:r>
          </a:p>
          <a:p>
            <a:r>
              <a:rPr lang="en-AU" dirty="0"/>
              <a:t>Ageing associated with changes in insulin sensitivity, adipose &amp; muscle function, </a:t>
            </a:r>
            <a:r>
              <a:rPr lang="en-AU" dirty="0">
                <a:sym typeface="Symbol" panose="05050102010706020507" pitchFamily="18" charset="2"/>
              </a:rPr>
              <a:t> cell function, polypharmacy, skills &amp; competence</a:t>
            </a:r>
          </a:p>
          <a:p>
            <a:r>
              <a:rPr lang="en-AU" dirty="0">
                <a:sym typeface="Symbol" panose="05050102010706020507" pitchFamily="18" charset="2"/>
              </a:rPr>
              <a:t>Lack of good evidence base: most studies of complications observational or retrospective</a:t>
            </a:r>
          </a:p>
          <a:p>
            <a:r>
              <a:rPr lang="en-AU" dirty="0">
                <a:sym typeface="Symbol" panose="05050102010706020507" pitchFamily="18" charset="2"/>
              </a:rPr>
              <a:t>Most RCTs only compare two HbA1C levels. Do not give targets!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41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A0F-3AAB-2FCB-C098-5E0B21AA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Diabetes </a:t>
            </a:r>
            <a:br>
              <a:rPr lang="en-AU" dirty="0"/>
            </a:br>
            <a:r>
              <a:rPr lang="en-AU" dirty="0"/>
              <a:t>and mortality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D928C2-B4B5-56C1-7347-99E533B7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32" y="142875"/>
            <a:ext cx="67786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0944D092-32D0-4CF2-8423-9CB7DA7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6113463"/>
            <a:ext cx="2328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 2011;364:829-41.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B78FD-68BF-5929-662A-691DF341E9D7}"/>
              </a:ext>
            </a:extLst>
          </p:cNvPr>
          <p:cNvSpPr txBox="1"/>
          <p:nvPr/>
        </p:nvSpPr>
        <p:spPr>
          <a:xfrm>
            <a:off x="397933" y="57441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AU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 Med 2011;364:829-41.</a:t>
            </a:r>
          </a:p>
        </p:txBody>
      </p:sp>
    </p:spTree>
    <p:extLst>
      <p:ext uri="{BB962C8B-B14F-4D97-AF65-F5344CB8AC3E}">
        <p14:creationId xmlns:p14="http://schemas.microsoft.com/office/powerpoint/2010/main" val="84601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0E801-F468-E3AE-31C1-7BD94DBE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48"/>
            <a:ext cx="12192000" cy="66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2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1A8F-4FFB-F87D-D6E1-21BDE8D5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en-AU" dirty="0"/>
              <a:t>HbA1C &amp; mortality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A2401-1456-22F5-EC71-90115D7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31" y="98854"/>
            <a:ext cx="4715875" cy="6405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A49E8-13F0-5B20-AC91-C12CF5041156}"/>
              </a:ext>
            </a:extLst>
          </p:cNvPr>
          <p:cNvSpPr txBox="1"/>
          <p:nvPr/>
        </p:nvSpPr>
        <p:spPr>
          <a:xfrm>
            <a:off x="387856" y="1442953"/>
            <a:ext cx="6235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Data from 587 UK primary care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Age </a:t>
            </a:r>
            <a:r>
              <a:rPr lang="en-AU" sz="2800" dirty="0">
                <a:sym typeface="Symbol" panose="05050102010706020507" pitchFamily="18" charset="2"/>
              </a:rPr>
              <a:t> 70y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Type 1 &amp; 2 diabetes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4-year run-in, 5y follow-up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Measured HbA1C &amp; HbA1C variability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N = 54,803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Outcome – time to all-cause mortality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ym typeface="Symbol" panose="05050102010706020507" pitchFamily="18" charset="2"/>
              </a:rPr>
              <a:t>Results suggest stable glycaemic levels in middle range associated with lowest risk</a:t>
            </a:r>
            <a:endParaRPr lang="en-A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F329D-A2AE-BDF9-B5F8-54497A14EB5F}"/>
              </a:ext>
            </a:extLst>
          </p:cNvPr>
          <p:cNvSpPr txBox="1"/>
          <p:nvPr/>
        </p:nvSpPr>
        <p:spPr>
          <a:xfrm>
            <a:off x="6896021" y="6431776"/>
            <a:ext cx="4728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Forbes A </a:t>
            </a:r>
            <a:r>
              <a:rPr lang="en-AU" sz="1600" i="1" dirty="0"/>
              <a:t>et al</a:t>
            </a:r>
            <a:r>
              <a:rPr lang="en-AU" sz="1600" dirty="0"/>
              <a:t> Lancet Diab Endocrinol 2018; 6: 476 - 86</a:t>
            </a:r>
          </a:p>
        </p:txBody>
      </p:sp>
    </p:spTree>
    <p:extLst>
      <p:ext uri="{BB962C8B-B14F-4D97-AF65-F5344CB8AC3E}">
        <p14:creationId xmlns:p14="http://schemas.microsoft.com/office/powerpoint/2010/main" val="27027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33B3BC04-9564-B339-2781-63402A55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144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5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FE191DD8-DD50-EA0B-33BF-5A479436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62075"/>
            <a:ext cx="86423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F9E50-F743-A8AE-BA9D-2DB534E558BE}"/>
              </a:ext>
            </a:extLst>
          </p:cNvPr>
          <p:cNvSpPr txBox="1"/>
          <p:nvPr/>
        </p:nvSpPr>
        <p:spPr>
          <a:xfrm>
            <a:off x="1408670" y="5505450"/>
            <a:ext cx="591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Group A (oral agents): 27,965, group B (insulin): 20,005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Age </a:t>
            </a:r>
            <a:r>
              <a:rPr lang="en-AU" dirty="0">
                <a:sym typeface="Symbol" panose="05050102010706020507" pitchFamily="18" charset="2"/>
              </a:rPr>
              <a:t> 50y, mean 64, period 1986 –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ym typeface="Symbol" panose="05050102010706020507" pitchFamily="18" charset="2"/>
              </a:rPr>
              <a:t>Hazard ratio insulin-treated vs oral 1.49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C2A5B-BFA3-4A98-F7B8-BA7F614A8DC6}"/>
              </a:ext>
            </a:extLst>
          </p:cNvPr>
          <p:cNvSpPr txBox="1"/>
          <p:nvPr/>
        </p:nvSpPr>
        <p:spPr>
          <a:xfrm>
            <a:off x="8044249" y="6419255"/>
            <a:ext cx="371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Currie C </a:t>
            </a:r>
            <a:r>
              <a:rPr lang="en-AU" i="1" dirty="0"/>
              <a:t>et al</a:t>
            </a:r>
            <a:r>
              <a:rPr lang="en-AU" dirty="0"/>
              <a:t> Lancet 2010; 375: 481-9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FB1C-DEFE-2EDA-D0A9-4EF4663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07D0-792C-60CA-4B57-D655635A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No benefits of tight control of HbA1C below 7.0 – 7.5</a:t>
            </a:r>
          </a:p>
          <a:p>
            <a:r>
              <a:rPr lang="en-AU" dirty="0"/>
              <a:t>“J” shaped curve between HbA1C and complications, including mortality</a:t>
            </a:r>
          </a:p>
          <a:p>
            <a:r>
              <a:rPr lang="en-AU" dirty="0"/>
              <a:t>Optimal HbA1C 7.5 – 8.0%</a:t>
            </a:r>
          </a:p>
          <a:p>
            <a:r>
              <a:rPr lang="en-AU" dirty="0"/>
              <a:t>High comorbidity burden reduces benefits of improved glycaemia</a:t>
            </a:r>
          </a:p>
          <a:p>
            <a:r>
              <a:rPr lang="en-AU" dirty="0"/>
              <a:t>Greater risk with HbA1C &lt;6.0 and &gt; 9.0%</a:t>
            </a:r>
          </a:p>
          <a:p>
            <a:r>
              <a:rPr lang="en-AU" dirty="0"/>
              <a:t>Variability in HbA1C may be important</a:t>
            </a:r>
          </a:p>
          <a:p>
            <a:r>
              <a:rPr lang="en-AU" dirty="0"/>
              <a:t>Management of hypertension essential</a:t>
            </a:r>
          </a:p>
          <a:p>
            <a:r>
              <a:rPr lang="en-AU" dirty="0"/>
              <a:t>No trials of statin treatment in older people</a:t>
            </a:r>
          </a:p>
        </p:txBody>
      </p:sp>
    </p:spTree>
    <p:extLst>
      <p:ext uri="{BB962C8B-B14F-4D97-AF65-F5344CB8AC3E}">
        <p14:creationId xmlns:p14="http://schemas.microsoft.com/office/powerpoint/2010/main" val="343881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6BBB-8D73-8E1A-D35C-9D1CCB82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25198-DC9D-7EDB-9C1F-1017E285C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713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3D7-29BF-8A35-CF82-AD8C5324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49" y="365125"/>
            <a:ext cx="10515600" cy="1325563"/>
          </a:xfrm>
        </p:spPr>
        <p:txBody>
          <a:bodyPr/>
          <a:lstStyle/>
          <a:p>
            <a:r>
              <a:rPr lang="en-AU" dirty="0"/>
              <a:t>Individualisation </a:t>
            </a:r>
            <a:br>
              <a:rPr lang="en-AU" dirty="0"/>
            </a:br>
            <a:r>
              <a:rPr lang="en-AU" dirty="0"/>
              <a:t>of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F411D-F54B-5850-C8D1-7153BB6F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3" y="596077"/>
            <a:ext cx="711616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2309-42FB-3241-D940-1CEF3FD6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Pharmacological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DFB5F-6B7C-C63A-CF9B-29E02621E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250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2DC4-DDC0-4300-06B2-C9B133BE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Metformin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85AB-06B5-8212-27D5-57850500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First-line treatment in all guidelines</a:t>
            </a:r>
          </a:p>
          <a:p>
            <a:r>
              <a:rPr lang="en-AU" dirty="0"/>
              <a:t>GI side effects common</a:t>
            </a:r>
          </a:p>
          <a:p>
            <a:pPr lvl="1"/>
            <a:r>
              <a:rPr lang="en-AU" dirty="0"/>
              <a:t>Less common with XR preparation (after evening meal)</a:t>
            </a:r>
          </a:p>
          <a:p>
            <a:r>
              <a:rPr lang="en-AU" dirty="0"/>
              <a:t>Lactic acidosis rare</a:t>
            </a:r>
          </a:p>
          <a:p>
            <a:pPr lvl="1"/>
            <a:r>
              <a:rPr lang="en-AU" dirty="0"/>
              <a:t>May be related to dehydrating illness rather than renal function</a:t>
            </a:r>
          </a:p>
          <a:p>
            <a:r>
              <a:rPr lang="en-AU" dirty="0"/>
              <a:t>Renal impairment:</a:t>
            </a:r>
          </a:p>
          <a:p>
            <a:pPr lvl="1"/>
            <a:r>
              <a:rPr lang="en-AU" dirty="0"/>
              <a:t>eGFR  30-40: maximum dose 1000mg/day</a:t>
            </a:r>
          </a:p>
          <a:p>
            <a:pPr lvl="1"/>
            <a:r>
              <a:rPr lang="en-AU" dirty="0"/>
              <a:t>eGFR &lt; 30: stop</a:t>
            </a:r>
          </a:p>
        </p:txBody>
      </p:sp>
    </p:spTree>
    <p:extLst>
      <p:ext uri="{BB962C8B-B14F-4D97-AF65-F5344CB8AC3E}">
        <p14:creationId xmlns:p14="http://schemas.microsoft.com/office/powerpoint/2010/main" val="2234586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904F-2B58-D17B-E0E2-B1D9ADA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Sulphonylureas</a:t>
            </a:r>
            <a:r>
              <a:rPr lang="en-AU" dirty="0"/>
              <a:t> (Gliclazide, Glimepiride, </a:t>
            </a:r>
            <a:r>
              <a:rPr lang="en-AU" dirty="0" err="1"/>
              <a:t>Glibenclamide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0350-FBEB-EE42-2E00-94690742C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Cheap, can be highly effective</a:t>
            </a:r>
          </a:p>
          <a:p>
            <a:r>
              <a:rPr lang="en-AU" dirty="0"/>
              <a:t>Effective at all blood glucose levels </a:t>
            </a:r>
            <a:r>
              <a:rPr lang="en-AU" dirty="0">
                <a:sym typeface="Wingdings" panose="05000000000000000000" pitchFamily="2" charset="2"/>
              </a:rPr>
              <a:t> hypoglycaemia</a:t>
            </a:r>
          </a:p>
          <a:p>
            <a:r>
              <a:rPr lang="en-AU" dirty="0">
                <a:sym typeface="Wingdings" panose="05000000000000000000" pitchFamily="2" charset="2"/>
              </a:rPr>
              <a:t>Lack of durability</a:t>
            </a:r>
          </a:p>
          <a:p>
            <a:r>
              <a:rPr lang="en-AU" dirty="0">
                <a:sym typeface="Wingdings" panose="05000000000000000000" pitchFamily="2" charset="2"/>
              </a:rPr>
              <a:t>Weight gain</a:t>
            </a:r>
          </a:p>
          <a:p>
            <a:r>
              <a:rPr lang="en-AU" dirty="0">
                <a:sym typeface="Wingdings" panose="05000000000000000000" pitchFamily="2" charset="2"/>
              </a:rPr>
              <a:t>Good alternative to insulin in elderly</a:t>
            </a:r>
          </a:p>
          <a:p>
            <a:r>
              <a:rPr lang="en-AU" dirty="0">
                <a:sym typeface="Wingdings" panose="05000000000000000000" pitchFamily="2" charset="2"/>
              </a:rPr>
              <a:t>No longer second-line (except PBS)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03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197C-3DB2-1593-3776-E335580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DPP4 inhibitors (Sitagliptin, Linagliptin, </a:t>
            </a:r>
            <a:r>
              <a:rPr lang="en-AU" dirty="0" err="1"/>
              <a:t>Saxagliptin</a:t>
            </a:r>
            <a:r>
              <a:rPr lang="en-AU" dirty="0"/>
              <a:t>, Vildagliptin, </a:t>
            </a:r>
            <a:r>
              <a:rPr lang="en-AU" dirty="0" err="1"/>
              <a:t>Alogliptin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416C-C027-58C7-F58A-8AE2D249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Increases GLP-1 levels by inhibiting breakdown enzyme</a:t>
            </a:r>
          </a:p>
          <a:p>
            <a:r>
              <a:rPr lang="en-AU" dirty="0"/>
              <a:t>Very well tolerated</a:t>
            </a:r>
          </a:p>
          <a:p>
            <a:r>
              <a:rPr lang="en-AU" dirty="0"/>
              <a:t>Efficacy lower than other agents</a:t>
            </a:r>
          </a:p>
          <a:p>
            <a:r>
              <a:rPr lang="en-AU" dirty="0"/>
              <a:t>No CV or other benefit on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50251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C44D-3EE4-CC48-1AF3-8FE744B4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GLP-1 agonists (</a:t>
            </a:r>
            <a:r>
              <a:rPr lang="en-AU" dirty="0" err="1"/>
              <a:t>Semaglutide</a:t>
            </a:r>
            <a:r>
              <a:rPr lang="en-AU" dirty="0"/>
              <a:t>, Dulaglutide, Liraglutide, Exenatide)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B619-EF93-7092-3816-7998CFBF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Long-acting GLP-1 analogues</a:t>
            </a:r>
          </a:p>
          <a:p>
            <a:r>
              <a:rPr lang="en-AU" dirty="0"/>
              <a:t>Inhibit appetite through delayed gastric emptying &amp; central effect</a:t>
            </a:r>
          </a:p>
          <a:p>
            <a:r>
              <a:rPr lang="en-AU" dirty="0"/>
              <a:t>Lower BGL through insulinotropic &amp; anti-glucagon effect</a:t>
            </a:r>
          </a:p>
          <a:p>
            <a:r>
              <a:rPr lang="en-AU" dirty="0"/>
              <a:t>Good efficacy, weight loss</a:t>
            </a:r>
          </a:p>
          <a:p>
            <a:r>
              <a:rPr lang="en-AU" dirty="0"/>
              <a:t>GI side effects – nausea, diarrhoea, constipation</a:t>
            </a:r>
          </a:p>
          <a:p>
            <a:r>
              <a:rPr lang="en-AU" dirty="0"/>
              <a:t>Up-titration (all except Dulaglutide)</a:t>
            </a:r>
          </a:p>
          <a:p>
            <a:r>
              <a:rPr lang="en-AU" dirty="0" err="1"/>
              <a:t>Semaglutide</a:t>
            </a:r>
            <a:r>
              <a:rPr lang="en-AU" dirty="0"/>
              <a:t> most efficacious</a:t>
            </a:r>
          </a:p>
          <a:p>
            <a:r>
              <a:rPr lang="en-AU" dirty="0"/>
              <a:t>Renal impairment – Dulaglutide eGFR &gt;15</a:t>
            </a:r>
          </a:p>
          <a:p>
            <a:r>
              <a:rPr lang="en-AU" dirty="0"/>
              <a:t>CV benefits (all except Exenatide)</a:t>
            </a:r>
          </a:p>
          <a:p>
            <a:r>
              <a:rPr lang="en-AU" dirty="0"/>
              <a:t>Exenatide no longer available, Liraglutide not PBS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90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548-ECCD-9FD5-C6BE-D10F9F48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SGLT-2 inhibitors (Empagliflozin, Dapagliflozin)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A095-4398-BF1F-61CA-8B3D4656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err="1"/>
              <a:t>Glycosuric</a:t>
            </a:r>
            <a:r>
              <a:rPr lang="en-AU" dirty="0"/>
              <a:t> effect</a:t>
            </a:r>
          </a:p>
          <a:p>
            <a:r>
              <a:rPr lang="en-AU" dirty="0"/>
              <a:t>Less BGL lowering than GLP-1a</a:t>
            </a:r>
          </a:p>
          <a:p>
            <a:r>
              <a:rPr lang="en-AU" dirty="0"/>
              <a:t>Weight loss</a:t>
            </a:r>
          </a:p>
          <a:p>
            <a:r>
              <a:rPr lang="en-AU" dirty="0"/>
              <a:t>Cardiac, renal benefit</a:t>
            </a:r>
          </a:p>
          <a:p>
            <a:r>
              <a:rPr lang="en-AU" dirty="0"/>
              <a:t>Modest decline in kidney function, long-term protection</a:t>
            </a:r>
          </a:p>
          <a:p>
            <a:r>
              <a:rPr lang="en-AU" dirty="0"/>
              <a:t>Avoid if eGFR &lt; 30 &amp; diabetic</a:t>
            </a:r>
          </a:p>
          <a:p>
            <a:r>
              <a:rPr lang="en-AU" dirty="0"/>
              <a:t>Vaginal candidiasis, balanitis. ?Increased risk UTI</a:t>
            </a:r>
          </a:p>
          <a:p>
            <a:r>
              <a:rPr lang="en-AU" dirty="0"/>
              <a:t>Risk of ketoacidosis with fasting, very low calorie or ketotic diet</a:t>
            </a:r>
          </a:p>
          <a:p>
            <a:r>
              <a:rPr lang="en-AU" dirty="0"/>
              <a:t>Caution in elderly. Consider C-peptide ± antibodies first</a:t>
            </a:r>
          </a:p>
          <a:p>
            <a:pPr lvl="1"/>
            <a:r>
              <a:rPr lang="en-AU" dirty="0"/>
              <a:t>GAD, IA-2, ZnT8</a:t>
            </a:r>
          </a:p>
          <a:p>
            <a:r>
              <a:rPr lang="en-AU" dirty="0"/>
              <a:t>Other conditions:</a:t>
            </a:r>
          </a:p>
          <a:p>
            <a:pPr lvl="1"/>
            <a:r>
              <a:rPr lang="en-AU" dirty="0"/>
              <a:t>Dapagliflozin: symptomatic heart failure</a:t>
            </a:r>
            <a:r>
              <a:rPr lang="en-AU" baseline="30000" dirty="0"/>
              <a:t>*</a:t>
            </a:r>
            <a:r>
              <a:rPr lang="en-AU" dirty="0"/>
              <a:t>, chr kidney disease</a:t>
            </a:r>
            <a:r>
              <a:rPr lang="en-AU" baseline="30000" dirty="0"/>
              <a:t>*</a:t>
            </a:r>
            <a:endParaRPr lang="en-AU" dirty="0"/>
          </a:p>
          <a:p>
            <a:pPr lvl="1"/>
            <a:r>
              <a:rPr lang="en-AU" dirty="0"/>
              <a:t>Empagliflozin: secondary prevention CVD (diabetes), heart failure*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5F4AA-AE50-64F0-A0D8-C0D2CFED772E}"/>
              </a:ext>
            </a:extLst>
          </p:cNvPr>
          <p:cNvSpPr txBox="1"/>
          <p:nvPr/>
        </p:nvSpPr>
        <p:spPr>
          <a:xfrm>
            <a:off x="7984067" y="6248400"/>
            <a:ext cx="289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PBS – in non-diabetic patient</a:t>
            </a:r>
          </a:p>
        </p:txBody>
      </p:sp>
    </p:spTree>
    <p:extLst>
      <p:ext uri="{BB962C8B-B14F-4D97-AF65-F5344CB8AC3E}">
        <p14:creationId xmlns:p14="http://schemas.microsoft.com/office/powerpoint/2010/main" val="4026038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21B-3251-E072-6B27-C9B3F086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Insulin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D613-D955-B1AB-5EB6-22184F551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side effects except hypoglycaemia &amp; weight gain</a:t>
            </a:r>
          </a:p>
          <a:p>
            <a:r>
              <a:rPr lang="en-AU" dirty="0"/>
              <a:t>Useful in patients with complex medical problems</a:t>
            </a:r>
          </a:p>
          <a:p>
            <a:r>
              <a:rPr lang="en-AU" dirty="0"/>
              <a:t>Consider other options first</a:t>
            </a:r>
          </a:p>
          <a:p>
            <a:r>
              <a:rPr lang="en-AU" dirty="0"/>
              <a:t>No proven CV benefit beyond glycaemic control</a:t>
            </a:r>
          </a:p>
          <a:p>
            <a:r>
              <a:rPr lang="en-AU" dirty="0"/>
              <a:t>Logistically difficult in elderly patients – loss of independence</a:t>
            </a:r>
          </a:p>
          <a:p>
            <a:r>
              <a:rPr lang="en-AU" dirty="0"/>
              <a:t>Consider likely benefits carefully</a:t>
            </a:r>
          </a:p>
          <a:p>
            <a:r>
              <a:rPr lang="en-AU" dirty="0"/>
              <a:t>Simple </a:t>
            </a:r>
            <a:r>
              <a:rPr lang="en-AU" dirty="0">
                <a:sym typeface="Wingdings" panose="05000000000000000000" pitchFamily="2" charset="2"/>
              </a:rPr>
              <a:t> complex regimens</a:t>
            </a:r>
          </a:p>
          <a:p>
            <a:r>
              <a:rPr lang="en-AU" dirty="0">
                <a:sym typeface="Wingdings" panose="05000000000000000000" pitchFamily="2" charset="2"/>
              </a:rPr>
              <a:t>Avoid basal bolus in elderly type 2 patients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4205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AC4C70-3D63-1C49-13AB-D21E563747D0}"/>
              </a:ext>
            </a:extLst>
          </p:cNvPr>
          <p:cNvGrpSpPr/>
          <p:nvPr/>
        </p:nvGrpSpPr>
        <p:grpSpPr>
          <a:xfrm>
            <a:off x="1847851" y="380473"/>
            <a:ext cx="7891463" cy="6367461"/>
            <a:chOff x="1898651" y="490539"/>
            <a:chExt cx="7891463" cy="6367461"/>
          </a:xfrm>
        </p:grpSpPr>
        <p:grpSp>
          <p:nvGrpSpPr>
            <p:cNvPr id="7210" name="Group 42">
              <a:extLst>
                <a:ext uri="{FF2B5EF4-FFF2-40B4-BE49-F238E27FC236}">
                  <a16:creationId xmlns:a16="http://schemas.microsoft.com/office/drawing/2014/main" id="{85136C65-89E9-8F6F-E61D-09CB15BAF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651" y="490539"/>
              <a:ext cx="7891463" cy="1703387"/>
              <a:chOff x="236" y="309"/>
              <a:chExt cx="4971" cy="1073"/>
            </a:xfrm>
          </p:grpSpPr>
          <p:grpSp>
            <p:nvGrpSpPr>
              <p:cNvPr id="7171" name="Group 3">
                <a:extLst>
                  <a:ext uri="{FF2B5EF4-FFF2-40B4-BE49-F238E27FC236}">
                    <a16:creationId xmlns:a16="http://schemas.microsoft.com/office/drawing/2014/main" id="{620B2D1F-2D74-D1B6-F016-5A63AAD43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" y="450"/>
                <a:ext cx="3934" cy="841"/>
                <a:chOff x="1200" y="2128"/>
                <a:chExt cx="3934" cy="1243"/>
              </a:xfrm>
            </p:grpSpPr>
            <p:sp>
              <p:nvSpPr>
                <p:cNvPr id="7172" name="Freeform 4">
                  <a:extLst>
                    <a:ext uri="{FF2B5EF4-FFF2-40B4-BE49-F238E27FC236}">
                      <a16:creationId xmlns:a16="http://schemas.microsoft.com/office/drawing/2014/main" id="{C4CE0628-0F9F-1863-CFCA-DF19ABBD1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" y="2128"/>
                  <a:ext cx="912" cy="1232"/>
                </a:xfrm>
                <a:custGeom>
                  <a:avLst/>
                  <a:gdLst>
                    <a:gd name="T0" fmla="*/ 0 w 912"/>
                    <a:gd name="T1" fmla="*/ 1232 h 1232"/>
                    <a:gd name="T2" fmla="*/ 144 w 912"/>
                    <a:gd name="T3" fmla="*/ 1184 h 1232"/>
                    <a:gd name="T4" fmla="*/ 192 w 912"/>
                    <a:gd name="T5" fmla="*/ 944 h 1232"/>
                    <a:gd name="T6" fmla="*/ 240 w 912"/>
                    <a:gd name="T7" fmla="*/ 176 h 1232"/>
                    <a:gd name="T8" fmla="*/ 288 w 912"/>
                    <a:gd name="T9" fmla="*/ 128 h 1232"/>
                    <a:gd name="T10" fmla="*/ 384 w 912"/>
                    <a:gd name="T11" fmla="*/ 944 h 1232"/>
                    <a:gd name="T12" fmla="*/ 432 w 912"/>
                    <a:gd name="T13" fmla="*/ 1136 h 1232"/>
                    <a:gd name="T14" fmla="*/ 576 w 912"/>
                    <a:gd name="T15" fmla="*/ 1184 h 1232"/>
                    <a:gd name="T16" fmla="*/ 912 w 912"/>
                    <a:gd name="T17" fmla="*/ 1232 h 1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2" h="1232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496" y="1168"/>
                        <a:pt x="576" y="1184"/>
                      </a:cubicBezTo>
                      <a:cubicBezTo>
                        <a:pt x="656" y="1200"/>
                        <a:pt x="856" y="1224"/>
                        <a:pt x="912" y="123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73" name="Freeform 5">
                  <a:extLst>
                    <a:ext uri="{FF2B5EF4-FFF2-40B4-BE49-F238E27FC236}">
                      <a16:creationId xmlns:a16="http://schemas.microsoft.com/office/drawing/2014/main" id="{02D1305D-4F0A-8B68-3FB9-D77AA0232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128"/>
                  <a:ext cx="912" cy="1232"/>
                </a:xfrm>
                <a:custGeom>
                  <a:avLst/>
                  <a:gdLst>
                    <a:gd name="T0" fmla="*/ 0 w 912"/>
                    <a:gd name="T1" fmla="*/ 1232 h 1232"/>
                    <a:gd name="T2" fmla="*/ 144 w 912"/>
                    <a:gd name="T3" fmla="*/ 1184 h 1232"/>
                    <a:gd name="T4" fmla="*/ 192 w 912"/>
                    <a:gd name="T5" fmla="*/ 944 h 1232"/>
                    <a:gd name="T6" fmla="*/ 240 w 912"/>
                    <a:gd name="T7" fmla="*/ 176 h 1232"/>
                    <a:gd name="T8" fmla="*/ 288 w 912"/>
                    <a:gd name="T9" fmla="*/ 128 h 1232"/>
                    <a:gd name="T10" fmla="*/ 384 w 912"/>
                    <a:gd name="T11" fmla="*/ 944 h 1232"/>
                    <a:gd name="T12" fmla="*/ 432 w 912"/>
                    <a:gd name="T13" fmla="*/ 1136 h 1232"/>
                    <a:gd name="T14" fmla="*/ 576 w 912"/>
                    <a:gd name="T15" fmla="*/ 1184 h 1232"/>
                    <a:gd name="T16" fmla="*/ 912 w 912"/>
                    <a:gd name="T17" fmla="*/ 1232 h 1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2" h="1232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496" y="1168"/>
                        <a:pt x="576" y="1184"/>
                      </a:cubicBezTo>
                      <a:cubicBezTo>
                        <a:pt x="656" y="1200"/>
                        <a:pt x="856" y="1224"/>
                        <a:pt x="912" y="123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74" name="Freeform 6">
                  <a:extLst>
                    <a:ext uri="{FF2B5EF4-FFF2-40B4-BE49-F238E27FC236}">
                      <a16:creationId xmlns:a16="http://schemas.microsoft.com/office/drawing/2014/main" id="{5F1FBE67-B32F-140A-234E-B54BB817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128"/>
                  <a:ext cx="2110" cy="1243"/>
                </a:xfrm>
                <a:custGeom>
                  <a:avLst/>
                  <a:gdLst>
                    <a:gd name="T0" fmla="*/ 0 w 2110"/>
                    <a:gd name="T1" fmla="*/ 1232 h 1243"/>
                    <a:gd name="T2" fmla="*/ 144 w 2110"/>
                    <a:gd name="T3" fmla="*/ 1184 h 1243"/>
                    <a:gd name="T4" fmla="*/ 192 w 2110"/>
                    <a:gd name="T5" fmla="*/ 944 h 1243"/>
                    <a:gd name="T6" fmla="*/ 240 w 2110"/>
                    <a:gd name="T7" fmla="*/ 176 h 1243"/>
                    <a:gd name="T8" fmla="*/ 288 w 2110"/>
                    <a:gd name="T9" fmla="*/ 128 h 1243"/>
                    <a:gd name="T10" fmla="*/ 384 w 2110"/>
                    <a:gd name="T11" fmla="*/ 944 h 1243"/>
                    <a:gd name="T12" fmla="*/ 432 w 2110"/>
                    <a:gd name="T13" fmla="*/ 1136 h 1243"/>
                    <a:gd name="T14" fmla="*/ 576 w 2110"/>
                    <a:gd name="T15" fmla="*/ 1184 h 1243"/>
                    <a:gd name="T16" fmla="*/ 859 w 2110"/>
                    <a:gd name="T17" fmla="*/ 1221 h 1243"/>
                    <a:gd name="T18" fmla="*/ 2110 w 2110"/>
                    <a:gd name="T19" fmla="*/ 1243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10" h="1243">
                      <a:moveTo>
                        <a:pt x="0" y="1232"/>
                      </a:moveTo>
                      <a:cubicBezTo>
                        <a:pt x="56" y="1232"/>
                        <a:pt x="112" y="1232"/>
                        <a:pt x="144" y="1184"/>
                      </a:cubicBezTo>
                      <a:cubicBezTo>
                        <a:pt x="176" y="1136"/>
                        <a:pt x="176" y="1112"/>
                        <a:pt x="192" y="944"/>
                      </a:cubicBezTo>
                      <a:cubicBezTo>
                        <a:pt x="208" y="776"/>
                        <a:pt x="224" y="312"/>
                        <a:pt x="240" y="176"/>
                      </a:cubicBezTo>
                      <a:cubicBezTo>
                        <a:pt x="256" y="40"/>
                        <a:pt x="264" y="0"/>
                        <a:pt x="288" y="128"/>
                      </a:cubicBezTo>
                      <a:cubicBezTo>
                        <a:pt x="312" y="256"/>
                        <a:pt x="360" y="776"/>
                        <a:pt x="384" y="944"/>
                      </a:cubicBezTo>
                      <a:cubicBezTo>
                        <a:pt x="408" y="1112"/>
                        <a:pt x="400" y="1096"/>
                        <a:pt x="432" y="1136"/>
                      </a:cubicBezTo>
                      <a:cubicBezTo>
                        <a:pt x="464" y="1176"/>
                        <a:pt x="505" y="1170"/>
                        <a:pt x="576" y="1184"/>
                      </a:cubicBezTo>
                      <a:cubicBezTo>
                        <a:pt x="647" y="1198"/>
                        <a:pt x="603" y="1211"/>
                        <a:pt x="859" y="1221"/>
                      </a:cubicBezTo>
                      <a:cubicBezTo>
                        <a:pt x="1115" y="1231"/>
                        <a:pt x="1850" y="1239"/>
                        <a:pt x="2110" y="1243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grpSp>
            <p:nvGrpSpPr>
              <p:cNvPr id="7179" name="Group 11">
                <a:extLst>
                  <a:ext uri="{FF2B5EF4-FFF2-40B4-BE49-F238E27FC236}">
                    <a16:creationId xmlns:a16="http://schemas.microsoft.com/office/drawing/2014/main" id="{1D4DA113-6EF6-4EA9-17A1-97AA23A88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309"/>
                <a:ext cx="3984" cy="1073"/>
                <a:chOff x="1073" y="309"/>
                <a:chExt cx="3984" cy="1325"/>
              </a:xfrm>
            </p:grpSpPr>
            <p:sp>
              <p:nvSpPr>
                <p:cNvPr id="7180" name="Line 12">
                  <a:extLst>
                    <a:ext uri="{FF2B5EF4-FFF2-40B4-BE49-F238E27FC236}">
                      <a16:creationId xmlns:a16="http://schemas.microsoft.com/office/drawing/2014/main" id="{1AE5A297-B9CD-A74F-E9FB-A6438D037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81" name="Line 13">
                  <a:extLst>
                    <a:ext uri="{FF2B5EF4-FFF2-40B4-BE49-F238E27FC236}">
                      <a16:creationId xmlns:a16="http://schemas.microsoft.com/office/drawing/2014/main" id="{D8582CFA-2E70-A416-6371-249228E39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182" name="Text Box 14">
                <a:extLst>
                  <a:ext uri="{FF2B5EF4-FFF2-40B4-BE49-F238E27FC236}">
                    <a16:creationId xmlns:a16="http://schemas.microsoft.com/office/drawing/2014/main" id="{E33A3AA0-B050-F93E-4E29-6FD96F41E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8" y="610"/>
                <a:ext cx="6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2400">
                    <a:latin typeface="Tahoma" panose="020B0604030504040204" pitchFamily="34" charset="0"/>
                  </a:rPr>
                  <a:t>Insulin</a:t>
                </a:r>
              </a:p>
            </p:txBody>
          </p:sp>
          <p:sp>
            <p:nvSpPr>
              <p:cNvPr id="7191" name="Text Box 23">
                <a:extLst>
                  <a:ext uri="{FF2B5EF4-FFF2-40B4-BE49-F238E27FC236}">
                    <a16:creationId xmlns:a16="http://schemas.microsoft.com/office/drawing/2014/main" id="{0723E3D7-D92C-ADD6-D972-6F15931D6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627"/>
                <a:ext cx="96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Nondiabetic</a:t>
                </a:r>
              </a:p>
            </p:txBody>
          </p:sp>
        </p:grpSp>
        <p:grpSp>
          <p:nvGrpSpPr>
            <p:cNvPr id="7211" name="Group 43">
              <a:extLst>
                <a:ext uri="{FF2B5EF4-FFF2-40B4-BE49-F238E27FC236}">
                  <a16:creationId xmlns:a16="http://schemas.microsoft.com/office/drawing/2014/main" id="{8441A7CA-1662-9C4E-D9F9-9A7B2A936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0" y="2708275"/>
              <a:ext cx="7016750" cy="1703388"/>
              <a:chOff x="620" y="1706"/>
              <a:chExt cx="4420" cy="1073"/>
            </a:xfrm>
          </p:grpSpPr>
          <p:grpSp>
            <p:nvGrpSpPr>
              <p:cNvPr id="7183" name="Group 15">
                <a:extLst>
                  <a:ext uri="{FF2B5EF4-FFF2-40B4-BE49-F238E27FC236}">
                    <a16:creationId xmlns:a16="http://schemas.microsoft.com/office/drawing/2014/main" id="{52B9FBF8-0E41-C684-F597-725BE8FB2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1706"/>
                <a:ext cx="3984" cy="1073"/>
                <a:chOff x="1073" y="309"/>
                <a:chExt cx="3984" cy="1325"/>
              </a:xfrm>
            </p:grpSpPr>
            <p:sp>
              <p:nvSpPr>
                <p:cNvPr id="7184" name="Line 16">
                  <a:extLst>
                    <a:ext uri="{FF2B5EF4-FFF2-40B4-BE49-F238E27FC236}">
                      <a16:creationId xmlns:a16="http://schemas.microsoft.com/office/drawing/2014/main" id="{464EE329-CB57-AA59-5DBB-9131150BE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185" name="Line 17">
                  <a:extLst>
                    <a:ext uri="{FF2B5EF4-FFF2-40B4-BE49-F238E27FC236}">
                      <a16:creationId xmlns:a16="http://schemas.microsoft.com/office/drawing/2014/main" id="{0E6E857D-4EEF-3DEE-BF5F-C45574989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189" name="Freeform 21">
                <a:extLst>
                  <a:ext uri="{FF2B5EF4-FFF2-40B4-BE49-F238E27FC236}">
                    <a16:creationId xmlns:a16="http://schemas.microsoft.com/office/drawing/2014/main" id="{F7A818C3-7FF8-D716-AE2C-7C34D1A7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1936"/>
                <a:ext cx="3879" cy="678"/>
              </a:xfrm>
              <a:custGeom>
                <a:avLst/>
                <a:gdLst>
                  <a:gd name="T0" fmla="*/ 0 w 3805"/>
                  <a:gd name="T1" fmla="*/ 976 h 976"/>
                  <a:gd name="T2" fmla="*/ 142 w 3805"/>
                  <a:gd name="T3" fmla="*/ 834 h 976"/>
                  <a:gd name="T4" fmla="*/ 375 w 3805"/>
                  <a:gd name="T5" fmla="*/ 272 h 976"/>
                  <a:gd name="T6" fmla="*/ 471 w 3805"/>
                  <a:gd name="T7" fmla="*/ 32 h 976"/>
                  <a:gd name="T8" fmla="*/ 615 w 3805"/>
                  <a:gd name="T9" fmla="*/ 80 h 976"/>
                  <a:gd name="T10" fmla="*/ 759 w 3805"/>
                  <a:gd name="T11" fmla="*/ 512 h 976"/>
                  <a:gd name="T12" fmla="*/ 903 w 3805"/>
                  <a:gd name="T13" fmla="*/ 656 h 976"/>
                  <a:gd name="T14" fmla="*/ 1095 w 3805"/>
                  <a:gd name="T15" fmla="*/ 608 h 976"/>
                  <a:gd name="T16" fmla="*/ 1287 w 3805"/>
                  <a:gd name="T17" fmla="*/ 512 h 976"/>
                  <a:gd name="T18" fmla="*/ 1431 w 3805"/>
                  <a:gd name="T19" fmla="*/ 560 h 976"/>
                  <a:gd name="T20" fmla="*/ 1575 w 3805"/>
                  <a:gd name="T21" fmla="*/ 704 h 976"/>
                  <a:gd name="T22" fmla="*/ 1719 w 3805"/>
                  <a:gd name="T23" fmla="*/ 848 h 976"/>
                  <a:gd name="T24" fmla="*/ 1795 w 3805"/>
                  <a:gd name="T25" fmla="*/ 876 h 976"/>
                  <a:gd name="T26" fmla="*/ 1863 w 3805"/>
                  <a:gd name="T27" fmla="*/ 800 h 976"/>
                  <a:gd name="T28" fmla="*/ 1959 w 3805"/>
                  <a:gd name="T29" fmla="*/ 608 h 976"/>
                  <a:gd name="T30" fmla="*/ 2055 w 3805"/>
                  <a:gd name="T31" fmla="*/ 272 h 976"/>
                  <a:gd name="T32" fmla="*/ 2151 w 3805"/>
                  <a:gd name="T33" fmla="*/ 80 h 976"/>
                  <a:gd name="T34" fmla="*/ 2247 w 3805"/>
                  <a:gd name="T35" fmla="*/ 80 h 976"/>
                  <a:gd name="T36" fmla="*/ 2343 w 3805"/>
                  <a:gd name="T37" fmla="*/ 320 h 976"/>
                  <a:gd name="T38" fmla="*/ 2419 w 3805"/>
                  <a:gd name="T39" fmla="*/ 480 h 976"/>
                  <a:gd name="T40" fmla="*/ 2579 w 3805"/>
                  <a:gd name="T41" fmla="*/ 628 h 976"/>
                  <a:gd name="T42" fmla="*/ 2727 w 3805"/>
                  <a:gd name="T43" fmla="*/ 696 h 976"/>
                  <a:gd name="T44" fmla="*/ 2903 w 3805"/>
                  <a:gd name="T45" fmla="*/ 668 h 976"/>
                  <a:gd name="T46" fmla="*/ 3087 w 3805"/>
                  <a:gd name="T47" fmla="*/ 548 h 976"/>
                  <a:gd name="T48" fmla="*/ 3469 w 3805"/>
                  <a:gd name="T49" fmla="*/ 782 h 976"/>
                  <a:gd name="T50" fmla="*/ 3805 w 3805"/>
                  <a:gd name="T51" fmla="*/ 886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05" h="976">
                    <a:moveTo>
                      <a:pt x="0" y="976"/>
                    </a:moveTo>
                    <a:cubicBezTo>
                      <a:pt x="24" y="952"/>
                      <a:pt x="80" y="951"/>
                      <a:pt x="142" y="834"/>
                    </a:cubicBezTo>
                    <a:cubicBezTo>
                      <a:pt x="204" y="717"/>
                      <a:pt x="320" y="406"/>
                      <a:pt x="375" y="272"/>
                    </a:cubicBezTo>
                    <a:cubicBezTo>
                      <a:pt x="430" y="138"/>
                      <a:pt x="431" y="64"/>
                      <a:pt x="471" y="32"/>
                    </a:cubicBezTo>
                    <a:cubicBezTo>
                      <a:pt x="511" y="0"/>
                      <a:pt x="567" y="0"/>
                      <a:pt x="615" y="80"/>
                    </a:cubicBezTo>
                    <a:cubicBezTo>
                      <a:pt x="663" y="160"/>
                      <a:pt x="711" y="416"/>
                      <a:pt x="759" y="512"/>
                    </a:cubicBezTo>
                    <a:cubicBezTo>
                      <a:pt x="807" y="608"/>
                      <a:pt x="847" y="640"/>
                      <a:pt x="903" y="656"/>
                    </a:cubicBezTo>
                    <a:cubicBezTo>
                      <a:pt x="959" y="672"/>
                      <a:pt x="1031" y="632"/>
                      <a:pt x="1095" y="608"/>
                    </a:cubicBezTo>
                    <a:cubicBezTo>
                      <a:pt x="1159" y="584"/>
                      <a:pt x="1231" y="520"/>
                      <a:pt x="1287" y="512"/>
                    </a:cubicBezTo>
                    <a:cubicBezTo>
                      <a:pt x="1343" y="504"/>
                      <a:pt x="1383" y="528"/>
                      <a:pt x="1431" y="560"/>
                    </a:cubicBezTo>
                    <a:cubicBezTo>
                      <a:pt x="1479" y="592"/>
                      <a:pt x="1527" y="656"/>
                      <a:pt x="1575" y="704"/>
                    </a:cubicBezTo>
                    <a:cubicBezTo>
                      <a:pt x="1623" y="752"/>
                      <a:pt x="1682" y="819"/>
                      <a:pt x="1719" y="848"/>
                    </a:cubicBezTo>
                    <a:cubicBezTo>
                      <a:pt x="1756" y="877"/>
                      <a:pt x="1771" y="884"/>
                      <a:pt x="1795" y="876"/>
                    </a:cubicBezTo>
                    <a:cubicBezTo>
                      <a:pt x="1819" y="868"/>
                      <a:pt x="1836" y="845"/>
                      <a:pt x="1863" y="800"/>
                    </a:cubicBezTo>
                    <a:cubicBezTo>
                      <a:pt x="1890" y="755"/>
                      <a:pt x="1927" y="696"/>
                      <a:pt x="1959" y="608"/>
                    </a:cubicBezTo>
                    <a:cubicBezTo>
                      <a:pt x="1991" y="520"/>
                      <a:pt x="2023" y="360"/>
                      <a:pt x="2055" y="272"/>
                    </a:cubicBezTo>
                    <a:cubicBezTo>
                      <a:pt x="2087" y="184"/>
                      <a:pt x="2119" y="112"/>
                      <a:pt x="2151" y="80"/>
                    </a:cubicBezTo>
                    <a:cubicBezTo>
                      <a:pt x="2183" y="48"/>
                      <a:pt x="2215" y="40"/>
                      <a:pt x="2247" y="80"/>
                    </a:cubicBezTo>
                    <a:cubicBezTo>
                      <a:pt x="2279" y="120"/>
                      <a:pt x="2314" y="253"/>
                      <a:pt x="2343" y="320"/>
                    </a:cubicBezTo>
                    <a:cubicBezTo>
                      <a:pt x="2372" y="387"/>
                      <a:pt x="2380" y="429"/>
                      <a:pt x="2419" y="480"/>
                    </a:cubicBezTo>
                    <a:cubicBezTo>
                      <a:pt x="2458" y="531"/>
                      <a:pt x="2528" y="592"/>
                      <a:pt x="2579" y="628"/>
                    </a:cubicBezTo>
                    <a:cubicBezTo>
                      <a:pt x="2630" y="664"/>
                      <a:pt x="2673" y="689"/>
                      <a:pt x="2727" y="696"/>
                    </a:cubicBezTo>
                    <a:cubicBezTo>
                      <a:pt x="2781" y="703"/>
                      <a:pt x="2843" y="693"/>
                      <a:pt x="2903" y="668"/>
                    </a:cubicBezTo>
                    <a:cubicBezTo>
                      <a:pt x="2963" y="643"/>
                      <a:pt x="2993" y="529"/>
                      <a:pt x="3087" y="548"/>
                    </a:cubicBezTo>
                    <a:cubicBezTo>
                      <a:pt x="3181" y="567"/>
                      <a:pt x="3349" y="726"/>
                      <a:pt x="3469" y="782"/>
                    </a:cubicBezTo>
                    <a:cubicBezTo>
                      <a:pt x="3589" y="838"/>
                      <a:pt x="3735" y="864"/>
                      <a:pt x="3805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192" name="Text Box 24">
                <a:extLst>
                  <a:ext uri="{FF2B5EF4-FFF2-40B4-BE49-F238E27FC236}">
                    <a16:creationId xmlns:a16="http://schemas.microsoft.com/office/drawing/2014/main" id="{5242DFF9-6DC7-2E34-9D02-F6B7A745E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933"/>
                <a:ext cx="7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BD Mixed</a:t>
                </a:r>
              </a:p>
            </p:txBody>
          </p:sp>
        </p:grpSp>
        <p:grpSp>
          <p:nvGrpSpPr>
            <p:cNvPr id="7212" name="Group 44">
              <a:extLst>
                <a:ext uri="{FF2B5EF4-FFF2-40B4-BE49-F238E27FC236}">
                  <a16:creationId xmlns:a16="http://schemas.microsoft.com/office/drawing/2014/main" id="{328D8979-07C2-F44A-0DDD-F2539C9794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0" y="4624388"/>
              <a:ext cx="7234238" cy="2233612"/>
              <a:chOff x="620" y="2913"/>
              <a:chExt cx="4557" cy="1407"/>
            </a:xfrm>
          </p:grpSpPr>
          <p:sp>
            <p:nvSpPr>
              <p:cNvPr id="7196" name="Freeform 28">
                <a:extLst>
                  <a:ext uri="{FF2B5EF4-FFF2-40B4-BE49-F238E27FC236}">
                    <a16:creationId xmlns:a16="http://schemas.microsoft.com/office/drawing/2014/main" id="{0B4C6ADE-43FC-EE3D-9130-1DDFB5F32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" y="3046"/>
                <a:ext cx="912" cy="842"/>
              </a:xfrm>
              <a:custGeom>
                <a:avLst/>
                <a:gdLst>
                  <a:gd name="T0" fmla="*/ 0 w 912"/>
                  <a:gd name="T1" fmla="*/ 842 h 842"/>
                  <a:gd name="T2" fmla="*/ 144 w 912"/>
                  <a:gd name="T3" fmla="*/ 810 h 842"/>
                  <a:gd name="T4" fmla="*/ 192 w 912"/>
                  <a:gd name="T5" fmla="*/ 647 h 842"/>
                  <a:gd name="T6" fmla="*/ 240 w 912"/>
                  <a:gd name="T7" fmla="*/ 127 h 842"/>
                  <a:gd name="T8" fmla="*/ 320 w 912"/>
                  <a:gd name="T9" fmla="*/ 86 h 842"/>
                  <a:gd name="T10" fmla="*/ 452 w 912"/>
                  <a:gd name="T11" fmla="*/ 646 h 842"/>
                  <a:gd name="T12" fmla="*/ 612 w 912"/>
                  <a:gd name="T13" fmla="*/ 802 h 842"/>
                  <a:gd name="T14" fmla="*/ 912 w 912"/>
                  <a:gd name="T15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842">
                    <a:moveTo>
                      <a:pt x="0" y="842"/>
                    </a:moveTo>
                    <a:cubicBezTo>
                      <a:pt x="56" y="842"/>
                      <a:pt x="112" y="842"/>
                      <a:pt x="144" y="810"/>
                    </a:cubicBezTo>
                    <a:cubicBezTo>
                      <a:pt x="176" y="777"/>
                      <a:pt x="176" y="761"/>
                      <a:pt x="192" y="647"/>
                    </a:cubicBezTo>
                    <a:cubicBezTo>
                      <a:pt x="208" y="533"/>
                      <a:pt x="219" y="220"/>
                      <a:pt x="240" y="127"/>
                    </a:cubicBezTo>
                    <a:cubicBezTo>
                      <a:pt x="261" y="34"/>
                      <a:pt x="285" y="0"/>
                      <a:pt x="320" y="86"/>
                    </a:cubicBezTo>
                    <a:cubicBezTo>
                      <a:pt x="355" y="172"/>
                      <a:pt x="403" y="527"/>
                      <a:pt x="452" y="646"/>
                    </a:cubicBezTo>
                    <a:cubicBezTo>
                      <a:pt x="501" y="765"/>
                      <a:pt x="535" y="769"/>
                      <a:pt x="612" y="802"/>
                    </a:cubicBezTo>
                    <a:cubicBezTo>
                      <a:pt x="689" y="835"/>
                      <a:pt x="850" y="834"/>
                      <a:pt x="91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199" name="Line 31">
                <a:extLst>
                  <a:ext uri="{FF2B5EF4-FFF2-40B4-BE49-F238E27FC236}">
                    <a16:creationId xmlns:a16="http://schemas.microsoft.com/office/drawing/2014/main" id="{579F1106-8692-8E3C-47A8-B6E34866F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0" name="Line 32">
                <a:extLst>
                  <a:ext uri="{FF2B5EF4-FFF2-40B4-BE49-F238E27FC236}">
                    <a16:creationId xmlns:a16="http://schemas.microsoft.com/office/drawing/2014/main" id="{D5818473-05DB-366D-09E2-74C5EB735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4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1" name="Line 33">
                <a:extLst>
                  <a:ext uri="{FF2B5EF4-FFF2-40B4-BE49-F238E27FC236}">
                    <a16:creationId xmlns:a16="http://schemas.microsoft.com/office/drawing/2014/main" id="{68F7F8D5-DEA9-342F-5BA4-BB5AAC282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8" y="4083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2" name="Text Box 34">
                <a:extLst>
                  <a:ext uri="{FF2B5EF4-FFF2-40B4-BE49-F238E27FC236}">
                    <a16:creationId xmlns:a16="http://schemas.microsoft.com/office/drawing/2014/main" id="{E3EAB7A9-E258-CA5C-2920-46E0A1B67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0" y="4032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2400">
                    <a:latin typeface="Tahoma" panose="020B0604030504040204" pitchFamily="34" charset="0"/>
                  </a:rPr>
                  <a:t>Meals</a:t>
                </a:r>
              </a:p>
            </p:txBody>
          </p:sp>
          <p:grpSp>
            <p:nvGrpSpPr>
              <p:cNvPr id="7203" name="Group 35">
                <a:extLst>
                  <a:ext uri="{FF2B5EF4-FFF2-40B4-BE49-F238E27FC236}">
                    <a16:creationId xmlns:a16="http://schemas.microsoft.com/office/drawing/2014/main" id="{9F17F617-0875-ECED-7BCA-A60E683B3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0" y="2913"/>
                <a:ext cx="3984" cy="1073"/>
                <a:chOff x="1073" y="309"/>
                <a:chExt cx="3984" cy="1325"/>
              </a:xfrm>
            </p:grpSpPr>
            <p:sp>
              <p:nvSpPr>
                <p:cNvPr id="7204" name="Line 36">
                  <a:extLst>
                    <a:ext uri="{FF2B5EF4-FFF2-40B4-BE49-F238E27FC236}">
                      <a16:creationId xmlns:a16="http://schemas.microsoft.com/office/drawing/2014/main" id="{B3878DA5-3F2E-4C50-6C1B-0B51415E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309"/>
                  <a:ext cx="0" cy="1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  <p:sp>
              <p:nvSpPr>
                <p:cNvPr id="7205" name="Line 37">
                  <a:extLst>
                    <a:ext uri="{FF2B5EF4-FFF2-40B4-BE49-F238E27FC236}">
                      <a16:creationId xmlns:a16="http://schemas.microsoft.com/office/drawing/2014/main" id="{086480B2-C005-EBE1-FFBF-9AA7D34DB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3" y="1634"/>
                  <a:ext cx="39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AU"/>
                </a:p>
              </p:txBody>
            </p:sp>
          </p:grpSp>
          <p:sp>
            <p:nvSpPr>
              <p:cNvPr id="7207" name="Text Box 39">
                <a:extLst>
                  <a:ext uri="{FF2B5EF4-FFF2-40B4-BE49-F238E27FC236}">
                    <a16:creationId xmlns:a16="http://schemas.microsoft.com/office/drawing/2014/main" id="{4A6F5AB9-5DC6-C00F-4CB8-C732BDEAA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3231"/>
                <a:ext cx="9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>
                    <a:latin typeface="Verdana" panose="020B0604030504040204" pitchFamily="34" charset="0"/>
                  </a:rPr>
                  <a:t>Basal bolus</a:t>
                </a:r>
              </a:p>
            </p:txBody>
          </p:sp>
          <p:sp>
            <p:nvSpPr>
              <p:cNvPr id="7208" name="Freeform 40">
                <a:extLst>
                  <a:ext uri="{FF2B5EF4-FFF2-40B4-BE49-F238E27FC236}">
                    <a16:creationId xmlns:a16="http://schemas.microsoft.com/office/drawing/2014/main" id="{19D2D94E-4FF9-ED52-E835-871083E9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3046"/>
                <a:ext cx="912" cy="842"/>
              </a:xfrm>
              <a:custGeom>
                <a:avLst/>
                <a:gdLst>
                  <a:gd name="T0" fmla="*/ 0 w 912"/>
                  <a:gd name="T1" fmla="*/ 842 h 842"/>
                  <a:gd name="T2" fmla="*/ 144 w 912"/>
                  <a:gd name="T3" fmla="*/ 810 h 842"/>
                  <a:gd name="T4" fmla="*/ 192 w 912"/>
                  <a:gd name="T5" fmla="*/ 647 h 842"/>
                  <a:gd name="T6" fmla="*/ 240 w 912"/>
                  <a:gd name="T7" fmla="*/ 127 h 842"/>
                  <a:gd name="T8" fmla="*/ 320 w 912"/>
                  <a:gd name="T9" fmla="*/ 86 h 842"/>
                  <a:gd name="T10" fmla="*/ 452 w 912"/>
                  <a:gd name="T11" fmla="*/ 646 h 842"/>
                  <a:gd name="T12" fmla="*/ 612 w 912"/>
                  <a:gd name="T13" fmla="*/ 802 h 842"/>
                  <a:gd name="T14" fmla="*/ 912 w 912"/>
                  <a:gd name="T15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842">
                    <a:moveTo>
                      <a:pt x="0" y="842"/>
                    </a:moveTo>
                    <a:cubicBezTo>
                      <a:pt x="56" y="842"/>
                      <a:pt x="112" y="842"/>
                      <a:pt x="144" y="810"/>
                    </a:cubicBezTo>
                    <a:cubicBezTo>
                      <a:pt x="176" y="777"/>
                      <a:pt x="176" y="761"/>
                      <a:pt x="192" y="647"/>
                    </a:cubicBezTo>
                    <a:cubicBezTo>
                      <a:pt x="208" y="533"/>
                      <a:pt x="219" y="220"/>
                      <a:pt x="240" y="127"/>
                    </a:cubicBezTo>
                    <a:cubicBezTo>
                      <a:pt x="261" y="34"/>
                      <a:pt x="285" y="0"/>
                      <a:pt x="320" y="86"/>
                    </a:cubicBezTo>
                    <a:cubicBezTo>
                      <a:pt x="355" y="172"/>
                      <a:pt x="403" y="527"/>
                      <a:pt x="452" y="646"/>
                    </a:cubicBezTo>
                    <a:cubicBezTo>
                      <a:pt x="501" y="765"/>
                      <a:pt x="535" y="769"/>
                      <a:pt x="612" y="802"/>
                    </a:cubicBezTo>
                    <a:cubicBezTo>
                      <a:pt x="689" y="835"/>
                      <a:pt x="850" y="834"/>
                      <a:pt x="91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7209" name="Freeform 41">
                <a:extLst>
                  <a:ext uri="{FF2B5EF4-FFF2-40B4-BE49-F238E27FC236}">
                    <a16:creationId xmlns:a16="http://schemas.microsoft.com/office/drawing/2014/main" id="{36A21031-4D41-29B2-F7BF-7823F1867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3018"/>
                <a:ext cx="2092" cy="870"/>
              </a:xfrm>
              <a:custGeom>
                <a:avLst/>
                <a:gdLst>
                  <a:gd name="T0" fmla="*/ 0 w 2092"/>
                  <a:gd name="T1" fmla="*/ 870 h 870"/>
                  <a:gd name="T2" fmla="*/ 144 w 2092"/>
                  <a:gd name="T3" fmla="*/ 838 h 870"/>
                  <a:gd name="T4" fmla="*/ 192 w 2092"/>
                  <a:gd name="T5" fmla="*/ 675 h 870"/>
                  <a:gd name="T6" fmla="*/ 236 w 2092"/>
                  <a:gd name="T7" fmla="*/ 110 h 870"/>
                  <a:gd name="T8" fmla="*/ 380 w 2092"/>
                  <a:gd name="T9" fmla="*/ 102 h 870"/>
                  <a:gd name="T10" fmla="*/ 800 w 2092"/>
                  <a:gd name="T11" fmla="*/ 722 h 870"/>
                  <a:gd name="T12" fmla="*/ 2092 w 2092"/>
                  <a:gd name="T13" fmla="*/ 842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2" h="870">
                    <a:moveTo>
                      <a:pt x="0" y="870"/>
                    </a:moveTo>
                    <a:cubicBezTo>
                      <a:pt x="56" y="870"/>
                      <a:pt x="112" y="870"/>
                      <a:pt x="144" y="838"/>
                    </a:cubicBezTo>
                    <a:cubicBezTo>
                      <a:pt x="176" y="805"/>
                      <a:pt x="177" y="796"/>
                      <a:pt x="192" y="675"/>
                    </a:cubicBezTo>
                    <a:cubicBezTo>
                      <a:pt x="207" y="554"/>
                      <a:pt x="205" y="205"/>
                      <a:pt x="236" y="110"/>
                    </a:cubicBezTo>
                    <a:cubicBezTo>
                      <a:pt x="267" y="15"/>
                      <a:pt x="286" y="0"/>
                      <a:pt x="380" y="102"/>
                    </a:cubicBezTo>
                    <a:cubicBezTo>
                      <a:pt x="474" y="204"/>
                      <a:pt x="515" y="599"/>
                      <a:pt x="800" y="722"/>
                    </a:cubicBezTo>
                    <a:cubicBezTo>
                      <a:pt x="1085" y="845"/>
                      <a:pt x="1823" y="817"/>
                      <a:pt x="2092" y="842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11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FEC5-6BA6-11C0-2F48-EBC54D7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AC1E-244B-FA8D-DF9C-1CDEAACF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Don’t combine DPP4 inhibitor with GLP-1 agonist (both act on GLP-1)</a:t>
            </a:r>
          </a:p>
          <a:p>
            <a:r>
              <a:rPr lang="en-AU" dirty="0"/>
              <a:t>Consider stopping sulphonylurea if on insulin</a:t>
            </a:r>
          </a:p>
          <a:p>
            <a:r>
              <a:rPr lang="en-AU" dirty="0"/>
              <a:t>Combinations more effective than single agents</a:t>
            </a:r>
          </a:p>
          <a:p>
            <a:r>
              <a:rPr lang="en-AU" dirty="0"/>
              <a:t>PBS rules – not permitted:</a:t>
            </a:r>
          </a:p>
          <a:p>
            <a:pPr lvl="1"/>
            <a:r>
              <a:rPr lang="en-AU" dirty="0"/>
              <a:t>SGLT-2i + GLP-1 agonist (can use 12.5mg Empagliflozin on private script)</a:t>
            </a:r>
          </a:p>
          <a:p>
            <a:pPr lvl="1"/>
            <a:r>
              <a:rPr lang="en-AU" dirty="0"/>
              <a:t>Must be on Metformin + Sulphonylurea before starting SGLT-2i, GLP-1ra, DPP-4 inhibitor unless contra-indication (e.g. weight gain, hypoglycaemia)</a:t>
            </a:r>
          </a:p>
          <a:p>
            <a:pPr lvl="1"/>
            <a:r>
              <a:rPr lang="en-AU" dirty="0"/>
              <a:t>Monotherapy: SGLT-2i, GLP-1ra, DPP-4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918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4CB5-3746-8CD0-426B-0E51503A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74 year old lady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53C3-47CA-697A-BEC9-15F73D6E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Diagnosed type 2 diabetes 2003</a:t>
            </a:r>
          </a:p>
          <a:p>
            <a:r>
              <a:rPr lang="en-AU" dirty="0"/>
              <a:t>Seen by colleague initially</a:t>
            </a:r>
          </a:p>
          <a:p>
            <a:r>
              <a:rPr lang="en-AU" dirty="0"/>
              <a:t>Seen by me Aug 2009</a:t>
            </a:r>
          </a:p>
          <a:p>
            <a:pPr lvl="1"/>
            <a:r>
              <a:rPr lang="en-AU" dirty="0"/>
              <a:t>Glimepiride (Amaryl) 4mg daily</a:t>
            </a:r>
          </a:p>
          <a:p>
            <a:pPr lvl="1"/>
            <a:r>
              <a:rPr lang="en-AU" dirty="0"/>
              <a:t>Glargine (Lantus) 58-60 units nocte</a:t>
            </a:r>
          </a:p>
          <a:p>
            <a:pPr lvl="1"/>
            <a:r>
              <a:rPr lang="en-AU" dirty="0"/>
              <a:t>Metformin 1g BD</a:t>
            </a:r>
          </a:p>
          <a:p>
            <a:r>
              <a:rPr lang="en-AU" dirty="0"/>
              <a:t>Previous treatment with Exenatide (Byetta), Sitagliptin (Januvia) led to worsening of control</a:t>
            </a:r>
          </a:p>
        </p:txBody>
      </p:sp>
    </p:spTree>
    <p:extLst>
      <p:ext uri="{BB962C8B-B14F-4D97-AF65-F5344CB8AC3E}">
        <p14:creationId xmlns:p14="http://schemas.microsoft.com/office/powerpoint/2010/main" val="325346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D2EE-5D5F-D4EE-D22E-19091D51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agents – limited usefulness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4610-807F-34C7-EF1A-12B8D8BE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Pioglitazone</a:t>
            </a:r>
          </a:p>
          <a:p>
            <a:pPr lvl="1"/>
            <a:r>
              <a:rPr lang="en-AU" dirty="0"/>
              <a:t>Insulin sensitiser</a:t>
            </a:r>
          </a:p>
          <a:p>
            <a:pPr lvl="1"/>
            <a:r>
              <a:rPr lang="en-AU" dirty="0"/>
              <a:t>Durable effect</a:t>
            </a:r>
          </a:p>
          <a:p>
            <a:pPr lvl="1"/>
            <a:r>
              <a:rPr lang="en-AU" dirty="0"/>
              <a:t>Some CV benefit</a:t>
            </a:r>
          </a:p>
          <a:p>
            <a:pPr lvl="1"/>
            <a:r>
              <a:rPr lang="en-AU" dirty="0"/>
              <a:t>Weight gain, fractures, cardiac failure</a:t>
            </a:r>
          </a:p>
          <a:p>
            <a:pPr lvl="1"/>
            <a:r>
              <a:rPr lang="en-AU" dirty="0"/>
              <a:t>Can consider in extreme insulin resistance, NAFLD/NASH</a:t>
            </a:r>
          </a:p>
          <a:p>
            <a:r>
              <a:rPr lang="en-AU" dirty="0"/>
              <a:t>Acarbose</a:t>
            </a:r>
          </a:p>
          <a:p>
            <a:pPr lvl="1"/>
            <a:r>
              <a:rPr lang="en-AU" dirty="0"/>
              <a:t>Weight neutral</a:t>
            </a:r>
          </a:p>
          <a:p>
            <a:pPr lvl="1"/>
            <a:r>
              <a:rPr lang="en-AU" dirty="0"/>
              <a:t>Relatively weak hypoglycaemic effect</a:t>
            </a:r>
          </a:p>
          <a:p>
            <a:pPr lvl="1"/>
            <a:r>
              <a:rPr lang="en-AU" dirty="0"/>
              <a:t>Flatulence, GI side effects</a:t>
            </a:r>
          </a:p>
        </p:txBody>
      </p:sp>
    </p:spTree>
    <p:extLst>
      <p:ext uri="{BB962C8B-B14F-4D97-AF65-F5344CB8AC3E}">
        <p14:creationId xmlns:p14="http://schemas.microsoft.com/office/powerpoint/2010/main" val="3694393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6361-6D11-188E-FAA1-2A8FB184D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Inpatient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371F4-A886-57C1-044A-10E5AAB10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49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ECC020-5FD2-E5A2-7831-D05128BC2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Inpatient issues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40C765-E2E2-AB00-F6F8-1A6C9052E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altLang="en-US" dirty="0"/>
              <a:t>Frequently undiagnosed</a:t>
            </a:r>
          </a:p>
          <a:p>
            <a:r>
              <a:rPr lang="en-AU" altLang="en-US" dirty="0"/>
              <a:t>Stress induced</a:t>
            </a:r>
          </a:p>
          <a:p>
            <a:r>
              <a:rPr lang="en-AU" altLang="en-US" dirty="0"/>
              <a:t>May resolve with acute condition</a:t>
            </a:r>
          </a:p>
          <a:p>
            <a:r>
              <a:rPr lang="en-AU" altLang="en-US" dirty="0"/>
              <a:t>Check HbA1C</a:t>
            </a:r>
          </a:p>
          <a:p>
            <a:r>
              <a:rPr lang="en-AU" altLang="en-US" dirty="0"/>
              <a:t>Aggravation in hospital</a:t>
            </a:r>
          </a:p>
          <a:p>
            <a:pPr lvl="1"/>
            <a:r>
              <a:rPr lang="en-AU" altLang="en-US" dirty="0"/>
              <a:t>Acute illness</a:t>
            </a:r>
          </a:p>
          <a:p>
            <a:pPr lvl="1"/>
            <a:r>
              <a:rPr lang="en-AU" altLang="en-US" dirty="0"/>
              <a:t>Inactivity</a:t>
            </a:r>
          </a:p>
          <a:p>
            <a:pPr lvl="1"/>
            <a:r>
              <a:rPr lang="en-AU" altLang="en-US" dirty="0"/>
              <a:t>Hospital meals</a:t>
            </a:r>
          </a:p>
          <a:p>
            <a:pPr lvl="1"/>
            <a:r>
              <a:rPr lang="en-AU" altLang="en-US" dirty="0"/>
              <a:t>Disruption of routines</a:t>
            </a:r>
          </a:p>
          <a:p>
            <a:r>
              <a:rPr lang="en-AU" altLang="en-US" dirty="0"/>
              <a:t>Difficult to optimise management as inpatient</a:t>
            </a:r>
          </a:p>
          <a:p>
            <a:r>
              <a:rPr lang="en-AU" altLang="en-US" dirty="0"/>
              <a:t>Don’t admit just to stabilise blood glucose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515A92A-82AB-AF4E-B6B7-518ED3510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Common errors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9733853-0D55-3BB7-6390-4F90ECE12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Withholding of insulin because of low BGL (type 1)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Over-treatment of hyper and hypoglycaemia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Use of sliding scale up until discharge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Avoidance of long-acting insulin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Failure to plan for discharge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Failure to listen to the patient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Inappropriate treatment targets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824D-8DCD-714F-5C72-91783494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E610-2EAB-B2EC-6834-E061FB96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Highly diverse patient group – optimal treatment requires full knowledge of patient’s medical, social, cognitive status</a:t>
            </a:r>
          </a:p>
          <a:p>
            <a:r>
              <a:rPr lang="en-AU" dirty="0"/>
              <a:t>No ideal hypoglycaemic agent</a:t>
            </a:r>
          </a:p>
          <a:p>
            <a:r>
              <a:rPr lang="en-AU" dirty="0"/>
              <a:t>Drug combinations more effective than monotherapy – when appropriate</a:t>
            </a:r>
          </a:p>
          <a:p>
            <a:r>
              <a:rPr lang="en-AU" dirty="0"/>
              <a:t>Optimal HbA1C depends on life expectancy, co-morbidities, expected outcomes, social setting and cognitive ability</a:t>
            </a:r>
          </a:p>
          <a:p>
            <a:r>
              <a:rPr lang="en-AU" dirty="0"/>
              <a:t>Generally HbA1C 6.5 – 8.5% optimal</a:t>
            </a:r>
          </a:p>
          <a:p>
            <a:r>
              <a:rPr lang="en-AU" dirty="0"/>
              <a:t>Hypoglycaemia may increase mortality</a:t>
            </a:r>
          </a:p>
        </p:txBody>
      </p:sp>
    </p:spTree>
    <p:extLst>
      <p:ext uri="{BB962C8B-B14F-4D97-AF65-F5344CB8AC3E}">
        <p14:creationId xmlns:p14="http://schemas.microsoft.com/office/powerpoint/2010/main" val="36076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695A-4089-4361-C54E-0176634D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Examination,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7231-31B2-8C7E-6956-399EA736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BMI 36.4</a:t>
            </a:r>
          </a:p>
          <a:p>
            <a:r>
              <a:rPr lang="en-AU" dirty="0"/>
              <a:t>BP 154/96 (home systolics ~120)</a:t>
            </a:r>
          </a:p>
          <a:p>
            <a:r>
              <a:rPr lang="en-AU" dirty="0"/>
              <a:t>No neuropathy</a:t>
            </a:r>
          </a:p>
          <a:p>
            <a:r>
              <a:rPr lang="en-AU" dirty="0"/>
              <a:t>HbA1C 9.8%</a:t>
            </a:r>
          </a:p>
          <a:p>
            <a:r>
              <a:rPr lang="en-AU" dirty="0"/>
              <a:t>Normal renal function, no microalbuminuria</a:t>
            </a:r>
          </a:p>
        </p:txBody>
      </p:sp>
    </p:spTree>
    <p:extLst>
      <p:ext uri="{BB962C8B-B14F-4D97-AF65-F5344CB8AC3E}">
        <p14:creationId xmlns:p14="http://schemas.microsoft.com/office/powerpoint/2010/main" val="236373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39B9-6622-EE84-7F72-F961E33D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6AF1-2068-6FF7-78FD-AADB9DF3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HbA1C high 8s, low 9s</a:t>
            </a:r>
          </a:p>
          <a:p>
            <a:r>
              <a:rPr lang="en-AU" dirty="0"/>
              <a:t>July 2011</a:t>
            </a:r>
          </a:p>
          <a:p>
            <a:pPr lvl="1"/>
            <a:r>
              <a:rPr lang="en-AU" dirty="0"/>
              <a:t>Lantus changed to BD Novomix 30, stopped Glimepiride</a:t>
            </a:r>
          </a:p>
          <a:p>
            <a:pPr lvl="1"/>
            <a:r>
              <a:rPr lang="en-AU" dirty="0"/>
              <a:t>Thyroxine for subclinical hypothyroidism (TSH 4-5) – previous </a:t>
            </a:r>
            <a:r>
              <a:rPr lang="en-AU" dirty="0" err="1"/>
              <a:t>wt</a:t>
            </a:r>
            <a:r>
              <a:rPr lang="en-AU" dirty="0"/>
              <a:t> loss</a:t>
            </a:r>
          </a:p>
          <a:p>
            <a:r>
              <a:rPr lang="en-AU" dirty="0"/>
              <a:t>October 2011</a:t>
            </a:r>
          </a:p>
          <a:p>
            <a:pPr lvl="1"/>
            <a:r>
              <a:rPr lang="en-AU" dirty="0"/>
              <a:t>BGLs &lt; 10</a:t>
            </a:r>
          </a:p>
          <a:p>
            <a:pPr lvl="1"/>
            <a:r>
              <a:rPr lang="en-AU" dirty="0"/>
              <a:t>HbA1C 8.4%</a:t>
            </a:r>
          </a:p>
          <a:p>
            <a:pPr lvl="1"/>
            <a:r>
              <a:rPr lang="en-AU" dirty="0"/>
              <a:t>2kg weight gain</a:t>
            </a:r>
          </a:p>
          <a:p>
            <a:r>
              <a:rPr lang="en-AU" dirty="0"/>
              <a:t>December 2014</a:t>
            </a:r>
          </a:p>
          <a:p>
            <a:pPr lvl="1"/>
            <a:r>
              <a:rPr lang="en-AU" dirty="0"/>
              <a:t>HbA1C 8 – 9%</a:t>
            </a:r>
          </a:p>
          <a:p>
            <a:pPr lvl="1"/>
            <a:r>
              <a:rPr lang="en-AU" dirty="0"/>
              <a:t>Started on Dapagliflozin (Forxiga) 10mg daily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14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621F-B2C2-0753-DA32-4A6FA59D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D829-25D5-2CD8-6EE1-C4789BF8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March 2015</a:t>
            </a:r>
          </a:p>
          <a:p>
            <a:pPr lvl="1"/>
            <a:r>
              <a:rPr lang="en-AU" dirty="0"/>
              <a:t>Polyuria, vaginal candidiasis – controlled with Canesten</a:t>
            </a:r>
          </a:p>
          <a:p>
            <a:pPr lvl="1"/>
            <a:r>
              <a:rPr lang="en-AU" dirty="0"/>
              <a:t>Reduced insulin requirements</a:t>
            </a:r>
          </a:p>
          <a:p>
            <a:pPr lvl="1"/>
            <a:r>
              <a:rPr lang="en-AU" dirty="0"/>
              <a:t>HbA1C 9.3 </a:t>
            </a:r>
            <a:r>
              <a:rPr lang="en-AU" dirty="0">
                <a:sym typeface="Wingdings" panose="05000000000000000000" pitchFamily="2" charset="2"/>
              </a:rPr>
              <a:t> 8.2%</a:t>
            </a:r>
          </a:p>
          <a:p>
            <a:r>
              <a:rPr lang="en-AU" dirty="0">
                <a:sym typeface="Wingdings" panose="05000000000000000000" pitchFamily="2" charset="2"/>
              </a:rPr>
              <a:t>August 2015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Diagnosed Parkinson’s disease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HbA1C 9.1%</a:t>
            </a:r>
          </a:p>
          <a:p>
            <a:r>
              <a:rPr lang="en-AU" dirty="0">
                <a:sym typeface="Wingdings" panose="05000000000000000000" pitchFamily="2" charset="2"/>
              </a:rPr>
              <a:t>August 2018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Requested Exenatide (Byetta) for Parkinson’s disease (“off label”)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69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B30E-EB77-ADA8-1F11-781500C9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(</a:t>
            </a:r>
            <a:r>
              <a:rPr lang="en-AU" dirty="0" err="1"/>
              <a:t>contd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9F76-238E-2BA3-929B-2260D7E6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2021</a:t>
            </a:r>
          </a:p>
          <a:p>
            <a:pPr lvl="1"/>
            <a:r>
              <a:rPr lang="en-AU" dirty="0"/>
              <a:t>Trial cessation Dapagliflozin</a:t>
            </a:r>
          </a:p>
          <a:p>
            <a:pPr lvl="1"/>
            <a:r>
              <a:rPr lang="en-AU" dirty="0"/>
              <a:t>Increased HbA1C</a:t>
            </a:r>
          </a:p>
          <a:p>
            <a:pPr lvl="1"/>
            <a:r>
              <a:rPr lang="en-AU" dirty="0"/>
              <a:t>Started on Empagliflozin (Jardiance)</a:t>
            </a:r>
          </a:p>
          <a:p>
            <a:pPr lvl="1"/>
            <a:r>
              <a:rPr lang="en-AU" dirty="0"/>
              <a:t>Exenatide replaced with Dulaglutide (Trulicity)</a:t>
            </a:r>
          </a:p>
          <a:p>
            <a:pPr lvl="1"/>
            <a:r>
              <a:rPr lang="en-AU" dirty="0"/>
              <a:t>HbA1C 8.0%</a:t>
            </a:r>
          </a:p>
        </p:txBody>
      </p:sp>
    </p:spTree>
    <p:extLst>
      <p:ext uri="{BB962C8B-B14F-4D97-AF65-F5344CB8AC3E}">
        <p14:creationId xmlns:p14="http://schemas.microsoft.com/office/powerpoint/2010/main" val="233827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41A9-6780-10AA-055A-2006899C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June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B943-38A4-AD2F-52FA-FAC153CA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86" y="1769102"/>
            <a:ext cx="10515600" cy="4351338"/>
          </a:xfrm>
        </p:spPr>
        <p:txBody>
          <a:bodyPr/>
          <a:lstStyle/>
          <a:p>
            <a:r>
              <a:rPr lang="en-AU" dirty="0"/>
              <a:t>Diarrhoea &amp; vomiting</a:t>
            </a:r>
          </a:p>
          <a:p>
            <a:r>
              <a:rPr lang="en-AU" dirty="0"/>
              <a:t>Stopped insulin temporarily</a:t>
            </a:r>
          </a:p>
          <a:p>
            <a:r>
              <a:rPr lang="en-AU" dirty="0"/>
              <a:t>Admitted to ICU Calvary</a:t>
            </a:r>
          </a:p>
          <a:p>
            <a:r>
              <a:rPr lang="en-AU" dirty="0"/>
              <a:t>Undetectably low pH on admission</a:t>
            </a:r>
          </a:p>
          <a:p>
            <a:r>
              <a:rPr lang="en-AU" dirty="0"/>
              <a:t>Unrecordably high BGL</a:t>
            </a:r>
          </a:p>
          <a:p>
            <a:r>
              <a:rPr lang="en-AU" dirty="0"/>
              <a:t>Recovered with IV dextrose &amp; insulin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0729B-50AA-642A-4A64-CAA5E788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295790"/>
            <a:ext cx="2979965" cy="62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1676</Words>
  <Application>Microsoft Office PowerPoint</Application>
  <PresentationFormat>Widescreen</PresentationFormat>
  <Paragraphs>293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Verdana</vt:lpstr>
      <vt:lpstr>Office Theme</vt:lpstr>
      <vt:lpstr>Diabetes in the Elderly</vt:lpstr>
      <vt:lpstr>Outline</vt:lpstr>
      <vt:lpstr>Case presentation</vt:lpstr>
      <vt:lpstr>74 year old lady</vt:lpstr>
      <vt:lpstr>Examination, pathology</vt:lpstr>
      <vt:lpstr>Progress</vt:lpstr>
      <vt:lpstr>Progress (contd.)</vt:lpstr>
      <vt:lpstr>Progress (contd)</vt:lpstr>
      <vt:lpstr>June 2021</vt:lpstr>
      <vt:lpstr>Further investigations</vt:lpstr>
      <vt:lpstr>Progress</vt:lpstr>
      <vt:lpstr>Control and complications</vt:lpstr>
      <vt:lpstr>Type 1 diabetes</vt:lpstr>
      <vt:lpstr>UK Prospective Diabetes Study</vt:lpstr>
      <vt:lpstr>Post-Trial Changes in HbA1c</vt:lpstr>
      <vt:lpstr>Myocardial Infarction Hazard Ratio</vt:lpstr>
      <vt:lpstr>All-cause Mortality Hazard Ratio</vt:lpstr>
      <vt:lpstr>ACCORD study</vt:lpstr>
      <vt:lpstr>Results</vt:lpstr>
      <vt:lpstr>Specific agents: SGLT-2 inhibitors</vt:lpstr>
      <vt:lpstr>Specific agents: GLP-1 agonists</vt:lpstr>
      <vt:lpstr>Aims of treatment</vt:lpstr>
      <vt:lpstr>General considerations</vt:lpstr>
      <vt:lpstr>Diabetes  and mortality</vt:lpstr>
      <vt:lpstr>PowerPoint Presentation</vt:lpstr>
      <vt:lpstr>HbA1C &amp; mortality</vt:lpstr>
      <vt:lpstr>PowerPoint Presentation</vt:lpstr>
      <vt:lpstr>PowerPoint Presentation</vt:lpstr>
      <vt:lpstr>General themes</vt:lpstr>
      <vt:lpstr>Individualisation  of treatment</vt:lpstr>
      <vt:lpstr>Pharmacological agents</vt:lpstr>
      <vt:lpstr>Metformin</vt:lpstr>
      <vt:lpstr>Sulphonylureas (Gliclazide, Glimepiride, Glibenclamide)</vt:lpstr>
      <vt:lpstr>DPP4 inhibitors (Sitagliptin, Linagliptin, Saxagliptin, Vildagliptin, Alogliptin)</vt:lpstr>
      <vt:lpstr>GLP-1 agonists (Semaglutide, Dulaglutide, Liraglutide, Exenatide)</vt:lpstr>
      <vt:lpstr>SGLT-2 inhibitors (Empagliflozin, Dapagliflozin)</vt:lpstr>
      <vt:lpstr>Insulin</vt:lpstr>
      <vt:lpstr>PowerPoint Presentation</vt:lpstr>
      <vt:lpstr>Drug combinations</vt:lpstr>
      <vt:lpstr>Other agents – limited usefulness</vt:lpstr>
      <vt:lpstr>Inpatient management</vt:lpstr>
      <vt:lpstr>Inpatient issues</vt:lpstr>
      <vt:lpstr>Common errors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 the Elderly</dc:title>
  <dc:creator>Robert Schmidli</dc:creator>
  <cp:lastModifiedBy>Robert Schmidli</cp:lastModifiedBy>
  <cp:revision>5</cp:revision>
  <dcterms:created xsi:type="dcterms:W3CDTF">2023-03-08T09:16:54Z</dcterms:created>
  <dcterms:modified xsi:type="dcterms:W3CDTF">2023-06-25T11:59:31Z</dcterms:modified>
</cp:coreProperties>
</file>