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00716-F936-7785-B527-4B78BEE3D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6A670-0858-8E64-117D-9AB59FFDB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1E1B1-8D32-FE63-1567-17089788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B3A-A4BB-49A0-8972-CE3C9F5879C1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16BA2-43BD-1196-502D-77FE01CE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6BDA8-7C3A-4314-279A-D62B41C3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FC74-E976-44CA-A26A-45D458CB03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89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51F0-7D45-D314-61F5-653F1F3F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18EB8-707A-C6C1-6D00-D9D28D1E9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7CE80-49EB-1340-58EC-E99F7929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B3A-A4BB-49A0-8972-CE3C9F5879C1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B981C-2138-8B5C-F969-0D2BD8B41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D0FCF-594E-1747-9F2B-D8B386E9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FC74-E976-44CA-A26A-45D458CB03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292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64DA94-93EC-C038-EBA1-ABD969AF0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2BAD3-2A9D-B899-159C-2107BC6FC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CAD32-BB7E-6485-3BD9-140EEF913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B3A-A4BB-49A0-8972-CE3C9F5879C1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57F5E-98D4-E7A6-2AB7-8C4642F7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22BBE-F824-1DBC-9747-E60AE1E9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FC74-E976-44CA-A26A-45D458CB03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40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0001-6352-EFD3-081C-32FF8A9A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8F1C4-027A-CC74-0ABF-FD6D927B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55BDA-C462-565C-4A2F-5AABD936D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B3A-A4BB-49A0-8972-CE3C9F5879C1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D47B6-7C0F-5C45-8850-0504ABB1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64172-E86F-07BA-7E05-64440F7D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FC74-E976-44CA-A26A-45D458CB03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540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24C6-BCFB-BA69-161D-4E6DB5D3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CFEE1-D535-DD88-0F1A-9C95B29BE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349F-5170-8874-B748-08F4AFB1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B3A-A4BB-49A0-8972-CE3C9F5879C1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D8361-9F95-9EE5-DEA7-28BAF43B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1EDBF-26F4-A48A-5CA1-7947ED7E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FC74-E976-44CA-A26A-45D458CB03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909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0430-EE94-E021-E59F-2E164CAF1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F558D-5CA0-516D-3714-D42112BCE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1ACB8-C73A-0CF6-0A5D-99F422907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3EF08-2A40-DDCD-B51C-85DD627D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B3A-A4BB-49A0-8972-CE3C9F5879C1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EF034-380A-D604-ED0C-FDB7C59F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51DC7-E669-094C-AAC0-10296927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FC74-E976-44CA-A26A-45D458CB03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18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9F5CA-3F3D-6385-4F60-8BCE349F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2692E-1AF5-EC33-1237-FF81F7FAF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ABB5B-FCAD-6962-4E30-57FD28DE6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1CD94-63B8-D8D5-646E-200A01900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6874F-EE48-1B13-D9EA-245C86AEE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B4F07A-BDC6-6C32-DFA4-30A396A4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B3A-A4BB-49A0-8972-CE3C9F5879C1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581BCB-791C-5E90-F8AA-F3888D4E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49168-F9E5-74CC-34D6-F3921228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FC74-E976-44CA-A26A-45D458CB03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652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C02D-E796-B960-F8AE-9B9EF1C3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9BACF6-1DD9-E019-4662-4F96088B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B3A-A4BB-49A0-8972-CE3C9F5879C1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B0041-BE75-5C8D-75A5-07C9E542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3A190-1C04-26BE-9CB5-9B31ABC6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FC74-E976-44CA-A26A-45D458CB03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37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D7E6D-C87F-791A-5196-B5971AAA9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B3A-A4BB-49A0-8972-CE3C9F5879C1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75CE4-8A4D-74F9-99D0-1021CE5C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97805-A9B5-F231-7684-09DE08CF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FC74-E976-44CA-A26A-45D458CB03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90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F410-8FED-D668-5E6F-8DCED03F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7885E-46DB-937B-F9EF-6A71F2D17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7CE84-ED32-B810-C756-473F18B07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6F6A3-7E9A-F0EA-DE1B-E23E2AB5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B3A-A4BB-49A0-8972-CE3C9F5879C1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1EB7E-DD83-6C2A-3984-71D3E9FC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0CF00-BFB6-ABCD-37FD-6A6CCFBB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FC74-E976-44CA-A26A-45D458CB03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848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D70F-7B06-9093-5365-C3BEAA39C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D4F3EA-FA2C-1E86-699B-EB07DC2B4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7C68C-DABE-E9F3-3233-0BB788589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4D1E4-1CD0-DCF4-0E3D-302DBCD08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5B3A-A4BB-49A0-8972-CE3C9F5879C1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5D80D-3C5D-0EE7-6F53-E5BC980A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CCA24-8BE7-DA9F-E098-CA594B6D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FC74-E976-44CA-A26A-45D458CB03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75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D27408-A011-E2A5-98A3-7EC7A85E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A331A-78EF-9C77-2775-4BFFF0CBD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EC088-633C-030F-BBE6-BB323D368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25B3A-A4BB-49A0-8972-CE3C9F5879C1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1E6AF-AD90-EAF3-CA4B-DB6F14723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9E2B1-9236-A7A8-4602-87DB05DB3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FC74-E976-44CA-A26A-45D458CB03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83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7F504A-49EA-F025-E17C-7DE425FF1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969" y="132890"/>
            <a:ext cx="5630061" cy="6592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DE9E17-9F3E-90C5-A9F7-2982C2CB87A6}"/>
              </a:ext>
            </a:extLst>
          </p:cNvPr>
          <p:cNvSpPr txBox="1"/>
          <p:nvPr/>
        </p:nvSpPr>
        <p:spPr>
          <a:xfrm>
            <a:off x="513184" y="970384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MRI 24/10/16</a:t>
            </a:r>
          </a:p>
          <a:p>
            <a:r>
              <a:rPr lang="en-AU" dirty="0" err="1"/>
              <a:t>Prl</a:t>
            </a:r>
            <a:r>
              <a:rPr lang="en-AU" dirty="0"/>
              <a:t> 38,000</a:t>
            </a:r>
          </a:p>
        </p:txBody>
      </p:sp>
    </p:spTree>
    <p:extLst>
      <p:ext uri="{BB962C8B-B14F-4D97-AF65-F5344CB8AC3E}">
        <p14:creationId xmlns:p14="http://schemas.microsoft.com/office/powerpoint/2010/main" val="408047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B125E7-DD34-5F12-C18D-EF9F569BD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230" y="90620"/>
            <a:ext cx="5953956" cy="67160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0E3281-A5AE-250B-471C-0E624CF60DAA}"/>
              </a:ext>
            </a:extLst>
          </p:cNvPr>
          <p:cNvSpPr txBox="1"/>
          <p:nvPr/>
        </p:nvSpPr>
        <p:spPr>
          <a:xfrm>
            <a:off x="774441" y="1315616"/>
            <a:ext cx="249549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15/12/16</a:t>
            </a:r>
          </a:p>
          <a:p>
            <a:r>
              <a:rPr lang="en-AU" dirty="0"/>
              <a:t>Cabergoline</a:t>
            </a:r>
          </a:p>
          <a:p>
            <a:r>
              <a:rPr lang="en-AU" dirty="0"/>
              <a:t>0.5mg twice a week</a:t>
            </a:r>
          </a:p>
          <a:p>
            <a:r>
              <a:rPr lang="en-AU" dirty="0" err="1"/>
              <a:t>Prl</a:t>
            </a:r>
            <a:r>
              <a:rPr lang="en-AU" dirty="0"/>
              <a:t> 7440</a:t>
            </a:r>
          </a:p>
          <a:p>
            <a:endParaRPr lang="en-AU" dirty="0"/>
          </a:p>
          <a:p>
            <a:r>
              <a:rPr lang="en-AU" u="sng" dirty="0"/>
              <a:t>July 2017</a:t>
            </a:r>
          </a:p>
          <a:p>
            <a:r>
              <a:rPr lang="en-AU" dirty="0"/>
              <a:t>Cabergoline x4/week</a:t>
            </a:r>
          </a:p>
          <a:p>
            <a:r>
              <a:rPr lang="en-AU" dirty="0"/>
              <a:t>Testo 7.5nmol/L</a:t>
            </a:r>
          </a:p>
          <a:p>
            <a:r>
              <a:rPr lang="en-AU" dirty="0"/>
              <a:t>Started on </a:t>
            </a:r>
            <a:r>
              <a:rPr lang="en-AU" dirty="0" err="1"/>
              <a:t>Andriol</a:t>
            </a:r>
            <a:endParaRPr lang="en-AU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AU" dirty="0">
                <a:sym typeface="Wingdings" panose="05000000000000000000" pitchFamily="2" charset="2"/>
              </a:rPr>
              <a:t>Testogel 1 sachet/day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AU" dirty="0">
              <a:sym typeface="Wingdings" panose="05000000000000000000" pitchFamily="2" charset="2"/>
            </a:endParaRPr>
          </a:p>
          <a:p>
            <a:r>
              <a:rPr lang="en-AU" dirty="0">
                <a:sym typeface="Wingdings" panose="05000000000000000000" pitchFamily="2" charset="2"/>
              </a:rPr>
              <a:t>Sept 2017</a:t>
            </a:r>
          </a:p>
          <a:p>
            <a:r>
              <a:rPr lang="en-AU" dirty="0" err="1">
                <a:sym typeface="Wingdings" panose="05000000000000000000" pitchFamily="2" charset="2"/>
              </a:rPr>
              <a:t>Prl</a:t>
            </a:r>
            <a:r>
              <a:rPr lang="en-AU" dirty="0">
                <a:sym typeface="Wingdings" panose="05000000000000000000" pitchFamily="2" charset="2"/>
              </a:rPr>
              <a:t> 2890</a:t>
            </a:r>
          </a:p>
        </p:txBody>
      </p:sp>
    </p:spTree>
    <p:extLst>
      <p:ext uri="{BB962C8B-B14F-4D97-AF65-F5344CB8AC3E}">
        <p14:creationId xmlns:p14="http://schemas.microsoft.com/office/powerpoint/2010/main" val="35114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CF4ED-533B-8E19-A927-EA1C4D06A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85" y="104311"/>
            <a:ext cx="6125430" cy="66493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F46516-CD2F-EE69-A84C-E2A214AB889F}"/>
              </a:ext>
            </a:extLst>
          </p:cNvPr>
          <p:cNvSpPr txBox="1"/>
          <p:nvPr/>
        </p:nvSpPr>
        <p:spPr>
          <a:xfrm>
            <a:off x="699796" y="998376"/>
            <a:ext cx="1834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10/4/17</a:t>
            </a:r>
          </a:p>
          <a:p>
            <a:r>
              <a:rPr lang="en-AU" dirty="0"/>
              <a:t>3 Cabergoline/</a:t>
            </a:r>
            <a:r>
              <a:rPr lang="en-AU" dirty="0" err="1"/>
              <a:t>wk</a:t>
            </a:r>
            <a:endParaRPr lang="en-AU" dirty="0"/>
          </a:p>
          <a:p>
            <a:r>
              <a:rPr lang="en-AU" dirty="0" err="1"/>
              <a:t>Prl</a:t>
            </a:r>
            <a:r>
              <a:rPr lang="en-AU" dirty="0"/>
              <a:t> 6630</a:t>
            </a:r>
          </a:p>
        </p:txBody>
      </p:sp>
    </p:spTree>
    <p:extLst>
      <p:ext uri="{BB962C8B-B14F-4D97-AF65-F5344CB8AC3E}">
        <p14:creationId xmlns:p14="http://schemas.microsoft.com/office/powerpoint/2010/main" val="265070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AFBBC-646B-53B7-6847-1E86BA87F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8172-1FEA-B73C-C1AD-66937EF45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Referred to S Robson for semen collection</a:t>
            </a:r>
          </a:p>
          <a:p>
            <a:pPr lvl="1"/>
            <a:r>
              <a:rPr lang="en-AU" dirty="0"/>
              <a:t>Gonadotrophic therapy</a:t>
            </a:r>
          </a:p>
          <a:p>
            <a:pPr lvl="1"/>
            <a:r>
              <a:rPr lang="en-AU" dirty="0" err="1"/>
              <a:t>Pregnyl</a:t>
            </a:r>
            <a:r>
              <a:rPr lang="en-AU" dirty="0"/>
              <a:t>, </a:t>
            </a:r>
            <a:r>
              <a:rPr lang="en-AU" dirty="0" err="1"/>
              <a:t>Gonal</a:t>
            </a:r>
            <a:r>
              <a:rPr lang="en-AU" dirty="0"/>
              <a:t>-F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342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F02A6C-A744-0FCF-E789-020A00537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531" y="305033"/>
            <a:ext cx="6211167" cy="6411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E3D108-C4F3-61A7-A9D6-03C4CC92F462}"/>
              </a:ext>
            </a:extLst>
          </p:cNvPr>
          <p:cNvSpPr txBox="1"/>
          <p:nvPr/>
        </p:nvSpPr>
        <p:spPr>
          <a:xfrm>
            <a:off x="367393" y="873579"/>
            <a:ext cx="34525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July 2018</a:t>
            </a:r>
          </a:p>
          <a:p>
            <a:r>
              <a:rPr lang="en-AU" dirty="0"/>
              <a:t>Prolactin 29,000mIU/L</a:t>
            </a:r>
          </a:p>
          <a:p>
            <a:endParaRPr lang="en-AU" dirty="0"/>
          </a:p>
          <a:p>
            <a:r>
              <a:rPr lang="en-AU" dirty="0"/>
              <a:t>Discussed at CME meeting</a:t>
            </a:r>
          </a:p>
          <a:p>
            <a:r>
              <a:rPr lang="en-AU" dirty="0"/>
              <a:t>Increase Cabergoline to 3mg/week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955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A9EB4-DD68-C6B5-1933-1E8C993C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606"/>
          </a:xfrm>
        </p:spPr>
        <p:txBody>
          <a:bodyPr>
            <a:normAutofit fontScale="90000"/>
          </a:bodyPr>
          <a:lstStyle/>
          <a:p>
            <a:r>
              <a:rPr lang="en-AU" dirty="0"/>
              <a:t>July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E8288-E7D5-429C-262E-1C2F9E786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14" y="1047145"/>
            <a:ext cx="4845970" cy="484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92D944-BA73-2BAA-BBB8-47F014D98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903" y="1022652"/>
            <a:ext cx="4791921" cy="48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7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1CCF-36D3-CF30-7A95-AAE4A59B0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4EA52-8D75-1A0F-16B6-FF3B2E9CA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6 Cabergoline 0.5mg/week</a:t>
            </a:r>
          </a:p>
          <a:p>
            <a:r>
              <a:rPr lang="en-AU" dirty="0"/>
              <a:t>No side effects</a:t>
            </a:r>
          </a:p>
          <a:p>
            <a:r>
              <a:rPr lang="en-AU" dirty="0"/>
              <a:t>Testogel 4 pumps/day</a:t>
            </a:r>
          </a:p>
          <a:p>
            <a:r>
              <a:rPr lang="en-AU" dirty="0"/>
              <a:t>Prolactin 7300 </a:t>
            </a:r>
            <a:r>
              <a:rPr lang="en-AU" dirty="0" err="1"/>
              <a:t>mIU</a:t>
            </a:r>
            <a:r>
              <a:rPr lang="en-AU" dirty="0"/>
              <a:t>/L</a:t>
            </a:r>
          </a:p>
          <a:p>
            <a:r>
              <a:rPr lang="en-AU" dirty="0"/>
              <a:t>Testosterone 20nmol/L</a:t>
            </a:r>
          </a:p>
          <a:p>
            <a:r>
              <a:rPr lang="en-AU" dirty="0"/>
              <a:t>IGF-1 13 nmol/l</a:t>
            </a:r>
          </a:p>
          <a:p>
            <a:r>
              <a:rPr lang="en-AU" dirty="0"/>
              <a:t>Max GH response to Glucagon 2.0mcg/L</a:t>
            </a:r>
          </a:p>
          <a:p>
            <a:r>
              <a:rPr lang="en-AU" dirty="0"/>
              <a:t>Declined GH therapy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943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32DAC-21DA-8AE7-0246-4E3F67DA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2EA4B-7572-066C-F7AD-E7B7E8532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Annual MRI</a:t>
            </a:r>
          </a:p>
          <a:p>
            <a:r>
              <a:rPr lang="en-AU" dirty="0"/>
              <a:t>6-monthly prolactin</a:t>
            </a:r>
          </a:p>
          <a:p>
            <a:r>
              <a:rPr lang="en-AU" dirty="0"/>
              <a:t>Annual MRI</a:t>
            </a:r>
          </a:p>
          <a:p>
            <a:r>
              <a:rPr lang="en-AU"/>
              <a:t>2-yearly echocardiogram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8852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121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Progress</vt:lpstr>
      <vt:lpstr>PowerPoint Presentation</vt:lpstr>
      <vt:lpstr>July 2022</vt:lpstr>
      <vt:lpstr>Current status</vt:lpstr>
      <vt:lpstr>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Schmidli</dc:creator>
  <cp:lastModifiedBy>Robert Schmidli</cp:lastModifiedBy>
  <cp:revision>1</cp:revision>
  <dcterms:created xsi:type="dcterms:W3CDTF">2022-07-27T08:19:05Z</dcterms:created>
  <dcterms:modified xsi:type="dcterms:W3CDTF">2022-07-27T08:44:46Z</dcterms:modified>
</cp:coreProperties>
</file>