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95" r:id="rId2"/>
    <p:sldId id="297" r:id="rId3"/>
    <p:sldId id="296" r:id="rId4"/>
    <p:sldId id="289" r:id="rId5"/>
    <p:sldId id="292" r:id="rId6"/>
    <p:sldId id="286" r:id="rId7"/>
    <p:sldId id="287" r:id="rId8"/>
    <p:sldId id="288" r:id="rId9"/>
    <p:sldId id="290" r:id="rId10"/>
    <p:sldId id="316" r:id="rId11"/>
    <p:sldId id="293" r:id="rId12"/>
    <p:sldId id="256" r:id="rId13"/>
    <p:sldId id="291" r:id="rId14"/>
    <p:sldId id="317" r:id="rId15"/>
    <p:sldId id="298" r:id="rId16"/>
    <p:sldId id="305" r:id="rId17"/>
    <p:sldId id="313" r:id="rId18"/>
    <p:sldId id="259" r:id="rId19"/>
    <p:sldId id="319" r:id="rId20"/>
    <p:sldId id="260" r:id="rId21"/>
    <p:sldId id="312" r:id="rId22"/>
    <p:sldId id="257" r:id="rId23"/>
    <p:sldId id="261" r:id="rId24"/>
    <p:sldId id="276" r:id="rId25"/>
    <p:sldId id="299" r:id="rId26"/>
    <p:sldId id="267" r:id="rId27"/>
    <p:sldId id="262" r:id="rId28"/>
    <p:sldId id="272" r:id="rId29"/>
    <p:sldId id="320" r:id="rId30"/>
    <p:sldId id="273" r:id="rId31"/>
    <p:sldId id="281" r:id="rId32"/>
    <p:sldId id="280" r:id="rId33"/>
    <p:sldId id="269" r:id="rId34"/>
    <p:sldId id="270" r:id="rId35"/>
    <p:sldId id="306" r:id="rId36"/>
    <p:sldId id="265" r:id="rId37"/>
    <p:sldId id="310" r:id="rId38"/>
    <p:sldId id="314" r:id="rId39"/>
    <p:sldId id="304" r:id="rId40"/>
    <p:sldId id="277" r:id="rId41"/>
    <p:sldId id="315" r:id="rId42"/>
    <p:sldId id="302" r:id="rId43"/>
    <p:sldId id="284" r:id="rId44"/>
    <p:sldId id="294" r:id="rId45"/>
    <p:sldId id="258" r:id="rId46"/>
    <p:sldId id="278" r:id="rId47"/>
    <p:sldId id="318" r:id="rId48"/>
    <p:sldId id="300" r:id="rId49"/>
    <p:sldId id="282" r:id="rId50"/>
    <p:sldId id="283" r:id="rId51"/>
    <p:sldId id="321" r:id="rId52"/>
    <p:sldId id="285" r:id="rId53"/>
    <p:sldId id="307" r:id="rId54"/>
    <p:sldId id="311" r:id="rId5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17" autoAdjust="0"/>
  </p:normalViewPr>
  <p:slideViewPr>
    <p:cSldViewPr>
      <p:cViewPr varScale="1">
        <p:scale>
          <a:sx n="97" d="100"/>
          <a:sy n="97" d="100"/>
        </p:scale>
        <p:origin x="1524" y="90"/>
      </p:cViewPr>
      <p:guideLst>
        <p:guide orient="horz" pos="2304"/>
        <p:guide pos="2880"/>
      </p:guideLst>
    </p:cSldViewPr>
  </p:slideViewPr>
  <p:outlineViewPr>
    <p:cViewPr>
      <p:scale>
        <a:sx n="33" d="100"/>
        <a:sy n="33" d="100"/>
      </p:scale>
      <p:origin x="0" y="-253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6FFDD797-9253-4687-88B2-82B204CC919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0D05FC7A-345A-4E6F-A20D-A45FD1BC194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7F13E0E6-2641-4751-B36D-40D0E80AB2C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002AAC6E-6126-4097-8CA3-754F2CC2E31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C940420-AD36-4810-B9C7-89A0866898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765462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7C9F5A1-F340-4F5C-8B5A-86D1F793B7C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3AE4CA86-31C3-4BC8-A686-9E71D62D623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FEA6C87-4612-41BB-8920-4C2E9D8223E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9397" name="Rectangle 5">
            <a:extLst>
              <a:ext uri="{FF2B5EF4-FFF2-40B4-BE49-F238E27FC236}">
                <a16:creationId xmlns:a16="http://schemas.microsoft.com/office/drawing/2014/main" id="{91247919-C698-488B-B598-EEB3F4012B0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noProof="0"/>
              <a:t>Click to edit Master text styles</a:t>
            </a:r>
          </a:p>
          <a:p>
            <a:pPr lvl="1"/>
            <a:r>
              <a:rPr lang="en-AU" altLang="en-US" noProof="0"/>
              <a:t>Second level</a:t>
            </a:r>
          </a:p>
          <a:p>
            <a:pPr lvl="2"/>
            <a:r>
              <a:rPr lang="en-AU" altLang="en-US" noProof="0"/>
              <a:t>Third level</a:t>
            </a:r>
          </a:p>
          <a:p>
            <a:pPr lvl="3"/>
            <a:r>
              <a:rPr lang="en-AU" altLang="en-US" noProof="0"/>
              <a:t>Fourth level</a:t>
            </a:r>
          </a:p>
          <a:p>
            <a:pPr lvl="4"/>
            <a:r>
              <a:rPr lang="en-AU" altLang="en-US" noProof="0"/>
              <a:t>Fifth level</a:t>
            </a:r>
          </a:p>
        </p:txBody>
      </p:sp>
      <p:sp>
        <p:nvSpPr>
          <p:cNvPr id="59398" name="Rectangle 6">
            <a:extLst>
              <a:ext uri="{FF2B5EF4-FFF2-40B4-BE49-F238E27FC236}">
                <a16:creationId xmlns:a16="http://schemas.microsoft.com/office/drawing/2014/main" id="{A561ED04-2456-4DF0-8EAA-DBE2D2D97E3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AU" altLang="en-US"/>
          </a:p>
        </p:txBody>
      </p:sp>
      <p:sp>
        <p:nvSpPr>
          <p:cNvPr id="59399" name="Rectangle 7">
            <a:extLst>
              <a:ext uri="{FF2B5EF4-FFF2-40B4-BE49-F238E27FC236}">
                <a16:creationId xmlns:a16="http://schemas.microsoft.com/office/drawing/2014/main" id="{54AF8D56-53B5-4146-952C-399AC2BBD6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FC97B29-1918-4076-B996-3558594680E1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88769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ED0CCE36-5D31-4CF9-8F4E-746BC3440B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4A816F07-F1FE-4FFB-8995-1D605CD1BB91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41999198-B112-481C-B6C3-28AEB0AA6D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91250914-7C4F-4691-BD60-F24385FFBE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0260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EED55178-F7F1-4E8E-8A95-8980D71AF2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C4EB8157-A8FC-4D32-A7C0-2D0BD7D96413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11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9481651E-02E9-4C7D-94FA-A43F46DCB4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D9186E82-3FEA-4A77-B06C-08D2691B23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36331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E979C810-C995-4BD4-A45B-C94CC16B28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B51C2AE5-6BE8-4901-ABC8-116A483F7D95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12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959B28F9-9DF9-40C6-BBE5-1595A86B8C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8A9CE779-3978-4BFE-96C1-FADF576D15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30730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0132D2FB-E7E3-4DE7-8EF0-6068D6772C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6C8DB53E-AFF9-4239-B95F-BA3B60ACEAC9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13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CA706DF1-E39B-428B-896B-EBC7CF6112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E3C47DFB-FFA4-4FE1-AC38-8B4D022D4E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82602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B289CAD6-053C-4D3C-8D9E-D586140C21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E405622D-F4A2-4573-A5CC-8D62368B89F7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15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CB90BA6D-479C-4DFC-8C92-31C3633654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7A6BB5B5-F404-46D5-9A5D-A676CB6B30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47506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CAB2703F-8B68-4A77-8D96-B81049CF2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748409C9-7C08-487A-A1BC-57625400C526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16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576BB3D0-F46B-4D2E-82B3-9CC68FF0D0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4FD17721-F7CB-44AE-9825-12A6CB8E43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91701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E1806D3A-6CD1-45C7-9717-E3800C1676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E58A24A7-6AF8-46DB-8090-2194DB959F31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18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BDF95BD9-FC83-4B3C-BC11-8737493111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45047EFC-122A-43D4-A5E7-06EB8ED34F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96708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FBD66EFB-CA59-4BF0-BCA1-04BC7A4B51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0CE57609-211C-4763-B4A8-3367933A2ACF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20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ED47A4F0-15EE-4FC5-9B17-E5C585FBF0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6B6679FD-89C8-4912-9F1F-B2E76ED4C6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15914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AD14C615-2DFF-4215-9710-82EB26931F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0CDCE2F0-4C5D-4DD7-95A9-65BC1F18B7A2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22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C02C1D54-11BD-4857-A55A-18E41EE401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5322752A-9B7A-4780-83E8-9BE799498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775983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AF7E6F8A-88D0-4C91-9B6D-5BEF897399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88E92801-F72B-4237-9774-F392B6C7B180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23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C88C4A22-1387-4643-9DA5-DE843F9A16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61BD9BE2-6095-4A5C-8B39-5007F26DFA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2881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2E55704A-3CF1-45BD-B520-D5115D8951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29662621-3A44-4110-B5C0-F6793E522FBF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25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EE0E3C5E-E2BD-47F3-BBD6-89408575C1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91877492-5BAF-4BF2-AA32-E2754FB6E8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69030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B3BC19C-D35E-47E1-9624-D9477E4168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6EB14EAB-171C-49A6-9358-F5703EE4313E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C20BEC6-4F90-4F98-B7BF-727779B96C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8BA3F7C9-1E18-4D5E-8DA6-BABA91B628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50647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0A27663C-D2FC-4464-BA5F-B53B2A12E7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9A16687B-8851-4ECC-854E-D946676DED68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26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A3A8F6A8-E98F-4FF2-877A-230CCA1746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67FB8B9A-2D51-4020-9BE6-DBB18BE459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70536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5468EF2F-8B51-4665-B19D-CCA053778F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9601CD80-E795-483F-82C6-E074B59A54C5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27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B675738A-EC10-4F8B-81E0-084FC61B53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178C8F95-9CB2-48EA-83EC-C902D28B0B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01035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7DA6DF37-6339-4CB6-B6E3-A7EF2428F2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4F8A7A26-AA0F-4A3C-8DF8-2F10456FD1D4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28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451F6CE0-854C-45B5-B570-04EC2DF728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9A01D5F6-93A4-456B-B2DD-40EA39CCF2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56490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FDB99BE3-C4AE-41A8-897B-AEB9C1EB18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B04BB2E1-D9E5-494F-A2FD-4B0EE48BCDE9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30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6470F1E0-3300-4509-A5BF-578E7022C0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D3F37E91-8120-4B6C-936A-8B4E0D307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16129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5A27043C-3C33-4AEA-BBCB-D7F92A0613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276934DC-B07D-47CF-98FC-47A47233B491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31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ED571F6E-AF30-41DD-95FB-9531EFC0B9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8DDBD126-6AAC-4CAE-B858-832B6EF5F7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63873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87390E71-80EB-417C-B8EF-3190F62B2C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F2775097-6E8E-463D-92F0-6D3DE4F5539F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32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678328EE-BA53-427B-8F12-41684A8B7E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3F059BF4-ECA0-4FB5-8EDC-900AE4D1AE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922511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5EE5A6C3-BAEE-4AFC-92C8-854A15B567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B7917A7E-3266-48AA-9C72-BE537140FD14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33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50CF4BD7-1E97-4FAF-AA4F-BB800333F4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6B6C648D-7272-44BD-8031-7A770124E6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159783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5BCAB20F-74AD-4C51-AE51-E429B61BE7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A811A3F4-F2E7-4825-87F2-D2ADB81E7627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34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F1A43FCC-9C62-43D8-AD39-D87ABE3615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03BC05AA-3A1D-4423-9A29-D68C48ADF4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102693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EEBEDE9D-2A3E-4D98-950A-6F3C88F8B9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30B04D69-29FA-41A4-8511-1978CE57DF54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35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32FC664F-4CA8-4308-986C-51E5A2C398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E79BF074-5E94-4465-AA81-2013075DD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392817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46C1FDB0-A32B-44C6-8551-36D5435949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CD237FA8-ADC3-42ED-B13A-3686E206CDAC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36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DE3A4428-C5A2-43BD-B508-40E6DF4863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B1D1A4BC-65F1-44BB-811A-AC2DBDBCFE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210818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A4468623-94D8-4D06-A5C4-C05F32D357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27F6AC93-32F8-495C-A5F4-FC52A85EA740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8421AD3-C41C-48D7-B456-C5ADB948F1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6A5A4934-DC33-4B9C-B850-ED6C6D0EC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307112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DF1D7065-9485-4F65-9A48-B1746A4632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A5497F1E-D3D4-4DED-A006-54C2FB4C9E0B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39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26978C7A-0BE0-4C55-9D19-BC04FC1AF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883B2A70-3540-4918-B513-5650831696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238054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>
            <a:extLst>
              <a:ext uri="{FF2B5EF4-FFF2-40B4-BE49-F238E27FC236}">
                <a16:creationId xmlns:a16="http://schemas.microsoft.com/office/drawing/2014/main" id="{2C37FD3A-921C-4066-8AC6-9AE6206732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325E2AF4-9F5E-4E01-BE4E-57D967451996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40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17F861F8-1115-4479-BB44-7F1E390A13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CBBE4353-A3E8-4029-96D4-68F0799C0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066363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0BA44398-0F2C-4DC6-BC2D-67E21054F0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A2AB38AD-8964-4CFD-BEAC-B405F241BC5A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42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3151EF9B-7BF2-460A-B71C-7986F7BC50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810C2C2F-155A-4FBD-9155-F9FAA08570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399656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9E08B6FB-6FD0-4EC8-A33D-17ABA6BA8D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5B056E5C-33DA-41DF-A607-BBDCB497F1FD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43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07D83B69-1A26-4A89-B0BF-622B84686D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B9C21B90-0C11-4ACF-802A-26D018A08F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6469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0BDD96CD-9D22-4495-B06B-098D762A4E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A7BBB3BE-92C6-4205-9827-3C118BBD668C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44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D909BC46-241E-488F-B420-3103917CA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EB3ADF2A-3FD3-4B5D-A44D-2127252C06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351600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970E79B5-55B9-4E4E-BD97-7F57C49E22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A792259A-DD19-4437-BACC-CDD2A7749ED1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45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E1924591-46B1-403A-B927-9EF3BF732E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03793E84-9946-4459-A656-0190D5AABD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466555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>
            <a:extLst>
              <a:ext uri="{FF2B5EF4-FFF2-40B4-BE49-F238E27FC236}">
                <a16:creationId xmlns:a16="http://schemas.microsoft.com/office/drawing/2014/main" id="{3F6DDE2C-F509-4769-9879-7BCF7190C4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5960AE4D-771F-4A79-BE09-9FB8C78AAC16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46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94AD44CA-9380-49EF-A904-365FB12E95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22F0A624-7262-4C6C-BA6B-2F00B0EC73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725782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:a16="http://schemas.microsoft.com/office/drawing/2014/main" id="{AD135234-CE7F-4B47-8796-A0764F2410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4ED7ABF7-C8FA-4245-BFC5-2CE791A7D2E5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48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9091" name="Rectangle 2">
            <a:extLst>
              <a:ext uri="{FF2B5EF4-FFF2-40B4-BE49-F238E27FC236}">
                <a16:creationId xmlns:a16="http://schemas.microsoft.com/office/drawing/2014/main" id="{50CAB691-FE64-486A-A9F3-A7CAAEABA7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>
            <a:extLst>
              <a:ext uri="{FF2B5EF4-FFF2-40B4-BE49-F238E27FC236}">
                <a16:creationId xmlns:a16="http://schemas.microsoft.com/office/drawing/2014/main" id="{30ADFA3F-3383-461C-89C1-F3AA5D5703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204879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>
            <a:extLst>
              <a:ext uri="{FF2B5EF4-FFF2-40B4-BE49-F238E27FC236}">
                <a16:creationId xmlns:a16="http://schemas.microsoft.com/office/drawing/2014/main" id="{92C9C85F-1DEB-45E5-B086-CB0CAD802A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5E872F12-968A-45A5-87CA-892CD1EE4BDA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49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139" name="Rectangle 2">
            <a:extLst>
              <a:ext uri="{FF2B5EF4-FFF2-40B4-BE49-F238E27FC236}">
                <a16:creationId xmlns:a16="http://schemas.microsoft.com/office/drawing/2014/main" id="{ADF1A2B4-7D88-4F13-96DA-9A80A38FE3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id="{BC88273C-2502-4F4F-B9EE-D87CBD5C3D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07161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>
            <a:extLst>
              <a:ext uri="{FF2B5EF4-FFF2-40B4-BE49-F238E27FC236}">
                <a16:creationId xmlns:a16="http://schemas.microsoft.com/office/drawing/2014/main" id="{A955F3CE-E03D-4FEB-87E4-FAAE6871DE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CA17E269-24F2-4A9C-8852-DB85E4C01FE3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50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3FA48380-87A3-4409-9C68-1278995E81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>
            <a:extLst>
              <a:ext uri="{FF2B5EF4-FFF2-40B4-BE49-F238E27FC236}">
                <a16:creationId xmlns:a16="http://schemas.microsoft.com/office/drawing/2014/main" id="{47EA56BB-AB15-4DA7-A17C-997240B85C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07070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CF50CA3C-01C5-40F4-8ABF-01A7F478DF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D24D987D-9494-4174-A73C-4B2A60C4B047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4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DD5D5429-72B4-4D33-9B09-6962B0E483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FA27A64E-8A00-4610-9749-888F022594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503970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C97B29-1918-4076-B996-3558594680E1}" type="slidenum">
              <a:rPr lang="en-AU" altLang="en-US" smtClean="0"/>
              <a:pPr>
                <a:defRPr/>
              </a:pPr>
              <a:t>51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1993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>
            <a:extLst>
              <a:ext uri="{FF2B5EF4-FFF2-40B4-BE49-F238E27FC236}">
                <a16:creationId xmlns:a16="http://schemas.microsoft.com/office/drawing/2014/main" id="{45A23221-7E59-4331-A664-5B8DB0CAAB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216C9AF7-5E15-4CC1-A89B-3E54481FDDD1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52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3D5C7E82-F1FD-4BE4-BFCA-45B6286535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8EC704D2-7336-4C7B-BD86-6120506A5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357943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>
            <a:extLst>
              <a:ext uri="{FF2B5EF4-FFF2-40B4-BE49-F238E27FC236}">
                <a16:creationId xmlns:a16="http://schemas.microsoft.com/office/drawing/2014/main" id="{9577E84F-ED08-4719-AD17-54463DAEF7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DAFB95C2-9E1F-4724-8496-87D931DDFE8B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53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48A3DFA3-66AF-4098-B0F6-7792AC1DF1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>
            <a:extLst>
              <a:ext uri="{FF2B5EF4-FFF2-40B4-BE49-F238E27FC236}">
                <a16:creationId xmlns:a16="http://schemas.microsoft.com/office/drawing/2014/main" id="{EB096EAA-2EBA-4539-BC86-CAD3AD1922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23789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E9D553D9-B147-4E07-BA68-5030A83960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8E82019C-EBAC-42CD-AF0F-10305FF3CE20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5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F2601A85-57F6-48B2-BADC-2FE12C7E7F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92467492-0A80-41BB-9C38-FD1BF2BCF5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7117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8F33A751-2E54-4C09-A0C1-A1FE535C69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A7B1B8C2-0EDC-4B8A-8D47-F05781957373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6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4A24D026-B3F4-4BFE-BE1D-FCAB6D0350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BC2FEDC1-F30F-4E71-B26E-50AE2A4161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241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AED4CF60-6463-43B3-AD6E-2876846C67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5D44BCAC-8494-48B4-A17C-C100E88ECE04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7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2323FB3A-C1B0-4277-81FA-7C7D1C8DF4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34C23338-F08C-4005-B9D3-1543343361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02876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BAABDD61-CCE6-4DE4-83FD-347E96FEBF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2A55489E-F028-42E5-8E32-02F9758BB091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8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B4213C75-5EC6-4FD2-A706-7C8000508C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9BB72507-48DA-47E1-A926-68EFF703EB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65005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2BF5B519-FF96-42CB-8E74-ABBC469EDD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fld id="{506CA20C-740C-4A55-AC7B-BA92270731A6}" type="slidenum">
              <a:rPr lang="en-AU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9</a:t>
            </a:fld>
            <a:endParaRPr lang="en-AU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9DE302EB-A237-43B2-A71A-6E4F14A09D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75FCE02C-1E95-4070-846C-83764302D0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12296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20328A-3780-4F1B-956C-F744AAC884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06C5C4-0966-4E88-B862-3CE253C60F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17510F-2146-4DA2-9DA2-0A0CB49C67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E00B0-9D38-4F2B-9F21-B4045F2A7B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58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1C5768-44A5-4D3B-97E1-7F0E201447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E578E1-5119-4DF6-B2EA-B97F5BE17C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C278A6-6684-4A5D-B5AD-79324136D9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6FE0B-3EB5-4422-A55C-59DB894693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565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A2CEDA-57EC-468C-8816-7F7435F515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39BCC2-EE15-4903-BF38-0F595A311A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8EFDC6-582E-48AC-A67A-C138ACEC7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EC3A1-598A-42A0-9ED2-C52F4F4937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528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1EC07F-1DAE-46B7-8BBB-1A37C02D7E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1721DA-19FC-4CE8-9BDD-90818AAF1A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F5109C-30A3-4B12-9916-893785806E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6965-93C3-4608-B058-6C629A6C5F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4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EF86DC-8FB1-4758-BF11-16AAA62084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FAE8FF-CD4F-42DF-800C-623115092C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D62D07-D84F-4AF9-A013-3159C9206B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0EE19-63A6-42C1-9F07-5845EABF5B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255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C52099-83FF-49FF-B6B1-A6DFDB1B91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BCC3B4-4E9E-401B-85DF-BD221613BF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4BCC47-6099-4658-99CF-7D582C57B6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2228B-5A85-4870-9CE1-027490C4C3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6885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B1C0D7-A6A6-407F-8986-90B473A28D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E841F96-C24C-40CA-89B7-9117B7033F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209A03D-2363-45CF-B1F3-3C3A6D9A98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98531-1831-4E72-A6DC-009FDFC0F1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058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7C7EF3E-E3ED-4081-8AFE-4100FAA9CA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9A6BB71-73EE-4BC3-847B-6A5FC3FC3B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E66D476-07C4-4D97-9623-C9EB7305FB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4401A-84CE-439E-8FF4-19403A4F5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26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23C8D7-B729-43DB-A187-689EBB50BA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8108CDD-AD27-4C34-BA10-270FCCA445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D829510-E24E-4A82-B7D8-024FC61C1D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3A596-C5F9-442D-A4D4-0AF36CC40F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589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CF36A5-A7B3-434A-8DB7-315EE990F9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1CF895-84BC-42DA-B992-F2E3A4D108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57F48-DBC2-4CA0-8FEC-B54105D150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AA8F5-3063-42D0-9979-673C893944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794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A624E6-4C66-4BC2-88F9-E922C2862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6A63B7-6B31-4634-9385-ECB7517E51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5EC305-5DB4-4E0C-A0EB-E6C4EBEB7B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F2131-0FCF-4432-AC25-81CD0BAACA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732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5DD2EB5-74FA-4089-B454-2FD0ADFA72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6E3D7AF-E823-427F-A0ED-7775BF3D73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AB9D6CF-6E7D-44A9-822E-38E19C7ADC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7AB9329-7D35-4CF5-A030-59F4260B7D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331137F-1825-463A-AFEA-D9ADCDA8F76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B250E40-B069-42D8-AF49-FF721A3A20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midli.com.a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>
            <a:extLst>
              <a:ext uri="{FF2B5EF4-FFF2-40B4-BE49-F238E27FC236}">
                <a16:creationId xmlns:a16="http://schemas.microsoft.com/office/drawing/2014/main" id="{E4560AAD-92E8-4F85-9B03-E8B9D32E5F6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1143000"/>
          </a:xfrm>
        </p:spPr>
        <p:txBody>
          <a:bodyPr anchor="ctr"/>
          <a:lstStyle/>
          <a:p>
            <a:pPr eaLnBrk="1" hangingPunct="1"/>
            <a:r>
              <a:rPr lang="en-AU" altLang="en-US" sz="4400"/>
              <a:t>Role of the pituitary in the endocrine system</a:t>
            </a:r>
            <a:endParaRPr lang="en-US" altLang="en-US" sz="4400"/>
          </a:p>
        </p:txBody>
      </p:sp>
      <p:sp>
        <p:nvSpPr>
          <p:cNvPr id="4099" name="Rectangle 1027">
            <a:extLst>
              <a:ext uri="{FF2B5EF4-FFF2-40B4-BE49-F238E27FC236}">
                <a16:creationId xmlns:a16="http://schemas.microsoft.com/office/drawing/2014/main" id="{7FECDCEA-3A90-4B60-8085-6AD7BAEF9D0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36838"/>
            <a:ext cx="6400800" cy="1752600"/>
          </a:xfrm>
        </p:spPr>
        <p:txBody>
          <a:bodyPr/>
          <a:lstStyle/>
          <a:p>
            <a:pPr eaLnBrk="1" hangingPunct="1"/>
            <a:r>
              <a:rPr lang="en-AU" altLang="en-US" sz="2800"/>
              <a:t>Robert Schmidli </a:t>
            </a:r>
          </a:p>
          <a:p>
            <a:pPr eaLnBrk="1" hangingPunct="1"/>
            <a:r>
              <a:rPr lang="en-AU" altLang="en-US" sz="2800"/>
              <a:t>MB ChB, MRCP, FRACP, PhD</a:t>
            </a:r>
          </a:p>
          <a:p>
            <a:pPr eaLnBrk="1" hangingPunct="1"/>
            <a:r>
              <a:rPr lang="en-AU" altLang="en-US" sz="2800"/>
              <a:t>Consultant endocrinologist</a:t>
            </a:r>
          </a:p>
          <a:p>
            <a:pPr eaLnBrk="1" hangingPunct="1"/>
            <a:r>
              <a:rPr lang="en-AU" altLang="en-US" sz="2800"/>
              <a:t>Clinical Senior Lectureer, ANU Medical School</a:t>
            </a:r>
            <a:endParaRPr lang="en-US" altLang="en-US" sz="2800"/>
          </a:p>
        </p:txBody>
      </p:sp>
      <p:sp>
        <p:nvSpPr>
          <p:cNvPr id="4100" name="Text Box 1028">
            <a:extLst>
              <a:ext uri="{FF2B5EF4-FFF2-40B4-BE49-F238E27FC236}">
                <a16:creationId xmlns:a16="http://schemas.microsoft.com/office/drawing/2014/main" id="{A1C6222A-32E0-4AE3-94E4-F6DF9F721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0463" y="5348288"/>
            <a:ext cx="4519612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800" i="1" dirty="0">
                <a:solidFill>
                  <a:srgbClr val="FFFF00"/>
                </a:solidFill>
                <a:hlinkClick r:id="rId3"/>
              </a:rPr>
              <a:t>http://www.schmidli.com.au</a:t>
            </a:r>
            <a:endParaRPr lang="en-AU" altLang="en-US" sz="2800" i="1" dirty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800" i="1" dirty="0">
                <a:solidFill>
                  <a:srgbClr val="FFFF00"/>
                </a:solidFill>
              </a:rPr>
              <a:t>endo@schmidli.com.au</a:t>
            </a:r>
            <a:endParaRPr lang="en-US" altLang="en-US" sz="28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ituitary macroadenoma | Radiology Case | Radiopaedia.org">
            <a:extLst>
              <a:ext uri="{FF2B5EF4-FFF2-40B4-BE49-F238E27FC236}">
                <a16:creationId xmlns:a16="http://schemas.microsoft.com/office/drawing/2014/main" id="{D4000FF7-D040-47FE-AFEB-97118043A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4005263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Isolated spade phalanx | Radiology Case | Radiopaedia.org">
            <a:extLst>
              <a:ext uri="{FF2B5EF4-FFF2-40B4-BE49-F238E27FC236}">
                <a16:creationId xmlns:a16="http://schemas.microsoft.com/office/drawing/2014/main" id="{2F1B5A6A-4CB3-4A60-B7C2-3DD6DEAA5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1368425"/>
            <a:ext cx="4005262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74B84B0B-313A-46CA-AAB8-6D72F6185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AU" altLang="en-US"/>
              <a:t>Magnetic resonance scan pituitary</a:t>
            </a:r>
            <a:endParaRPr lang="en-US" altLang="en-US"/>
          </a:p>
        </p:txBody>
      </p:sp>
      <p:pic>
        <p:nvPicPr>
          <p:cNvPr id="25603" name="Picture 10">
            <a:extLst>
              <a:ext uri="{FF2B5EF4-FFF2-40B4-BE49-F238E27FC236}">
                <a16:creationId xmlns:a16="http://schemas.microsoft.com/office/drawing/2014/main" id="{566501F1-AC5E-460A-BEDB-4FDBF0FEA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557338"/>
            <a:ext cx="4438650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AutoShape 4">
            <a:extLst>
              <a:ext uri="{FF2B5EF4-FFF2-40B4-BE49-F238E27FC236}">
                <a16:creationId xmlns:a16="http://schemas.microsoft.com/office/drawing/2014/main" id="{0CE9F946-FAD3-4FC9-BF93-9C57A6D89E12}"/>
              </a:ext>
            </a:extLst>
          </p:cNvPr>
          <p:cNvSpPr>
            <a:spLocks/>
          </p:cNvSpPr>
          <p:nvPr/>
        </p:nvSpPr>
        <p:spPr bwMode="auto">
          <a:xfrm>
            <a:off x="374650" y="5232400"/>
            <a:ext cx="1447800" cy="433388"/>
          </a:xfrm>
          <a:prstGeom prst="borderCallout1">
            <a:avLst>
              <a:gd name="adj1" fmla="val 26375"/>
              <a:gd name="adj2" fmla="val 105264"/>
              <a:gd name="adj3" fmla="val -239560"/>
              <a:gd name="adj4" fmla="val 281032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Tumour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5605" name="AutoShape 7">
            <a:extLst>
              <a:ext uri="{FF2B5EF4-FFF2-40B4-BE49-F238E27FC236}">
                <a16:creationId xmlns:a16="http://schemas.microsoft.com/office/drawing/2014/main" id="{0772AD27-3A1D-4C04-98E3-FA4EE8650957}"/>
              </a:ext>
            </a:extLst>
          </p:cNvPr>
          <p:cNvSpPr>
            <a:spLocks/>
          </p:cNvSpPr>
          <p:nvPr/>
        </p:nvSpPr>
        <p:spPr bwMode="auto">
          <a:xfrm>
            <a:off x="347663" y="1646238"/>
            <a:ext cx="1447800" cy="914400"/>
          </a:xfrm>
          <a:prstGeom prst="borderCallout1">
            <a:avLst>
              <a:gd name="adj1" fmla="val 12500"/>
              <a:gd name="adj2" fmla="val 105264"/>
              <a:gd name="adj3" fmla="val 223093"/>
              <a:gd name="adj4" fmla="val 280042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Optic chiasm</a:t>
            </a:r>
            <a:endParaRPr lang="en-US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E4506CA-4E9D-4D80-87F0-BFA9E9279A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Normal pituitary</a:t>
            </a:r>
            <a:br>
              <a:rPr lang="en-AU" altLang="en-US"/>
            </a:br>
            <a:r>
              <a:rPr lang="en-AU" altLang="en-US"/>
              <a:t>Magnetic resonance scan</a:t>
            </a:r>
            <a:endParaRPr lang="en-US" altLang="en-US"/>
          </a:p>
        </p:txBody>
      </p:sp>
      <p:graphicFrame>
        <p:nvGraphicFramePr>
          <p:cNvPr id="23555" name="Object 3">
            <a:extLst>
              <a:ext uri="{FF2B5EF4-FFF2-40B4-BE49-F238E27FC236}">
                <a16:creationId xmlns:a16="http://schemas.microsoft.com/office/drawing/2014/main" id="{A52C0D7B-1876-4EBE-B6B4-CC8F8576EF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33675" y="2209800"/>
          <a:ext cx="367665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3677163" imgH="3734321" progId="Paint.Picture">
                  <p:embed/>
                </p:oleObj>
              </mc:Choice>
              <mc:Fallback>
                <p:oleObj name="Bitmap Image" r:id="rId3" imgW="3677163" imgH="3734321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675" y="2209800"/>
                        <a:ext cx="3676650" cy="373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6" name="AutoShape 6">
            <a:extLst>
              <a:ext uri="{FF2B5EF4-FFF2-40B4-BE49-F238E27FC236}">
                <a16:creationId xmlns:a16="http://schemas.microsoft.com/office/drawing/2014/main" id="{0036E376-F70A-4A0B-99E2-BAC2C86FC595}"/>
              </a:ext>
            </a:extLst>
          </p:cNvPr>
          <p:cNvSpPr>
            <a:spLocks/>
          </p:cNvSpPr>
          <p:nvPr/>
        </p:nvSpPr>
        <p:spPr bwMode="auto">
          <a:xfrm>
            <a:off x="7315200" y="4038600"/>
            <a:ext cx="1447800" cy="433388"/>
          </a:xfrm>
          <a:prstGeom prst="borderCallout1">
            <a:avLst>
              <a:gd name="adj1" fmla="val 26375"/>
              <a:gd name="adj2" fmla="val -5264"/>
              <a:gd name="adj3" fmla="val -74361"/>
              <a:gd name="adj4" fmla="val -183444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Pituitary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3557" name="AutoShape 7">
            <a:extLst>
              <a:ext uri="{FF2B5EF4-FFF2-40B4-BE49-F238E27FC236}">
                <a16:creationId xmlns:a16="http://schemas.microsoft.com/office/drawing/2014/main" id="{89D9CC5C-DEBA-4A9E-A7F0-E1D86F7709D2}"/>
              </a:ext>
            </a:extLst>
          </p:cNvPr>
          <p:cNvSpPr>
            <a:spLocks/>
          </p:cNvSpPr>
          <p:nvPr/>
        </p:nvSpPr>
        <p:spPr bwMode="auto">
          <a:xfrm>
            <a:off x="7315200" y="5105400"/>
            <a:ext cx="1524000" cy="838200"/>
          </a:xfrm>
          <a:prstGeom prst="borderCallout1">
            <a:avLst>
              <a:gd name="adj1" fmla="val 13634"/>
              <a:gd name="adj2" fmla="val -5000"/>
              <a:gd name="adj3" fmla="val -131250"/>
              <a:gd name="adj4" fmla="val -178333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Sphenoid sinus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3558" name="AutoShape 8">
            <a:extLst>
              <a:ext uri="{FF2B5EF4-FFF2-40B4-BE49-F238E27FC236}">
                <a16:creationId xmlns:a16="http://schemas.microsoft.com/office/drawing/2014/main" id="{EBA69EB2-AE4D-42DE-8DB4-1C08D8A813E4}"/>
              </a:ext>
            </a:extLst>
          </p:cNvPr>
          <p:cNvSpPr>
            <a:spLocks/>
          </p:cNvSpPr>
          <p:nvPr/>
        </p:nvSpPr>
        <p:spPr bwMode="auto">
          <a:xfrm>
            <a:off x="7315200" y="2667000"/>
            <a:ext cx="1447800" cy="914400"/>
          </a:xfrm>
          <a:prstGeom prst="borderCallout1">
            <a:avLst>
              <a:gd name="adj1" fmla="val 12500"/>
              <a:gd name="adj2" fmla="val -5264"/>
              <a:gd name="adj3" fmla="val 90625"/>
              <a:gd name="adj4" fmla="val -185528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Pituitary stalk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3559" name="AutoShape 9">
            <a:extLst>
              <a:ext uri="{FF2B5EF4-FFF2-40B4-BE49-F238E27FC236}">
                <a16:creationId xmlns:a16="http://schemas.microsoft.com/office/drawing/2014/main" id="{C3EB6016-9EA4-428D-96B3-E58417C9B9AA}"/>
              </a:ext>
            </a:extLst>
          </p:cNvPr>
          <p:cNvSpPr>
            <a:spLocks/>
          </p:cNvSpPr>
          <p:nvPr/>
        </p:nvSpPr>
        <p:spPr bwMode="auto">
          <a:xfrm>
            <a:off x="457200" y="3657600"/>
            <a:ext cx="1447800" cy="914400"/>
          </a:xfrm>
          <a:prstGeom prst="borderCallout1">
            <a:avLst>
              <a:gd name="adj1" fmla="val 12500"/>
              <a:gd name="adj2" fmla="val 105264"/>
              <a:gd name="adj3" fmla="val -26912"/>
              <a:gd name="adj4" fmla="val 260634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Optic chiasm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3560" name="AutoShape 10">
            <a:extLst>
              <a:ext uri="{FF2B5EF4-FFF2-40B4-BE49-F238E27FC236}">
                <a16:creationId xmlns:a16="http://schemas.microsoft.com/office/drawing/2014/main" id="{17845BBC-5045-4C80-B83C-9E6F40DEFE5D}"/>
              </a:ext>
            </a:extLst>
          </p:cNvPr>
          <p:cNvSpPr>
            <a:spLocks/>
          </p:cNvSpPr>
          <p:nvPr/>
        </p:nvSpPr>
        <p:spPr bwMode="auto">
          <a:xfrm>
            <a:off x="457200" y="5029200"/>
            <a:ext cx="1447800" cy="914400"/>
          </a:xfrm>
          <a:prstGeom prst="borderCallout1">
            <a:avLst>
              <a:gd name="adj1" fmla="val 12500"/>
              <a:gd name="adj2" fmla="val 105264"/>
              <a:gd name="adj3" fmla="val -131079"/>
              <a:gd name="adj4" fmla="val 250440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Internal carotid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3561" name="AutoShape 11">
            <a:extLst>
              <a:ext uri="{FF2B5EF4-FFF2-40B4-BE49-F238E27FC236}">
                <a16:creationId xmlns:a16="http://schemas.microsoft.com/office/drawing/2014/main" id="{19C6F71C-66FA-492C-8C99-D767FDAE1184}"/>
              </a:ext>
            </a:extLst>
          </p:cNvPr>
          <p:cNvSpPr>
            <a:spLocks/>
          </p:cNvSpPr>
          <p:nvPr/>
        </p:nvSpPr>
        <p:spPr bwMode="auto">
          <a:xfrm>
            <a:off x="457200" y="2286000"/>
            <a:ext cx="1447800" cy="914400"/>
          </a:xfrm>
          <a:prstGeom prst="borderCallout1">
            <a:avLst>
              <a:gd name="adj1" fmla="val 12500"/>
              <a:gd name="adj2" fmla="val 105264"/>
              <a:gd name="adj3" fmla="val 31250"/>
              <a:gd name="adj4" fmla="val 265681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Lateral ventricle</a:t>
            </a:r>
            <a:endParaRPr lang="en-US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B3807EC-D326-4E80-9C9D-0FF93BDDFF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Progress</a:t>
            </a:r>
            <a:endParaRPr lang="en-US" altLang="en-U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2F7129A-D40D-49C2-BF8A-8FD5642627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 sz="2800" dirty="0"/>
              <a:t>Trans-sphenoidal surgery</a:t>
            </a:r>
          </a:p>
          <a:p>
            <a:pPr eaLnBrk="1" hangingPunct="1"/>
            <a:r>
              <a:rPr lang="en-AU" altLang="en-US" sz="2800" dirty="0"/>
              <a:t>Sweating improved</a:t>
            </a:r>
          </a:p>
          <a:p>
            <a:pPr eaLnBrk="1" hangingPunct="1"/>
            <a:r>
              <a:rPr lang="en-AU" altLang="en-US" sz="2800" dirty="0"/>
              <a:t>Face became less puffy</a:t>
            </a:r>
          </a:p>
          <a:p>
            <a:pPr eaLnBrk="1" hangingPunct="1"/>
            <a:r>
              <a:rPr lang="en-AU" altLang="en-US" sz="2800" dirty="0"/>
              <a:t>Hypertensive: 184/104 – later improved</a:t>
            </a:r>
          </a:p>
          <a:p>
            <a:pPr eaLnBrk="1" hangingPunct="1"/>
            <a:r>
              <a:rPr lang="en-AU" altLang="en-US" sz="2800" dirty="0"/>
              <a:t>GH 2.1</a:t>
            </a:r>
          </a:p>
          <a:p>
            <a:pPr eaLnBrk="1" hangingPunct="1"/>
            <a:r>
              <a:rPr lang="en-AU" altLang="en-US" sz="2800" dirty="0"/>
              <a:t>IGF-1 302</a:t>
            </a:r>
          </a:p>
          <a:p>
            <a:pPr eaLnBrk="1" hangingPunct="1"/>
            <a:r>
              <a:rPr lang="en-AU" altLang="en-US" sz="2800" dirty="0"/>
              <a:t>Able to stop oral hypoglycaemics</a:t>
            </a:r>
          </a:p>
          <a:p>
            <a:pPr eaLnBrk="1" hangingPunct="1"/>
            <a:r>
              <a:rPr lang="en-AU" altLang="en-US" sz="2800" dirty="0"/>
              <a:t>Currently remains free of symptoms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ealthcare In India: Affordable Endoscopic Transsphenoidal Surgery for  Pituitary Tumors">
            <a:extLst>
              <a:ext uri="{FF2B5EF4-FFF2-40B4-BE49-F238E27FC236}">
                <a16:creationId xmlns:a16="http://schemas.microsoft.com/office/drawing/2014/main" id="{9CC14B38-C028-4E03-965A-9145F8470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>
            <a:extLst>
              <a:ext uri="{FF2B5EF4-FFF2-40B4-BE49-F238E27FC236}">
                <a16:creationId xmlns:a16="http://schemas.microsoft.com/office/drawing/2014/main" id="{DDBA0729-A903-49B6-A473-F5FE8CD07A6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1195388"/>
            <a:ext cx="3095625" cy="3889375"/>
          </a:xfrm>
        </p:spPr>
        <p:txBody>
          <a:bodyPr anchor="ctr"/>
          <a:lstStyle/>
          <a:p>
            <a:pPr eaLnBrk="1" hangingPunct="1"/>
            <a:r>
              <a:rPr lang="en-AU" altLang="en-US" sz="4400"/>
              <a:t>Structure and function</a:t>
            </a:r>
            <a:endParaRPr lang="en-US" altLang="en-US" sz="4400"/>
          </a:p>
        </p:txBody>
      </p:sp>
      <p:pic>
        <p:nvPicPr>
          <p:cNvPr id="30723" name="Picture 1028">
            <a:extLst>
              <a:ext uri="{FF2B5EF4-FFF2-40B4-BE49-F238E27FC236}">
                <a16:creationId xmlns:a16="http://schemas.microsoft.com/office/drawing/2014/main" id="{E40F1423-FF12-409E-AFEB-95D244E41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1060450"/>
            <a:ext cx="5318125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0765BE05-97DC-4299-A9D9-89B1A0E7D5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AU" altLang="en-US"/>
              <a:t>The hypothalamus and pituitary</a:t>
            </a:r>
          </a:p>
        </p:txBody>
      </p:sp>
      <p:sp>
        <p:nvSpPr>
          <p:cNvPr id="32771" name="Text Box 5">
            <a:extLst>
              <a:ext uri="{FF2B5EF4-FFF2-40B4-BE49-F238E27FC236}">
                <a16:creationId xmlns:a16="http://schemas.microsoft.com/office/drawing/2014/main" id="{FDD0976C-CFA8-46CB-BD72-3447A7988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0" y="1143000"/>
            <a:ext cx="1981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AU" altLang="en-US" sz="2400"/>
              <a:t>Higher centres</a:t>
            </a:r>
          </a:p>
        </p:txBody>
      </p:sp>
      <p:sp>
        <p:nvSpPr>
          <p:cNvPr id="32772" name="Text Box 6">
            <a:extLst>
              <a:ext uri="{FF2B5EF4-FFF2-40B4-BE49-F238E27FC236}">
                <a16:creationId xmlns:a16="http://schemas.microsoft.com/office/drawing/2014/main" id="{E80BCD2A-314B-4225-8F78-DBE6599CF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1143000"/>
            <a:ext cx="2438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AU" altLang="en-US" sz="2400"/>
              <a:t>Autonomic function</a:t>
            </a:r>
          </a:p>
        </p:txBody>
      </p:sp>
      <p:sp>
        <p:nvSpPr>
          <p:cNvPr id="32773" name="Text Box 7">
            <a:extLst>
              <a:ext uri="{FF2B5EF4-FFF2-40B4-BE49-F238E27FC236}">
                <a16:creationId xmlns:a16="http://schemas.microsoft.com/office/drawing/2014/main" id="{D065E01B-AB95-4EEF-B6F3-9ED6EBF4B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905000"/>
            <a:ext cx="2438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AU" altLang="en-US" sz="2400"/>
              <a:t>Environmental cues</a:t>
            </a:r>
          </a:p>
        </p:txBody>
      </p:sp>
      <p:sp>
        <p:nvSpPr>
          <p:cNvPr id="32774" name="Text Box 8">
            <a:extLst>
              <a:ext uri="{FF2B5EF4-FFF2-40B4-BE49-F238E27FC236}">
                <a16:creationId xmlns:a16="http://schemas.microsoft.com/office/drawing/2014/main" id="{F8018497-0500-4EBF-94EB-AE900758C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05000"/>
            <a:ext cx="2438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AU" altLang="en-US" sz="2400"/>
              <a:t>Endocrine feedback</a:t>
            </a:r>
          </a:p>
        </p:txBody>
      </p:sp>
      <p:sp>
        <p:nvSpPr>
          <p:cNvPr id="32775" name="Line 12">
            <a:extLst>
              <a:ext uri="{FF2B5EF4-FFF2-40B4-BE49-F238E27FC236}">
                <a16:creationId xmlns:a16="http://schemas.microsoft.com/office/drawing/2014/main" id="{2E2B3F54-CE63-4E47-A8E9-BA8EDFD435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2133600"/>
            <a:ext cx="838200" cy="68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2776" name="Line 13">
            <a:extLst>
              <a:ext uri="{FF2B5EF4-FFF2-40B4-BE49-F238E27FC236}">
                <a16:creationId xmlns:a16="http://schemas.microsoft.com/office/drawing/2014/main" id="{2F7ACBCC-B196-43BE-ACED-757798B733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2133600"/>
            <a:ext cx="838200" cy="6858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2777" name="Line 14">
            <a:extLst>
              <a:ext uri="{FF2B5EF4-FFF2-40B4-BE49-F238E27FC236}">
                <a16:creationId xmlns:a16="http://schemas.microsoft.com/office/drawing/2014/main" id="{42C15B63-41F4-4CFC-B237-B124BE9502B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09800"/>
            <a:ext cx="1066800" cy="609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2778" name="Line 15">
            <a:extLst>
              <a:ext uri="{FF2B5EF4-FFF2-40B4-BE49-F238E27FC236}">
                <a16:creationId xmlns:a16="http://schemas.microsoft.com/office/drawing/2014/main" id="{03852385-8451-43C3-AEC8-ABE682EF55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0" y="2209800"/>
            <a:ext cx="1066800" cy="6096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2779" name="Text Box 16">
            <a:extLst>
              <a:ext uri="{FF2B5EF4-FFF2-40B4-BE49-F238E27FC236}">
                <a16:creationId xmlns:a16="http://schemas.microsoft.com/office/drawing/2014/main" id="{4F4DCC7D-670F-44A0-AE72-8D007400A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225" y="3163888"/>
            <a:ext cx="2784475" cy="5334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HYPOTHALAMUS</a:t>
            </a:r>
          </a:p>
        </p:txBody>
      </p:sp>
      <p:sp>
        <p:nvSpPr>
          <p:cNvPr id="32780" name="Text Box 17">
            <a:extLst>
              <a:ext uri="{FF2B5EF4-FFF2-40B4-BE49-F238E27FC236}">
                <a16:creationId xmlns:a16="http://schemas.microsoft.com/office/drawing/2014/main" id="{746C4D84-1DE7-4271-A15C-4667A2B4B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13" y="4495800"/>
            <a:ext cx="1851025" cy="5334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PITUITARY</a:t>
            </a:r>
          </a:p>
        </p:txBody>
      </p:sp>
      <p:sp>
        <p:nvSpPr>
          <p:cNvPr id="32781" name="Line 18">
            <a:extLst>
              <a:ext uri="{FF2B5EF4-FFF2-40B4-BE49-F238E27FC236}">
                <a16:creationId xmlns:a16="http://schemas.microsoft.com/office/drawing/2014/main" id="{0F6DBFD7-31D5-4A79-BBDB-3E839D15C76B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810000"/>
            <a:ext cx="0" cy="533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2782" name="Text Box 21">
            <a:extLst>
              <a:ext uri="{FF2B5EF4-FFF2-40B4-BE49-F238E27FC236}">
                <a16:creationId xmlns:a16="http://schemas.microsoft.com/office/drawing/2014/main" id="{0C74C50A-705D-4F3E-BF61-8FE62301F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5438" y="5867400"/>
            <a:ext cx="3429000" cy="5334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ENDOCRINE GLANDS</a:t>
            </a:r>
          </a:p>
        </p:txBody>
      </p:sp>
      <p:sp>
        <p:nvSpPr>
          <p:cNvPr id="32783" name="Line 22">
            <a:extLst>
              <a:ext uri="{FF2B5EF4-FFF2-40B4-BE49-F238E27FC236}">
                <a16:creationId xmlns:a16="http://schemas.microsoft.com/office/drawing/2014/main" id="{2F7FF4A2-7E44-44E6-825C-D27DB157B1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9775" y="5181600"/>
            <a:ext cx="0" cy="533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40F57C00-C5B2-49D1-9B17-155AF17AC0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60" y="404664"/>
            <a:ext cx="7772400" cy="1143000"/>
          </a:xfrm>
        </p:spPr>
        <p:txBody>
          <a:bodyPr/>
          <a:lstStyle/>
          <a:p>
            <a:r>
              <a:rPr lang="en-AU" altLang="en-US" dirty="0"/>
              <a:t>The hypothalamus</a:t>
            </a:r>
          </a:p>
        </p:txBody>
      </p:sp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id="{20D425E3-E9B7-4935-822E-12B8AB59B8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560" y="1776264"/>
            <a:ext cx="7772400" cy="4114800"/>
          </a:xfrm>
        </p:spPr>
        <p:txBody>
          <a:bodyPr/>
          <a:lstStyle/>
          <a:p>
            <a:r>
              <a:rPr lang="en-AU" altLang="en-US" dirty="0"/>
              <a:t>Interface between brain and endocrine system; coordinating centre</a:t>
            </a:r>
          </a:p>
          <a:p>
            <a:r>
              <a:rPr lang="en-AU" altLang="en-US" dirty="0"/>
              <a:t>Base of brain, below thalamus</a:t>
            </a:r>
          </a:p>
          <a:p>
            <a:r>
              <a:rPr lang="en-AU" altLang="en-US" dirty="0"/>
              <a:t>Size of almond in humans</a:t>
            </a:r>
          </a:p>
          <a:p>
            <a:r>
              <a:rPr lang="en-AU" altLang="en-US" dirty="0"/>
              <a:t>Regulation of pituitary</a:t>
            </a:r>
          </a:p>
          <a:p>
            <a:r>
              <a:rPr lang="en-AU" altLang="en-US" dirty="0"/>
              <a:t>Temperature regulation, appetite</a:t>
            </a:r>
          </a:p>
          <a:p>
            <a:r>
              <a:rPr lang="en-AU" altLang="en-US" dirty="0"/>
              <a:t>Appetite, autonomic nervous system</a:t>
            </a:r>
          </a:p>
          <a:p>
            <a:r>
              <a:rPr lang="en-AU" altLang="en-US" dirty="0"/>
              <a:t>Unique blood supply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189B2FF-B310-4BF0-B699-191F9CEC48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Pituitary Gland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9D293BF7-9F14-468D-A0B2-105507EB1C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989138"/>
            <a:ext cx="7772400" cy="4114800"/>
          </a:xfrm>
        </p:spPr>
        <p:txBody>
          <a:bodyPr/>
          <a:lstStyle/>
          <a:p>
            <a:pPr eaLnBrk="1" hangingPunct="1"/>
            <a:r>
              <a:rPr lang="en-AU" altLang="en-US" dirty="0"/>
              <a:t>Small outgrowth of the forebrain</a:t>
            </a:r>
          </a:p>
          <a:p>
            <a:pPr eaLnBrk="1" hangingPunct="1"/>
            <a:r>
              <a:rPr lang="en-AU" altLang="en-US" dirty="0"/>
              <a:t>Located below hypothalamus</a:t>
            </a:r>
          </a:p>
          <a:p>
            <a:pPr eaLnBrk="1" hangingPunct="1"/>
            <a:r>
              <a:rPr lang="en-AU" altLang="en-US" dirty="0"/>
              <a:t>Two functional parts</a:t>
            </a:r>
          </a:p>
          <a:p>
            <a:pPr lvl="1" eaLnBrk="1" hangingPunct="1"/>
            <a:r>
              <a:rPr lang="en-US" altLang="en-US" dirty="0"/>
              <a:t>Adenohypophysis (anterior pituitary)</a:t>
            </a:r>
          </a:p>
          <a:p>
            <a:pPr lvl="2" eaLnBrk="1" hangingPunct="1"/>
            <a:r>
              <a:rPr lang="en-US" altLang="en-US" dirty="0" err="1"/>
              <a:t>Rathke’s</a:t>
            </a:r>
            <a:r>
              <a:rPr lang="en-US" altLang="en-US" dirty="0"/>
              <a:t> pouch – ectoderm above mouth</a:t>
            </a:r>
          </a:p>
          <a:p>
            <a:pPr lvl="1" eaLnBrk="1" hangingPunct="1"/>
            <a:r>
              <a:rPr lang="en-US" altLang="en-US" dirty="0"/>
              <a:t>Neurohypophysis (posterior pituitary)</a:t>
            </a:r>
          </a:p>
          <a:p>
            <a:pPr lvl="2" eaLnBrk="1" hangingPunct="1"/>
            <a:r>
              <a:rPr lang="en-US" altLang="en-US" dirty="0"/>
              <a:t>Hypothalamus</a:t>
            </a:r>
          </a:p>
          <a:p>
            <a:pPr eaLnBrk="1" hangingPunct="1"/>
            <a:r>
              <a:rPr lang="en-US" altLang="en-US" dirty="0"/>
              <a:t>Move together during development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A9B24-2F9A-441B-8F26-76BEF702A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1143000"/>
          </a:xfrm>
        </p:spPr>
        <p:txBody>
          <a:bodyPr/>
          <a:lstStyle/>
          <a:p>
            <a:r>
              <a:rPr lang="en-AU" dirty="0"/>
              <a:t>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D2CC0-D995-46BE-ADDF-E0039E884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04256"/>
            <a:ext cx="7772400" cy="4114800"/>
          </a:xfrm>
        </p:spPr>
        <p:txBody>
          <a:bodyPr/>
          <a:lstStyle/>
          <a:p>
            <a:r>
              <a:rPr lang="en-GB" sz="2400" b="0" i="0" dirty="0">
                <a:effectLst/>
                <a:latin typeface="Noto Sans" panose="020B0502040204020203" pitchFamily="34" charset="0"/>
              </a:rPr>
              <a:t>Hypothalamus </a:t>
            </a:r>
            <a:r>
              <a:rPr lang="en-GB" sz="2400" b="0" i="0" dirty="0">
                <a:effectLst/>
                <a:latin typeface="Noto Sans" panose="020B0502040204020203" pitchFamily="34" charset="0"/>
                <a:sym typeface="Wingdings" panose="05000000000000000000" pitchFamily="2" charset="2"/>
              </a:rPr>
              <a:t> pituitary stalk  pituitary</a:t>
            </a:r>
          </a:p>
          <a:p>
            <a:r>
              <a:rPr lang="en-GB" sz="2400" dirty="0">
                <a:latin typeface="Noto Sans" panose="020B0502040204020203" pitchFamily="34" charset="0"/>
                <a:sym typeface="Wingdings" panose="05000000000000000000" pitchFamily="2" charset="2"/>
              </a:rPr>
              <a:t>Stalk passes through opening in dura</a:t>
            </a:r>
          </a:p>
          <a:p>
            <a:r>
              <a:rPr lang="en-GB" sz="2400" b="0" i="0" dirty="0">
                <a:effectLst/>
                <a:latin typeface="Noto Sans" panose="020B0502040204020203" pitchFamily="34" charset="0"/>
                <a:sym typeface="Wingdings" panose="05000000000000000000" pitchFamily="2" charset="2"/>
              </a:rPr>
              <a:t>Gland lies outside the dura</a:t>
            </a:r>
          </a:p>
          <a:p>
            <a:r>
              <a:rPr lang="en-GB" sz="2400" dirty="0">
                <a:latin typeface="Noto Sans" panose="020B0502040204020203" pitchFamily="34" charset="0"/>
                <a:sym typeface="Wingdings" panose="05000000000000000000" pitchFamily="2" charset="2"/>
              </a:rPr>
              <a:t>Relations:</a:t>
            </a:r>
          </a:p>
          <a:p>
            <a:pPr lvl="1"/>
            <a:r>
              <a:rPr lang="en-GB" sz="2000" dirty="0">
                <a:latin typeface="Noto Sans" panose="020B0502040204020203" pitchFamily="34" charset="0"/>
                <a:sym typeface="Wingdings" panose="05000000000000000000" pitchFamily="2" charset="2"/>
              </a:rPr>
              <a:t>Optic nerve above</a:t>
            </a:r>
          </a:p>
          <a:p>
            <a:pPr lvl="1"/>
            <a:r>
              <a:rPr lang="en-GB" sz="2000" dirty="0">
                <a:latin typeface="Noto Sans" panose="020B0502040204020203" pitchFamily="34" charset="0"/>
                <a:sym typeface="Wingdings" panose="05000000000000000000" pitchFamily="2" charset="2"/>
              </a:rPr>
              <a:t>Sella </a:t>
            </a:r>
            <a:r>
              <a:rPr lang="en-GB" sz="2000" dirty="0" err="1">
                <a:latin typeface="Noto Sans" panose="020B0502040204020203" pitchFamily="34" charset="0"/>
                <a:sym typeface="Wingdings" panose="05000000000000000000" pitchFamily="2" charset="2"/>
              </a:rPr>
              <a:t>turcica</a:t>
            </a:r>
            <a:r>
              <a:rPr lang="en-GB" sz="2000" dirty="0">
                <a:latin typeface="Noto Sans" panose="020B0502040204020203" pitchFamily="34" charset="0"/>
                <a:sym typeface="Wingdings" panose="05000000000000000000" pitchFamily="2" charset="2"/>
              </a:rPr>
              <a:t> below</a:t>
            </a:r>
            <a:endParaRPr lang="en-GB" sz="2000" b="0" i="0" dirty="0">
              <a:effectLst/>
              <a:latin typeface="Noto Sans" panose="020B0502040204020203" pitchFamily="34" charset="0"/>
            </a:endParaRPr>
          </a:p>
          <a:p>
            <a:r>
              <a:rPr lang="en-GB" sz="2400" b="0" i="0" dirty="0">
                <a:effectLst/>
                <a:latin typeface="Noto Sans" panose="020B0502040204020203" pitchFamily="34" charset="0"/>
              </a:rPr>
              <a:t>Almost directly behind the area between the eyes</a:t>
            </a:r>
          </a:p>
          <a:p>
            <a:r>
              <a:rPr lang="en-GB" sz="2400" b="0" i="0" dirty="0">
                <a:effectLst/>
                <a:latin typeface="Noto Sans" panose="020B0502040204020203" pitchFamily="34" charset="0"/>
              </a:rPr>
              <a:t>Can be accessed surgically through the back of the nose (the sphenoid bone)</a:t>
            </a:r>
          </a:p>
          <a:p>
            <a:r>
              <a:rPr lang="en-GB" sz="2400" b="0" i="0" dirty="0">
                <a:effectLst/>
                <a:latin typeface="Noto Sans" panose="020B0502040204020203" pitchFamily="34" charset="0"/>
              </a:rPr>
              <a:t>Distinctly visible structure on magnetic resonance imaging (MRI) scanning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086927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26">
            <a:extLst>
              <a:ext uri="{FF2B5EF4-FFF2-40B4-BE49-F238E27FC236}">
                <a16:creationId xmlns:a16="http://schemas.microsoft.com/office/drawing/2014/main" id="{F665B830-A74C-439D-89D3-8D3A52D931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Lecture outline</a:t>
            </a:r>
            <a:endParaRPr lang="en-US" altLang="en-US"/>
          </a:p>
        </p:txBody>
      </p:sp>
      <p:sp>
        <p:nvSpPr>
          <p:cNvPr id="6147" name="Rectangle 1027">
            <a:extLst>
              <a:ext uri="{FF2B5EF4-FFF2-40B4-BE49-F238E27FC236}">
                <a16:creationId xmlns:a16="http://schemas.microsoft.com/office/drawing/2014/main" id="{225D1AC9-C077-4E81-A65C-140BB95044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Case history</a:t>
            </a:r>
          </a:p>
          <a:p>
            <a:pPr eaLnBrk="1" hangingPunct="1"/>
            <a:r>
              <a:rPr lang="en-AU" altLang="en-US"/>
              <a:t>Structure and function</a:t>
            </a:r>
          </a:p>
          <a:p>
            <a:pPr eaLnBrk="1" hangingPunct="1"/>
            <a:r>
              <a:rPr lang="en-AU" altLang="en-US"/>
              <a:t>Pituitary and hypothalamic hormones</a:t>
            </a:r>
          </a:p>
          <a:p>
            <a:pPr eaLnBrk="1" hangingPunct="1"/>
            <a:r>
              <a:rPr lang="en-AU" altLang="en-US"/>
              <a:t>Disorders of pituitary function</a:t>
            </a:r>
          </a:p>
          <a:p>
            <a:pPr eaLnBrk="1" hangingPunct="1"/>
            <a:r>
              <a:rPr lang="en-AU" altLang="en-US"/>
              <a:t>Discussion – case history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0CAE84A2-616B-48E5-8A6F-9A1E31F73E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Blood and nerve supply</a:t>
            </a:r>
            <a:endParaRPr lang="en-US" alt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C4CF504C-3A1C-49F8-BD0B-C4FE363365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altLang="en-US" sz="2800" dirty="0"/>
              <a:t>Hypothalamus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400" dirty="0">
                <a:latin typeface="Verdana" panose="020B0604030504040204" pitchFamily="34" charset="0"/>
              </a:rPr>
              <a:t>Hypothalamic neurons release hormones directly into capillary plexus</a:t>
            </a:r>
            <a:r>
              <a:rPr lang="en-AU" altLang="en-US" sz="2400" dirty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800" dirty="0"/>
              <a:t>Anterior pituitary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Blood supply from median eminence of hypothalamus – portal system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Hormones from hypothalamus to pituitary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Sympathetic/parasympathetic nerves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Posterior pituitary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dirty="0"/>
              <a:t>Supraoptic and paraventricular nuclei in hypothalamus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B00D1219-B186-4117-8B63-DAC70BC6F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28625"/>
            <a:ext cx="600075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AutoShape 7">
            <a:extLst>
              <a:ext uri="{FF2B5EF4-FFF2-40B4-BE49-F238E27FC236}">
                <a16:creationId xmlns:a16="http://schemas.microsoft.com/office/drawing/2014/main" id="{F26DE5C8-8232-4EAB-AB5F-912F54BC8E81}"/>
              </a:ext>
            </a:extLst>
          </p:cNvPr>
          <p:cNvSpPr>
            <a:spLocks/>
          </p:cNvSpPr>
          <p:nvPr/>
        </p:nvSpPr>
        <p:spPr bwMode="auto">
          <a:xfrm>
            <a:off x="7092950" y="4119563"/>
            <a:ext cx="1878013" cy="1189037"/>
          </a:xfrm>
          <a:prstGeom prst="borderCallout1">
            <a:avLst>
              <a:gd name="adj1" fmla="val 12500"/>
              <a:gd name="adj2" fmla="val -4546"/>
              <a:gd name="adj3" fmla="val -10505"/>
              <a:gd name="adj4" fmla="val -122829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Posterior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pituitary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“bright spot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1988" name="AutoShape 10">
            <a:extLst>
              <a:ext uri="{FF2B5EF4-FFF2-40B4-BE49-F238E27FC236}">
                <a16:creationId xmlns:a16="http://schemas.microsoft.com/office/drawing/2014/main" id="{909B454D-F1C0-414D-AC8D-CA53CE1D8520}"/>
              </a:ext>
            </a:extLst>
          </p:cNvPr>
          <p:cNvSpPr>
            <a:spLocks/>
          </p:cNvSpPr>
          <p:nvPr/>
        </p:nvSpPr>
        <p:spPr bwMode="auto">
          <a:xfrm>
            <a:off x="173038" y="4292600"/>
            <a:ext cx="1398587" cy="841375"/>
          </a:xfrm>
          <a:prstGeom prst="borderCallout1">
            <a:avLst>
              <a:gd name="adj1" fmla="val 9375"/>
              <a:gd name="adj2" fmla="val 103611"/>
              <a:gd name="adj3" fmla="val -29310"/>
              <a:gd name="adj4" fmla="val 280463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Anterior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pituitary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1989" name="AutoShape 10">
            <a:extLst>
              <a:ext uri="{FF2B5EF4-FFF2-40B4-BE49-F238E27FC236}">
                <a16:creationId xmlns:a16="http://schemas.microsoft.com/office/drawing/2014/main" id="{95D85FDC-0E34-4DB9-8B90-48A64074266B}"/>
              </a:ext>
            </a:extLst>
          </p:cNvPr>
          <p:cNvSpPr>
            <a:spLocks/>
          </p:cNvSpPr>
          <p:nvPr/>
        </p:nvSpPr>
        <p:spPr bwMode="auto">
          <a:xfrm>
            <a:off x="173038" y="1830388"/>
            <a:ext cx="1398587" cy="841375"/>
          </a:xfrm>
          <a:prstGeom prst="borderCallout1">
            <a:avLst>
              <a:gd name="adj1" fmla="val 9375"/>
              <a:gd name="adj2" fmla="val 103611"/>
              <a:gd name="adj3" fmla="val 221042"/>
              <a:gd name="adj4" fmla="val 307713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Pituitary stalk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1990" name="AutoShape 7">
            <a:extLst>
              <a:ext uri="{FF2B5EF4-FFF2-40B4-BE49-F238E27FC236}">
                <a16:creationId xmlns:a16="http://schemas.microsoft.com/office/drawing/2014/main" id="{A318B628-3651-4369-81AC-C08CB594830C}"/>
              </a:ext>
            </a:extLst>
          </p:cNvPr>
          <p:cNvSpPr>
            <a:spLocks/>
          </p:cNvSpPr>
          <p:nvPr/>
        </p:nvSpPr>
        <p:spPr bwMode="auto">
          <a:xfrm>
            <a:off x="6804025" y="1989138"/>
            <a:ext cx="2166938" cy="503237"/>
          </a:xfrm>
          <a:prstGeom prst="borderCallout1">
            <a:avLst>
              <a:gd name="adj1" fmla="val 12500"/>
              <a:gd name="adj2" fmla="val -4546"/>
              <a:gd name="adj3" fmla="val 283954"/>
              <a:gd name="adj4" fmla="val -93574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Hypothalamus</a:t>
            </a:r>
            <a:endParaRPr lang="en-US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984CD561-93FE-4746-81B4-BC7AA87D44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AU" altLang="en-US"/>
              <a:t>Structure of pituitary</a:t>
            </a:r>
            <a:endParaRPr lang="en-US" altLang="en-US"/>
          </a:p>
        </p:txBody>
      </p:sp>
      <p:pic>
        <p:nvPicPr>
          <p:cNvPr id="39939" name="Picture 5" descr="portal">
            <a:extLst>
              <a:ext uri="{FF2B5EF4-FFF2-40B4-BE49-F238E27FC236}">
                <a16:creationId xmlns:a16="http://schemas.microsoft.com/office/drawing/2014/main" id="{5B34F8B4-53BF-4C4A-9FC5-7DB0686E1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295400"/>
            <a:ext cx="422751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AutoShape 4">
            <a:extLst>
              <a:ext uri="{FF2B5EF4-FFF2-40B4-BE49-F238E27FC236}">
                <a16:creationId xmlns:a16="http://schemas.microsoft.com/office/drawing/2014/main" id="{09C30DC1-6EC5-4CCE-8BAD-5B81C3E285BE}"/>
              </a:ext>
            </a:extLst>
          </p:cNvPr>
          <p:cNvSpPr>
            <a:spLocks/>
          </p:cNvSpPr>
          <p:nvPr/>
        </p:nvSpPr>
        <p:spPr bwMode="auto">
          <a:xfrm>
            <a:off x="327025" y="5410200"/>
            <a:ext cx="1676400" cy="914400"/>
          </a:xfrm>
          <a:prstGeom prst="borderCallout1">
            <a:avLst>
              <a:gd name="adj1" fmla="val 12500"/>
              <a:gd name="adj2" fmla="val 104546"/>
              <a:gd name="adj3" fmla="val -26042"/>
              <a:gd name="adj4" fmla="val 159657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Anterior pituitary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9941" name="AutoShape 6">
            <a:extLst>
              <a:ext uri="{FF2B5EF4-FFF2-40B4-BE49-F238E27FC236}">
                <a16:creationId xmlns:a16="http://schemas.microsoft.com/office/drawing/2014/main" id="{AB096033-6F07-40A8-ADDF-F9D3D520E497}"/>
              </a:ext>
            </a:extLst>
          </p:cNvPr>
          <p:cNvSpPr>
            <a:spLocks/>
          </p:cNvSpPr>
          <p:nvPr/>
        </p:nvSpPr>
        <p:spPr bwMode="auto">
          <a:xfrm>
            <a:off x="7199313" y="5322888"/>
            <a:ext cx="1676400" cy="914400"/>
          </a:xfrm>
          <a:prstGeom prst="borderCallout1">
            <a:avLst>
              <a:gd name="adj1" fmla="val 12500"/>
              <a:gd name="adj2" fmla="val -4546"/>
              <a:gd name="adj3" fmla="val -40972"/>
              <a:gd name="adj4" fmla="val -88921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Posterior pituitary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9942" name="AutoShape 7">
            <a:extLst>
              <a:ext uri="{FF2B5EF4-FFF2-40B4-BE49-F238E27FC236}">
                <a16:creationId xmlns:a16="http://schemas.microsoft.com/office/drawing/2014/main" id="{AA4B92C3-CFDB-4FEC-8ED4-69B83F06B72A}"/>
              </a:ext>
            </a:extLst>
          </p:cNvPr>
          <p:cNvSpPr>
            <a:spLocks/>
          </p:cNvSpPr>
          <p:nvPr/>
        </p:nvSpPr>
        <p:spPr bwMode="auto">
          <a:xfrm>
            <a:off x="7199313" y="2881313"/>
            <a:ext cx="1676400" cy="914400"/>
          </a:xfrm>
          <a:prstGeom prst="borderCallout1">
            <a:avLst>
              <a:gd name="adj1" fmla="val 12500"/>
              <a:gd name="adj2" fmla="val -4546"/>
              <a:gd name="adj3" fmla="val 42014"/>
              <a:gd name="adj4" fmla="val -104926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Pituitary stalk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9943" name="AutoShape 8">
            <a:extLst>
              <a:ext uri="{FF2B5EF4-FFF2-40B4-BE49-F238E27FC236}">
                <a16:creationId xmlns:a16="http://schemas.microsoft.com/office/drawing/2014/main" id="{80005EA4-9395-4301-909E-A4FAB0484050}"/>
              </a:ext>
            </a:extLst>
          </p:cNvPr>
          <p:cNvSpPr>
            <a:spLocks/>
          </p:cNvSpPr>
          <p:nvPr/>
        </p:nvSpPr>
        <p:spPr bwMode="auto">
          <a:xfrm>
            <a:off x="327025" y="3730625"/>
            <a:ext cx="1676400" cy="914400"/>
          </a:xfrm>
          <a:prstGeom prst="borderCallout1">
            <a:avLst>
              <a:gd name="adj1" fmla="val 12500"/>
              <a:gd name="adj2" fmla="val 104546"/>
              <a:gd name="adj3" fmla="val -69792"/>
              <a:gd name="adj4" fmla="val 268468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Portal vessels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9944" name="Line 9">
            <a:extLst>
              <a:ext uri="{FF2B5EF4-FFF2-40B4-BE49-F238E27FC236}">
                <a16:creationId xmlns:a16="http://schemas.microsoft.com/office/drawing/2014/main" id="{1C246C8A-E710-4E6A-9331-FB7DB51AE2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4191000"/>
            <a:ext cx="160020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9945" name="AutoShape 10">
            <a:extLst>
              <a:ext uri="{FF2B5EF4-FFF2-40B4-BE49-F238E27FC236}">
                <a16:creationId xmlns:a16="http://schemas.microsoft.com/office/drawing/2014/main" id="{32E14189-9DCC-4590-BB70-30C4D8C38E70}"/>
              </a:ext>
            </a:extLst>
          </p:cNvPr>
          <p:cNvSpPr>
            <a:spLocks/>
          </p:cNvSpPr>
          <p:nvPr/>
        </p:nvSpPr>
        <p:spPr bwMode="auto">
          <a:xfrm>
            <a:off x="327025" y="1871663"/>
            <a:ext cx="2111375" cy="1219200"/>
          </a:xfrm>
          <a:prstGeom prst="borderCallout1">
            <a:avLst>
              <a:gd name="adj1" fmla="val 9375"/>
              <a:gd name="adj2" fmla="val 103611"/>
              <a:gd name="adj3" fmla="val 8074"/>
              <a:gd name="adj4" fmla="val 210301"/>
            </a:avLst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chemeClr val="tx1"/>
                </a:solidFill>
              </a:rPr>
              <a:t>Hypothalamic releasing hormones</a:t>
            </a:r>
            <a:endParaRPr lang="en-US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FB8CE0E8-C54D-4ED2-834F-CD99C50899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Function of anterior pituitary gland</a:t>
            </a:r>
            <a:endParaRPr lang="en-US" altLang="en-US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E6230821-E968-4C3A-837C-6C429F55B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286000"/>
            <a:ext cx="7086600" cy="3810000"/>
          </a:xfrm>
        </p:spPr>
        <p:txBody>
          <a:bodyPr/>
          <a:lstStyle/>
          <a:p>
            <a:pPr eaLnBrk="1" hangingPunct="1"/>
            <a:r>
              <a:rPr lang="en-AU" altLang="en-US" dirty="0"/>
              <a:t>Removal results in atrophy and hormone deficiency of:</a:t>
            </a:r>
          </a:p>
          <a:p>
            <a:pPr lvl="1" eaLnBrk="1" hangingPunct="1"/>
            <a:r>
              <a:rPr lang="en-US" altLang="en-US" dirty="0"/>
              <a:t>Thyroid</a:t>
            </a:r>
          </a:p>
          <a:p>
            <a:pPr lvl="1" eaLnBrk="1" hangingPunct="1"/>
            <a:r>
              <a:rPr lang="en-US" altLang="en-US" dirty="0"/>
              <a:t>Adrenal cortex</a:t>
            </a:r>
          </a:p>
          <a:p>
            <a:pPr lvl="1" eaLnBrk="1" hangingPunct="1"/>
            <a:r>
              <a:rPr lang="en-US" altLang="en-US" dirty="0"/>
              <a:t>Gonads</a:t>
            </a:r>
          </a:p>
          <a:p>
            <a:pPr lvl="1" eaLnBrk="1" hangingPunct="1"/>
            <a:r>
              <a:rPr lang="en-US" altLang="en-US" dirty="0"/>
              <a:t>Growth hormone</a:t>
            </a:r>
          </a:p>
          <a:p>
            <a:pPr eaLnBrk="1" hangingPunct="1"/>
            <a:r>
              <a:rPr lang="en-US" altLang="en-US" dirty="0"/>
              <a:t>Death due to cortisol deficiency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C126039F-8174-0EBD-2D36-599BC6FCEA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40413" y="4256501"/>
            <a:ext cx="3009900" cy="1143000"/>
          </a:xfrm>
        </p:spPr>
        <p:txBody>
          <a:bodyPr/>
          <a:lstStyle/>
          <a:p>
            <a:r>
              <a:rPr lang="en-AU" altLang="en-US" dirty="0"/>
              <a:t>Feedback</a:t>
            </a:r>
            <a:br>
              <a:rPr lang="en-AU" altLang="en-US" dirty="0"/>
            </a:br>
            <a:r>
              <a:rPr lang="en-AU" altLang="en-US" dirty="0"/>
              <a:t>loops</a:t>
            </a:r>
          </a:p>
        </p:txBody>
      </p:sp>
      <p:pic>
        <p:nvPicPr>
          <p:cNvPr id="32773" name="Picture 5">
            <a:extLst>
              <a:ext uri="{FF2B5EF4-FFF2-40B4-BE49-F238E27FC236}">
                <a16:creationId xmlns:a16="http://schemas.microsoft.com/office/drawing/2014/main" id="{C02F458E-E766-4D59-A63E-8515F675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88" y="260648"/>
            <a:ext cx="2279650" cy="138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0" name="Freeform 12">
            <a:extLst>
              <a:ext uri="{FF2B5EF4-FFF2-40B4-BE49-F238E27FC236}">
                <a16:creationId xmlns:a16="http://schemas.microsoft.com/office/drawing/2014/main" id="{128B380B-A453-45BC-7C59-9F1FBF087265}"/>
              </a:ext>
            </a:extLst>
          </p:cNvPr>
          <p:cNvSpPr>
            <a:spLocks/>
          </p:cNvSpPr>
          <p:nvPr/>
        </p:nvSpPr>
        <p:spPr bwMode="auto">
          <a:xfrm>
            <a:off x="3789388" y="2470448"/>
            <a:ext cx="588963" cy="765175"/>
          </a:xfrm>
          <a:custGeom>
            <a:avLst/>
            <a:gdLst>
              <a:gd name="T0" fmla="*/ 345 w 656"/>
              <a:gd name="T1" fmla="*/ 0 h 852"/>
              <a:gd name="T2" fmla="*/ 400 w 656"/>
              <a:gd name="T3" fmla="*/ 112 h 852"/>
              <a:gd name="T4" fmla="*/ 323 w 656"/>
              <a:gd name="T5" fmla="*/ 338 h 852"/>
              <a:gd name="T6" fmla="*/ 179 w 656"/>
              <a:gd name="T7" fmla="*/ 434 h 852"/>
              <a:gd name="T8" fmla="*/ 20 w 656"/>
              <a:gd name="T9" fmla="*/ 493 h 852"/>
              <a:gd name="T10" fmla="*/ 57 w 656"/>
              <a:gd name="T11" fmla="*/ 697 h 852"/>
              <a:gd name="T12" fmla="*/ 252 w 656"/>
              <a:gd name="T13" fmla="*/ 837 h 852"/>
              <a:gd name="T14" fmla="*/ 596 w 656"/>
              <a:gd name="T15" fmla="*/ 790 h 852"/>
              <a:gd name="T16" fmla="*/ 611 w 656"/>
              <a:gd name="T17" fmla="*/ 530 h 852"/>
              <a:gd name="T18" fmla="*/ 467 w 656"/>
              <a:gd name="T19" fmla="*/ 434 h 852"/>
              <a:gd name="T20" fmla="*/ 467 w 656"/>
              <a:gd name="T21" fmla="*/ 338 h 852"/>
              <a:gd name="T22" fmla="*/ 467 w 656"/>
              <a:gd name="T23" fmla="*/ 194 h 852"/>
              <a:gd name="T24" fmla="*/ 467 w 656"/>
              <a:gd name="T25" fmla="*/ 98 h 852"/>
              <a:gd name="T26" fmla="*/ 515 w 656"/>
              <a:gd name="T27" fmla="*/ 50 h 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56" h="852">
                <a:moveTo>
                  <a:pt x="345" y="0"/>
                </a:moveTo>
                <a:cubicBezTo>
                  <a:pt x="354" y="19"/>
                  <a:pt x="404" y="56"/>
                  <a:pt x="400" y="112"/>
                </a:cubicBezTo>
                <a:cubicBezTo>
                  <a:pt x="396" y="168"/>
                  <a:pt x="360" y="284"/>
                  <a:pt x="323" y="338"/>
                </a:cubicBezTo>
                <a:cubicBezTo>
                  <a:pt x="286" y="392"/>
                  <a:pt x="229" y="408"/>
                  <a:pt x="179" y="434"/>
                </a:cubicBezTo>
                <a:cubicBezTo>
                  <a:pt x="129" y="460"/>
                  <a:pt x="40" y="449"/>
                  <a:pt x="20" y="493"/>
                </a:cubicBezTo>
                <a:cubicBezTo>
                  <a:pt x="0" y="537"/>
                  <a:pt x="18" y="640"/>
                  <a:pt x="57" y="697"/>
                </a:cubicBezTo>
                <a:cubicBezTo>
                  <a:pt x="96" y="754"/>
                  <a:pt x="162" y="822"/>
                  <a:pt x="252" y="837"/>
                </a:cubicBezTo>
                <a:cubicBezTo>
                  <a:pt x="342" y="852"/>
                  <a:pt x="536" y="841"/>
                  <a:pt x="596" y="790"/>
                </a:cubicBezTo>
                <a:cubicBezTo>
                  <a:pt x="656" y="739"/>
                  <a:pt x="632" y="589"/>
                  <a:pt x="611" y="530"/>
                </a:cubicBezTo>
                <a:cubicBezTo>
                  <a:pt x="590" y="471"/>
                  <a:pt x="491" y="466"/>
                  <a:pt x="467" y="434"/>
                </a:cubicBezTo>
                <a:cubicBezTo>
                  <a:pt x="443" y="402"/>
                  <a:pt x="467" y="378"/>
                  <a:pt x="467" y="338"/>
                </a:cubicBezTo>
                <a:cubicBezTo>
                  <a:pt x="467" y="298"/>
                  <a:pt x="467" y="234"/>
                  <a:pt x="467" y="194"/>
                </a:cubicBezTo>
                <a:cubicBezTo>
                  <a:pt x="467" y="154"/>
                  <a:pt x="459" y="122"/>
                  <a:pt x="467" y="98"/>
                </a:cubicBezTo>
                <a:cubicBezTo>
                  <a:pt x="475" y="74"/>
                  <a:pt x="499" y="58"/>
                  <a:pt x="515" y="50"/>
                </a:cubicBezTo>
              </a:path>
            </a:pathLst>
          </a:cu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2781" name="Oval 13">
            <a:extLst>
              <a:ext uri="{FF2B5EF4-FFF2-40B4-BE49-F238E27FC236}">
                <a16:creationId xmlns:a16="http://schemas.microsoft.com/office/drawing/2014/main" id="{B8C44A9B-CEE1-B1D9-88E7-9C72B5DBC5F8}"/>
              </a:ext>
            </a:extLst>
          </p:cNvPr>
          <p:cNvSpPr>
            <a:spLocks noChangeArrowheads="1"/>
          </p:cNvSpPr>
          <p:nvPr/>
        </p:nvSpPr>
        <p:spPr bwMode="auto">
          <a:xfrm rot="1826333">
            <a:off x="2998813" y="4070648"/>
            <a:ext cx="1828800" cy="960438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2783" name="Text Box 15">
            <a:extLst>
              <a:ext uri="{FF2B5EF4-FFF2-40B4-BE49-F238E27FC236}">
                <a16:creationId xmlns:a16="http://schemas.microsoft.com/office/drawing/2014/main" id="{BD4AAB52-6152-CB9F-E0C8-15455750C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188" y="1676698"/>
            <a:ext cx="1481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en-US" sz="1600" dirty="0"/>
              <a:t>Hypothalamus</a:t>
            </a:r>
          </a:p>
        </p:txBody>
      </p:sp>
      <p:sp>
        <p:nvSpPr>
          <p:cNvPr id="32784" name="Text Box 16">
            <a:extLst>
              <a:ext uri="{FF2B5EF4-FFF2-40B4-BE49-F238E27FC236}">
                <a16:creationId xmlns:a16="http://schemas.microsoft.com/office/drawing/2014/main" id="{91A0056C-5B31-0C2B-47AF-DB9FA2116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188" y="2699048"/>
            <a:ext cx="917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en-US" sz="1600"/>
              <a:t>Pituitary</a:t>
            </a:r>
          </a:p>
        </p:txBody>
      </p:sp>
      <p:sp>
        <p:nvSpPr>
          <p:cNvPr id="32785" name="Text Box 17">
            <a:extLst>
              <a:ext uri="{FF2B5EF4-FFF2-40B4-BE49-F238E27FC236}">
                <a16:creationId xmlns:a16="http://schemas.microsoft.com/office/drawing/2014/main" id="{BFEC3D8F-8438-5E4B-CA5C-2C053CF89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388" y="4273848"/>
            <a:ext cx="1108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en-US" sz="1600"/>
              <a:t>Peripheral</a:t>
            </a:r>
          </a:p>
          <a:p>
            <a:r>
              <a:rPr lang="en-AU" altLang="en-US" sz="1600"/>
              <a:t>gland</a:t>
            </a:r>
          </a:p>
        </p:txBody>
      </p:sp>
      <p:sp>
        <p:nvSpPr>
          <p:cNvPr id="32789" name="Text Box 21">
            <a:extLst>
              <a:ext uri="{FF2B5EF4-FFF2-40B4-BE49-F238E27FC236}">
                <a16:creationId xmlns:a16="http://schemas.microsoft.com/office/drawing/2014/main" id="{0A11A6EE-557E-F413-6B33-C422369C5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513" y="6010573"/>
            <a:ext cx="1184275" cy="422275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en-US" sz="2000" b="1"/>
              <a:t>ACTION</a:t>
            </a:r>
          </a:p>
        </p:txBody>
      </p:sp>
      <p:sp>
        <p:nvSpPr>
          <p:cNvPr id="32793" name="Freeform 25">
            <a:extLst>
              <a:ext uri="{FF2B5EF4-FFF2-40B4-BE49-F238E27FC236}">
                <a16:creationId xmlns:a16="http://schemas.microsoft.com/office/drawing/2014/main" id="{3E165BBE-4663-99B0-0ABD-F212DFEFF14D}"/>
              </a:ext>
            </a:extLst>
          </p:cNvPr>
          <p:cNvSpPr>
            <a:spLocks/>
          </p:cNvSpPr>
          <p:nvPr/>
        </p:nvSpPr>
        <p:spPr bwMode="auto">
          <a:xfrm>
            <a:off x="2024088" y="1238548"/>
            <a:ext cx="1231900" cy="5041900"/>
          </a:xfrm>
          <a:custGeom>
            <a:avLst/>
            <a:gdLst>
              <a:gd name="T0" fmla="*/ 776 w 776"/>
              <a:gd name="T1" fmla="*/ 3128 h 3176"/>
              <a:gd name="T2" fmla="*/ 200 w 776"/>
              <a:gd name="T3" fmla="*/ 3128 h 3176"/>
              <a:gd name="T4" fmla="*/ 56 w 776"/>
              <a:gd name="T5" fmla="*/ 3080 h 3176"/>
              <a:gd name="T6" fmla="*/ 8 w 776"/>
              <a:gd name="T7" fmla="*/ 2936 h 3176"/>
              <a:gd name="T8" fmla="*/ 8 w 776"/>
              <a:gd name="T9" fmla="*/ 2792 h 3176"/>
              <a:gd name="T10" fmla="*/ 8 w 776"/>
              <a:gd name="T11" fmla="*/ 632 h 3176"/>
              <a:gd name="T12" fmla="*/ 8 w 776"/>
              <a:gd name="T13" fmla="*/ 248 h 3176"/>
              <a:gd name="T14" fmla="*/ 56 w 776"/>
              <a:gd name="T15" fmla="*/ 56 h 3176"/>
              <a:gd name="T16" fmla="*/ 200 w 776"/>
              <a:gd name="T17" fmla="*/ 8 h 3176"/>
              <a:gd name="T18" fmla="*/ 392 w 776"/>
              <a:gd name="T19" fmla="*/ 8 h 3176"/>
              <a:gd name="T20" fmla="*/ 632 w 776"/>
              <a:gd name="T21" fmla="*/ 8 h 3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76" h="3176">
                <a:moveTo>
                  <a:pt x="776" y="3128"/>
                </a:moveTo>
                <a:cubicBezTo>
                  <a:pt x="548" y="3132"/>
                  <a:pt x="320" y="3136"/>
                  <a:pt x="200" y="3128"/>
                </a:cubicBezTo>
                <a:cubicBezTo>
                  <a:pt x="80" y="3120"/>
                  <a:pt x="88" y="3112"/>
                  <a:pt x="56" y="3080"/>
                </a:cubicBezTo>
                <a:cubicBezTo>
                  <a:pt x="24" y="3048"/>
                  <a:pt x="16" y="2984"/>
                  <a:pt x="8" y="2936"/>
                </a:cubicBezTo>
                <a:cubicBezTo>
                  <a:pt x="0" y="2888"/>
                  <a:pt x="8" y="3176"/>
                  <a:pt x="8" y="2792"/>
                </a:cubicBezTo>
                <a:cubicBezTo>
                  <a:pt x="8" y="2408"/>
                  <a:pt x="8" y="1056"/>
                  <a:pt x="8" y="632"/>
                </a:cubicBezTo>
                <a:cubicBezTo>
                  <a:pt x="8" y="208"/>
                  <a:pt x="0" y="344"/>
                  <a:pt x="8" y="248"/>
                </a:cubicBezTo>
                <a:cubicBezTo>
                  <a:pt x="16" y="152"/>
                  <a:pt x="24" y="96"/>
                  <a:pt x="56" y="56"/>
                </a:cubicBezTo>
                <a:cubicBezTo>
                  <a:pt x="88" y="16"/>
                  <a:pt x="144" y="16"/>
                  <a:pt x="200" y="8"/>
                </a:cubicBezTo>
                <a:cubicBezTo>
                  <a:pt x="256" y="0"/>
                  <a:pt x="320" y="8"/>
                  <a:pt x="392" y="8"/>
                </a:cubicBezTo>
                <a:cubicBezTo>
                  <a:pt x="464" y="8"/>
                  <a:pt x="548" y="8"/>
                  <a:pt x="632" y="8"/>
                </a:cubicBezTo>
              </a:path>
            </a:pathLst>
          </a:cu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2794" name="Freeform 26">
            <a:extLst>
              <a:ext uri="{FF2B5EF4-FFF2-40B4-BE49-F238E27FC236}">
                <a16:creationId xmlns:a16="http://schemas.microsoft.com/office/drawing/2014/main" id="{2C9D01BD-64D9-5959-5685-FB431FE82824}"/>
              </a:ext>
            </a:extLst>
          </p:cNvPr>
          <p:cNvSpPr>
            <a:spLocks/>
          </p:cNvSpPr>
          <p:nvPr/>
        </p:nvSpPr>
        <p:spPr bwMode="auto">
          <a:xfrm>
            <a:off x="2036788" y="1860848"/>
            <a:ext cx="833438" cy="771525"/>
          </a:xfrm>
          <a:custGeom>
            <a:avLst/>
            <a:gdLst>
              <a:gd name="T0" fmla="*/ 1 w 525"/>
              <a:gd name="T1" fmla="*/ 486 h 486"/>
              <a:gd name="T2" fmla="*/ 1 w 525"/>
              <a:gd name="T3" fmla="*/ 342 h 486"/>
              <a:gd name="T4" fmla="*/ 10 w 525"/>
              <a:gd name="T5" fmla="*/ 196 h 486"/>
              <a:gd name="T6" fmla="*/ 64 w 525"/>
              <a:gd name="T7" fmla="*/ 61 h 486"/>
              <a:gd name="T8" fmla="*/ 193 w 525"/>
              <a:gd name="T9" fmla="*/ 10 h 486"/>
              <a:gd name="T10" fmla="*/ 342 w 525"/>
              <a:gd name="T11" fmla="*/ 1 h 486"/>
              <a:gd name="T12" fmla="*/ 525 w 525"/>
              <a:gd name="T13" fmla="*/ 1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5" h="486">
                <a:moveTo>
                  <a:pt x="1" y="486"/>
                </a:moveTo>
                <a:cubicBezTo>
                  <a:pt x="1" y="462"/>
                  <a:pt x="0" y="390"/>
                  <a:pt x="1" y="342"/>
                </a:cubicBezTo>
                <a:cubicBezTo>
                  <a:pt x="2" y="294"/>
                  <a:pt x="0" y="243"/>
                  <a:pt x="10" y="196"/>
                </a:cubicBezTo>
                <a:cubicBezTo>
                  <a:pt x="20" y="149"/>
                  <a:pt x="34" y="92"/>
                  <a:pt x="64" y="61"/>
                </a:cubicBezTo>
                <a:cubicBezTo>
                  <a:pt x="94" y="30"/>
                  <a:pt x="147" y="20"/>
                  <a:pt x="193" y="10"/>
                </a:cubicBezTo>
                <a:cubicBezTo>
                  <a:pt x="239" y="0"/>
                  <a:pt x="287" y="2"/>
                  <a:pt x="342" y="1"/>
                </a:cubicBezTo>
                <a:cubicBezTo>
                  <a:pt x="397" y="0"/>
                  <a:pt x="487" y="1"/>
                  <a:pt x="525" y="1"/>
                </a:cubicBez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2795" name="Freeform 27">
            <a:extLst>
              <a:ext uri="{FF2B5EF4-FFF2-40B4-BE49-F238E27FC236}">
                <a16:creationId xmlns:a16="http://schemas.microsoft.com/office/drawing/2014/main" id="{C33CFBFC-A5A4-DDC4-85CC-27B8C59170AB}"/>
              </a:ext>
            </a:extLst>
          </p:cNvPr>
          <p:cNvSpPr>
            <a:spLocks/>
          </p:cNvSpPr>
          <p:nvPr/>
        </p:nvSpPr>
        <p:spPr bwMode="auto">
          <a:xfrm>
            <a:off x="2036788" y="3003848"/>
            <a:ext cx="833438" cy="771525"/>
          </a:xfrm>
          <a:custGeom>
            <a:avLst/>
            <a:gdLst>
              <a:gd name="T0" fmla="*/ 1 w 525"/>
              <a:gd name="T1" fmla="*/ 486 h 486"/>
              <a:gd name="T2" fmla="*/ 1 w 525"/>
              <a:gd name="T3" fmla="*/ 342 h 486"/>
              <a:gd name="T4" fmla="*/ 10 w 525"/>
              <a:gd name="T5" fmla="*/ 196 h 486"/>
              <a:gd name="T6" fmla="*/ 64 w 525"/>
              <a:gd name="T7" fmla="*/ 61 h 486"/>
              <a:gd name="T8" fmla="*/ 193 w 525"/>
              <a:gd name="T9" fmla="*/ 10 h 486"/>
              <a:gd name="T10" fmla="*/ 342 w 525"/>
              <a:gd name="T11" fmla="*/ 1 h 486"/>
              <a:gd name="T12" fmla="*/ 525 w 525"/>
              <a:gd name="T13" fmla="*/ 1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5" h="486">
                <a:moveTo>
                  <a:pt x="1" y="486"/>
                </a:moveTo>
                <a:cubicBezTo>
                  <a:pt x="1" y="462"/>
                  <a:pt x="0" y="390"/>
                  <a:pt x="1" y="342"/>
                </a:cubicBezTo>
                <a:cubicBezTo>
                  <a:pt x="2" y="294"/>
                  <a:pt x="0" y="243"/>
                  <a:pt x="10" y="196"/>
                </a:cubicBezTo>
                <a:cubicBezTo>
                  <a:pt x="20" y="149"/>
                  <a:pt x="34" y="92"/>
                  <a:pt x="64" y="61"/>
                </a:cubicBezTo>
                <a:cubicBezTo>
                  <a:pt x="94" y="30"/>
                  <a:pt x="147" y="20"/>
                  <a:pt x="193" y="10"/>
                </a:cubicBezTo>
                <a:cubicBezTo>
                  <a:pt x="239" y="0"/>
                  <a:pt x="287" y="2"/>
                  <a:pt x="342" y="1"/>
                </a:cubicBezTo>
                <a:cubicBezTo>
                  <a:pt x="397" y="0"/>
                  <a:pt x="487" y="1"/>
                  <a:pt x="525" y="1"/>
                </a:cubicBez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2797" name="Line 29">
            <a:extLst>
              <a:ext uri="{FF2B5EF4-FFF2-40B4-BE49-F238E27FC236}">
                <a16:creationId xmlns:a16="http://schemas.microsoft.com/office/drawing/2014/main" id="{D8DF5814-2226-AB49-EE45-49F71865E99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0388" y="2089448"/>
            <a:ext cx="0" cy="381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2798" name="Line 30">
            <a:extLst>
              <a:ext uri="{FF2B5EF4-FFF2-40B4-BE49-F238E27FC236}">
                <a16:creationId xmlns:a16="http://schemas.microsoft.com/office/drawing/2014/main" id="{79DC4A65-EC2B-B6FD-068D-AAE335E074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0388" y="3461048"/>
            <a:ext cx="0" cy="381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2799" name="Line 31">
            <a:extLst>
              <a:ext uri="{FF2B5EF4-FFF2-40B4-BE49-F238E27FC236}">
                <a16:creationId xmlns:a16="http://schemas.microsoft.com/office/drawing/2014/main" id="{4ACED498-1D7E-F1D9-B5F6-16A293A78B6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0388" y="5366048"/>
            <a:ext cx="0" cy="381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2801" name="Text Box 33">
            <a:extLst>
              <a:ext uri="{FF2B5EF4-FFF2-40B4-BE49-F238E27FC236}">
                <a16:creationId xmlns:a16="http://schemas.microsoft.com/office/drawing/2014/main" id="{1E58B93D-BC63-ABFE-A4BC-19CAC33E2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313" y="1718657"/>
            <a:ext cx="1620957" cy="646331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en-US" sz="1800" dirty="0"/>
              <a:t>Short</a:t>
            </a:r>
          </a:p>
          <a:p>
            <a:r>
              <a:rPr lang="en-AU" altLang="en-US" sz="1800" dirty="0"/>
              <a:t>feedback loop</a:t>
            </a:r>
          </a:p>
        </p:txBody>
      </p:sp>
      <p:sp>
        <p:nvSpPr>
          <p:cNvPr id="32802" name="Text Box 34">
            <a:extLst>
              <a:ext uri="{FF2B5EF4-FFF2-40B4-BE49-F238E27FC236}">
                <a16:creationId xmlns:a16="http://schemas.microsoft.com/office/drawing/2014/main" id="{B1FE305E-6D8F-5A56-B795-7C584704C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38" y="1708448"/>
            <a:ext cx="1225550" cy="66675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en-US" sz="1800"/>
              <a:t>Releasing</a:t>
            </a:r>
          </a:p>
          <a:p>
            <a:r>
              <a:rPr lang="en-AU" altLang="en-US" sz="1800"/>
              <a:t>hormone</a:t>
            </a:r>
          </a:p>
        </p:txBody>
      </p:sp>
      <p:sp>
        <p:nvSpPr>
          <p:cNvPr id="32803" name="Text Box 35">
            <a:extLst>
              <a:ext uri="{FF2B5EF4-FFF2-40B4-BE49-F238E27FC236}">
                <a16:creationId xmlns:a16="http://schemas.microsoft.com/office/drawing/2014/main" id="{89791DB1-BDCD-725A-8777-D08DE7978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38" y="3384848"/>
            <a:ext cx="1111250" cy="66675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en-US" sz="1800"/>
              <a:t>Trophic</a:t>
            </a:r>
          </a:p>
          <a:p>
            <a:r>
              <a:rPr lang="en-AU" altLang="en-US" sz="1800"/>
              <a:t>hormone</a:t>
            </a:r>
          </a:p>
        </p:txBody>
      </p:sp>
      <p:sp>
        <p:nvSpPr>
          <p:cNvPr id="32804" name="Text Box 36">
            <a:extLst>
              <a:ext uri="{FF2B5EF4-FFF2-40B4-BE49-F238E27FC236}">
                <a16:creationId xmlns:a16="http://schemas.microsoft.com/office/drawing/2014/main" id="{AEE164A1-E6A2-B4E4-2B9A-F8A3250D8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38" y="5156498"/>
            <a:ext cx="1111250" cy="666750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en-US" sz="1800"/>
              <a:t>Active</a:t>
            </a:r>
          </a:p>
          <a:p>
            <a:r>
              <a:rPr lang="en-AU" altLang="en-US" sz="1800"/>
              <a:t>hormone</a:t>
            </a:r>
          </a:p>
        </p:txBody>
      </p:sp>
      <p:sp>
        <p:nvSpPr>
          <p:cNvPr id="2" name="Freeform 25">
            <a:extLst>
              <a:ext uri="{FF2B5EF4-FFF2-40B4-BE49-F238E27FC236}">
                <a16:creationId xmlns:a16="http://schemas.microsoft.com/office/drawing/2014/main" id="{57816066-29DD-C48A-C59A-A232E00E226C}"/>
              </a:ext>
            </a:extLst>
          </p:cNvPr>
          <p:cNvSpPr>
            <a:spLocks/>
          </p:cNvSpPr>
          <p:nvPr/>
        </p:nvSpPr>
        <p:spPr bwMode="auto">
          <a:xfrm flipH="1">
            <a:off x="6024370" y="1321098"/>
            <a:ext cx="1231900" cy="1682750"/>
          </a:xfrm>
          <a:custGeom>
            <a:avLst/>
            <a:gdLst>
              <a:gd name="T0" fmla="*/ 776 w 776"/>
              <a:gd name="T1" fmla="*/ 3128 h 3176"/>
              <a:gd name="T2" fmla="*/ 200 w 776"/>
              <a:gd name="T3" fmla="*/ 3128 h 3176"/>
              <a:gd name="T4" fmla="*/ 56 w 776"/>
              <a:gd name="T5" fmla="*/ 3080 h 3176"/>
              <a:gd name="T6" fmla="*/ 8 w 776"/>
              <a:gd name="T7" fmla="*/ 2936 h 3176"/>
              <a:gd name="T8" fmla="*/ 8 w 776"/>
              <a:gd name="T9" fmla="*/ 2792 h 3176"/>
              <a:gd name="T10" fmla="*/ 8 w 776"/>
              <a:gd name="T11" fmla="*/ 632 h 3176"/>
              <a:gd name="T12" fmla="*/ 8 w 776"/>
              <a:gd name="T13" fmla="*/ 248 h 3176"/>
              <a:gd name="T14" fmla="*/ 56 w 776"/>
              <a:gd name="T15" fmla="*/ 56 h 3176"/>
              <a:gd name="T16" fmla="*/ 200 w 776"/>
              <a:gd name="T17" fmla="*/ 8 h 3176"/>
              <a:gd name="T18" fmla="*/ 392 w 776"/>
              <a:gd name="T19" fmla="*/ 8 h 3176"/>
              <a:gd name="T20" fmla="*/ 632 w 776"/>
              <a:gd name="T21" fmla="*/ 8 h 3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76" h="3176">
                <a:moveTo>
                  <a:pt x="776" y="3128"/>
                </a:moveTo>
                <a:cubicBezTo>
                  <a:pt x="548" y="3132"/>
                  <a:pt x="320" y="3136"/>
                  <a:pt x="200" y="3128"/>
                </a:cubicBezTo>
                <a:cubicBezTo>
                  <a:pt x="80" y="3120"/>
                  <a:pt x="88" y="3112"/>
                  <a:pt x="56" y="3080"/>
                </a:cubicBezTo>
                <a:cubicBezTo>
                  <a:pt x="24" y="3048"/>
                  <a:pt x="16" y="2984"/>
                  <a:pt x="8" y="2936"/>
                </a:cubicBezTo>
                <a:cubicBezTo>
                  <a:pt x="0" y="2888"/>
                  <a:pt x="8" y="3176"/>
                  <a:pt x="8" y="2792"/>
                </a:cubicBezTo>
                <a:cubicBezTo>
                  <a:pt x="8" y="2408"/>
                  <a:pt x="8" y="1056"/>
                  <a:pt x="8" y="632"/>
                </a:cubicBezTo>
                <a:cubicBezTo>
                  <a:pt x="8" y="208"/>
                  <a:pt x="0" y="344"/>
                  <a:pt x="8" y="248"/>
                </a:cubicBezTo>
                <a:cubicBezTo>
                  <a:pt x="16" y="152"/>
                  <a:pt x="24" y="96"/>
                  <a:pt x="56" y="56"/>
                </a:cubicBezTo>
                <a:cubicBezTo>
                  <a:pt x="88" y="16"/>
                  <a:pt x="144" y="16"/>
                  <a:pt x="200" y="8"/>
                </a:cubicBezTo>
                <a:cubicBezTo>
                  <a:pt x="256" y="0"/>
                  <a:pt x="320" y="8"/>
                  <a:pt x="392" y="8"/>
                </a:cubicBezTo>
                <a:cubicBezTo>
                  <a:pt x="464" y="8"/>
                  <a:pt x="548" y="8"/>
                  <a:pt x="632" y="8"/>
                </a:cubicBezTo>
              </a:path>
            </a:pathLst>
          </a:cu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" name="Text Box 33">
            <a:extLst>
              <a:ext uri="{FF2B5EF4-FFF2-40B4-BE49-F238E27FC236}">
                <a16:creationId xmlns:a16="http://schemas.microsoft.com/office/drawing/2014/main" id="{B10B3651-F01C-9CC2-B22D-CC352C94F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86" y="3003848"/>
            <a:ext cx="1620957" cy="646331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AU" altLang="en-US" sz="1800" dirty="0"/>
              <a:t>Long</a:t>
            </a:r>
          </a:p>
          <a:p>
            <a:r>
              <a:rPr lang="en-AU" altLang="en-US" sz="1800" dirty="0"/>
              <a:t>feedback loop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8B7F92D5-4D10-4CF0-93B5-4B4CFE5653F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anchor="ctr"/>
          <a:lstStyle/>
          <a:p>
            <a:pPr eaLnBrk="1" hangingPunct="1"/>
            <a:r>
              <a:rPr lang="en-AU" altLang="en-US" sz="4400"/>
              <a:t>Pituitary and hypothalamic releasing hormones</a:t>
            </a:r>
            <a:endParaRPr lang="en-US" altLang="en-US" sz="4400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8705C3ED-4E15-4FD7-A252-8D0852E45EC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en-AU" altLang="en-US" sz="3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4A81E0A7-25BC-4EF7-88F4-6E270D9E1A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Posterior pituitary hormones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2457A296-D45B-494A-80A0-0CCAA8A31F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Vasopressin/Antidiuretic hormone (ADH)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Produced by supraoptic nucleus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Conserves water - concentrates urine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Water reabsorption by distal collecting tubule &amp; collecting duct via V receptors &amp; cAMP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Activates Aquaporin 2 channels – allows passive movement of water into cells with Na &amp; urea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Results in concentrated urine in dehydration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Oytocin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Milk let-down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643CB2EF-260D-47E2-89BF-4411CB1DAA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Anterior pituitary hormones</a:t>
            </a:r>
            <a:endParaRPr lang="en-US" alt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6B0C8381-37BC-4F23-BC52-219CFD18B4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848600" cy="4114800"/>
          </a:xfrm>
        </p:spPr>
        <p:txBody>
          <a:bodyPr/>
          <a:lstStyle/>
          <a:p>
            <a:pPr eaLnBrk="1" hangingPunct="1">
              <a:tabLst>
                <a:tab pos="2003425" algn="l"/>
              </a:tabLst>
            </a:pPr>
            <a:r>
              <a:rPr lang="en-AU" altLang="en-US"/>
              <a:t>TSH:	Thyroid stimulating hormone</a:t>
            </a:r>
          </a:p>
          <a:p>
            <a:pPr eaLnBrk="1" hangingPunct="1">
              <a:tabLst>
                <a:tab pos="2003425" algn="l"/>
              </a:tabLst>
            </a:pPr>
            <a:r>
              <a:rPr lang="en-AU" altLang="en-US"/>
              <a:t>ACTH:	Adrenocorticotrophic hormone</a:t>
            </a:r>
          </a:p>
          <a:p>
            <a:pPr eaLnBrk="1" hangingPunct="1">
              <a:tabLst>
                <a:tab pos="2003425" algn="l"/>
              </a:tabLst>
            </a:pPr>
            <a:r>
              <a:rPr lang="en-AU" altLang="en-US"/>
              <a:t>LH:	Luteinising hormone</a:t>
            </a:r>
          </a:p>
          <a:p>
            <a:pPr eaLnBrk="1" hangingPunct="1">
              <a:tabLst>
                <a:tab pos="2003425" algn="l"/>
              </a:tabLst>
            </a:pPr>
            <a:r>
              <a:rPr lang="en-AU" altLang="en-US"/>
              <a:t>FSH:	Follicle stimulating hormone</a:t>
            </a:r>
          </a:p>
          <a:p>
            <a:pPr eaLnBrk="1" hangingPunct="1">
              <a:tabLst>
                <a:tab pos="2003425" algn="l"/>
              </a:tabLst>
            </a:pPr>
            <a:r>
              <a:rPr lang="en-AU" altLang="en-US"/>
              <a:t>Prolactin	Dopamine (negative)</a:t>
            </a:r>
          </a:p>
          <a:p>
            <a:pPr eaLnBrk="1" hangingPunct="1">
              <a:tabLst>
                <a:tab pos="2003425" algn="l"/>
              </a:tabLst>
            </a:pPr>
            <a:r>
              <a:rPr lang="en-AU" altLang="en-US"/>
              <a:t>GH:	Growth hormone</a:t>
            </a:r>
          </a:p>
          <a:p>
            <a:pPr eaLnBrk="1" hangingPunct="1">
              <a:tabLst>
                <a:tab pos="2003425" algn="l"/>
              </a:tabLst>
            </a:pPr>
            <a:endParaRPr lang="en-US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777F7C65-0C9D-41C1-853F-5D377E9457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Thyrotrophin (TSH)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DDCA36F0-957E-4551-9DE9-AD89FE8FAD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Stimulates:	thyroxine synthesis</a:t>
            </a:r>
          </a:p>
          <a:p>
            <a:pPr eaLnBrk="1" hangingPunct="1">
              <a:buFontTx/>
              <a:buNone/>
            </a:pPr>
            <a:r>
              <a:rPr lang="en-US" altLang="en-US"/>
              <a:t>				thyroid growth</a:t>
            </a:r>
          </a:p>
          <a:p>
            <a:pPr eaLnBrk="1" hangingPunct="1"/>
            <a:r>
              <a:rPr lang="en-US" altLang="en-US"/>
              <a:t>Regulation:</a:t>
            </a:r>
          </a:p>
          <a:p>
            <a:pPr lvl="1" eaLnBrk="1" hangingPunct="1"/>
            <a:r>
              <a:rPr lang="en-US" altLang="en-US"/>
              <a:t>TRH: stimulates release</a:t>
            </a:r>
          </a:p>
          <a:p>
            <a:pPr lvl="1" eaLnBrk="1" hangingPunct="1"/>
            <a:r>
              <a:rPr lang="en-US" altLang="en-US"/>
              <a:t>Inhibited by thyroid hormones (T3, T4) – feedback inhibition</a:t>
            </a:r>
          </a:p>
          <a:p>
            <a:pPr eaLnBrk="1" hangingPunct="1"/>
            <a:r>
              <a:rPr lang="en-US" altLang="en-US"/>
              <a:t>Acts via cAMP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A466299-E420-7F3D-FF2C-6072CBE2D3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dirty="0"/>
              <a:t>Control of thyroxine synthesis</a:t>
            </a:r>
          </a:p>
        </p:txBody>
      </p:sp>
      <p:grpSp>
        <p:nvGrpSpPr>
          <p:cNvPr id="8195" name="Group 13">
            <a:extLst>
              <a:ext uri="{FF2B5EF4-FFF2-40B4-BE49-F238E27FC236}">
                <a16:creationId xmlns:a16="http://schemas.microsoft.com/office/drawing/2014/main" id="{8E943B1A-B9C9-43DD-524C-6C4FB844883A}"/>
              </a:ext>
            </a:extLst>
          </p:cNvPr>
          <p:cNvGrpSpPr>
            <a:grpSpLocks/>
          </p:cNvGrpSpPr>
          <p:nvPr/>
        </p:nvGrpSpPr>
        <p:grpSpPr bwMode="auto">
          <a:xfrm>
            <a:off x="2623443" y="4267200"/>
            <a:ext cx="2260600" cy="2082800"/>
            <a:chOff x="2560" y="1808"/>
            <a:chExt cx="1424" cy="1312"/>
          </a:xfrm>
        </p:grpSpPr>
        <p:sp>
          <p:nvSpPr>
            <p:cNvPr id="8202" name="Freeform 4">
              <a:extLst>
                <a:ext uri="{FF2B5EF4-FFF2-40B4-BE49-F238E27FC236}">
                  <a16:creationId xmlns:a16="http://schemas.microsoft.com/office/drawing/2014/main" id="{5CBAABEB-361A-4588-F423-1CDA97AE0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" y="2688"/>
              <a:ext cx="250" cy="338"/>
            </a:xfrm>
            <a:custGeom>
              <a:avLst/>
              <a:gdLst>
                <a:gd name="T0" fmla="*/ 250 w 250"/>
                <a:gd name="T1" fmla="*/ 332 h 338"/>
                <a:gd name="T2" fmla="*/ 176 w 250"/>
                <a:gd name="T3" fmla="*/ 307 h 338"/>
                <a:gd name="T4" fmla="*/ 25 w 250"/>
                <a:gd name="T5" fmla="*/ 144 h 338"/>
                <a:gd name="T6" fmla="*/ 25 w 250"/>
                <a:gd name="T7" fmla="*/ 0 h 3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0" h="338">
                  <a:moveTo>
                    <a:pt x="250" y="332"/>
                  </a:moveTo>
                  <a:cubicBezTo>
                    <a:pt x="238" y="328"/>
                    <a:pt x="213" y="338"/>
                    <a:pt x="176" y="307"/>
                  </a:cubicBezTo>
                  <a:cubicBezTo>
                    <a:pt x="139" y="276"/>
                    <a:pt x="50" y="195"/>
                    <a:pt x="25" y="144"/>
                  </a:cubicBezTo>
                  <a:cubicBezTo>
                    <a:pt x="0" y="93"/>
                    <a:pt x="21" y="52"/>
                    <a:pt x="25" y="0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203" name="Freeform 5">
              <a:extLst>
                <a:ext uri="{FF2B5EF4-FFF2-40B4-BE49-F238E27FC236}">
                  <a16:creationId xmlns:a16="http://schemas.microsoft.com/office/drawing/2014/main" id="{C7A9745D-9AC8-9B34-ACFB-5E5802229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" y="2448"/>
              <a:ext cx="104" cy="336"/>
            </a:xfrm>
            <a:custGeom>
              <a:avLst/>
              <a:gdLst>
                <a:gd name="T0" fmla="*/ 96 w 104"/>
                <a:gd name="T1" fmla="*/ 336 h 336"/>
                <a:gd name="T2" fmla="*/ 96 w 104"/>
                <a:gd name="T3" fmla="*/ 288 h 336"/>
                <a:gd name="T4" fmla="*/ 48 w 104"/>
                <a:gd name="T5" fmla="*/ 240 h 336"/>
                <a:gd name="T6" fmla="*/ 0 w 104"/>
                <a:gd name="T7" fmla="*/ 48 h 336"/>
                <a:gd name="T8" fmla="*/ 48 w 104"/>
                <a:gd name="T9" fmla="*/ 0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" h="336">
                  <a:moveTo>
                    <a:pt x="96" y="336"/>
                  </a:moveTo>
                  <a:cubicBezTo>
                    <a:pt x="100" y="320"/>
                    <a:pt x="104" y="304"/>
                    <a:pt x="96" y="288"/>
                  </a:cubicBezTo>
                  <a:cubicBezTo>
                    <a:pt x="88" y="272"/>
                    <a:pt x="64" y="280"/>
                    <a:pt x="48" y="240"/>
                  </a:cubicBezTo>
                  <a:cubicBezTo>
                    <a:pt x="32" y="200"/>
                    <a:pt x="0" y="88"/>
                    <a:pt x="0" y="48"/>
                  </a:cubicBezTo>
                  <a:cubicBezTo>
                    <a:pt x="0" y="8"/>
                    <a:pt x="40" y="8"/>
                    <a:pt x="48" y="0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204" name="Freeform 6">
              <a:extLst>
                <a:ext uri="{FF2B5EF4-FFF2-40B4-BE49-F238E27FC236}">
                  <a16:creationId xmlns:a16="http://schemas.microsoft.com/office/drawing/2014/main" id="{3A582801-B861-CD46-D26E-0348C4B3E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0" y="1808"/>
              <a:ext cx="368" cy="652"/>
            </a:xfrm>
            <a:custGeom>
              <a:avLst/>
              <a:gdLst>
                <a:gd name="T0" fmla="*/ 73 w 368"/>
                <a:gd name="T1" fmla="*/ 652 h 652"/>
                <a:gd name="T2" fmla="*/ 7 w 368"/>
                <a:gd name="T3" fmla="*/ 496 h 652"/>
                <a:gd name="T4" fmla="*/ 32 w 368"/>
                <a:gd name="T5" fmla="*/ 400 h 652"/>
                <a:gd name="T6" fmla="*/ 80 w 368"/>
                <a:gd name="T7" fmla="*/ 256 h 652"/>
                <a:gd name="T8" fmla="*/ 128 w 368"/>
                <a:gd name="T9" fmla="*/ 160 h 652"/>
                <a:gd name="T10" fmla="*/ 176 w 368"/>
                <a:gd name="T11" fmla="*/ 16 h 652"/>
                <a:gd name="T12" fmla="*/ 320 w 368"/>
                <a:gd name="T13" fmla="*/ 64 h 652"/>
                <a:gd name="T14" fmla="*/ 368 w 368"/>
                <a:gd name="T15" fmla="*/ 160 h 652"/>
                <a:gd name="T16" fmla="*/ 320 w 368"/>
                <a:gd name="T17" fmla="*/ 304 h 652"/>
                <a:gd name="T18" fmla="*/ 320 w 368"/>
                <a:gd name="T19" fmla="*/ 352 h 6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8" h="652">
                  <a:moveTo>
                    <a:pt x="73" y="652"/>
                  </a:moveTo>
                  <a:cubicBezTo>
                    <a:pt x="62" y="625"/>
                    <a:pt x="14" y="538"/>
                    <a:pt x="7" y="496"/>
                  </a:cubicBezTo>
                  <a:cubicBezTo>
                    <a:pt x="0" y="454"/>
                    <a:pt x="20" y="440"/>
                    <a:pt x="32" y="400"/>
                  </a:cubicBezTo>
                  <a:cubicBezTo>
                    <a:pt x="44" y="360"/>
                    <a:pt x="64" y="296"/>
                    <a:pt x="80" y="256"/>
                  </a:cubicBezTo>
                  <a:cubicBezTo>
                    <a:pt x="96" y="216"/>
                    <a:pt x="112" y="200"/>
                    <a:pt x="128" y="160"/>
                  </a:cubicBezTo>
                  <a:cubicBezTo>
                    <a:pt x="144" y="120"/>
                    <a:pt x="144" y="32"/>
                    <a:pt x="176" y="16"/>
                  </a:cubicBezTo>
                  <a:cubicBezTo>
                    <a:pt x="208" y="0"/>
                    <a:pt x="288" y="40"/>
                    <a:pt x="320" y="64"/>
                  </a:cubicBezTo>
                  <a:cubicBezTo>
                    <a:pt x="352" y="88"/>
                    <a:pt x="368" y="120"/>
                    <a:pt x="368" y="160"/>
                  </a:cubicBezTo>
                  <a:cubicBezTo>
                    <a:pt x="368" y="200"/>
                    <a:pt x="328" y="272"/>
                    <a:pt x="320" y="304"/>
                  </a:cubicBezTo>
                  <a:cubicBezTo>
                    <a:pt x="312" y="336"/>
                    <a:pt x="320" y="344"/>
                    <a:pt x="320" y="352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205" name="Freeform 7">
              <a:extLst>
                <a:ext uri="{FF2B5EF4-FFF2-40B4-BE49-F238E27FC236}">
                  <a16:creationId xmlns:a16="http://schemas.microsoft.com/office/drawing/2014/main" id="{D6C76665-BD29-09B0-1973-49BFF3194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" y="2016"/>
              <a:ext cx="145" cy="288"/>
            </a:xfrm>
            <a:custGeom>
              <a:avLst/>
              <a:gdLst>
                <a:gd name="T0" fmla="*/ 0 w 145"/>
                <a:gd name="T1" fmla="*/ 0 h 288"/>
                <a:gd name="T2" fmla="*/ 48 w 145"/>
                <a:gd name="T3" fmla="*/ 48 h 288"/>
                <a:gd name="T4" fmla="*/ 100 w 145"/>
                <a:gd name="T5" fmla="*/ 74 h 288"/>
                <a:gd name="T6" fmla="*/ 144 w 145"/>
                <a:gd name="T7" fmla="*/ 192 h 288"/>
                <a:gd name="T8" fmla="*/ 96 w 145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" h="288">
                  <a:moveTo>
                    <a:pt x="0" y="0"/>
                  </a:moveTo>
                  <a:cubicBezTo>
                    <a:pt x="16" y="20"/>
                    <a:pt x="31" y="36"/>
                    <a:pt x="48" y="48"/>
                  </a:cubicBezTo>
                  <a:cubicBezTo>
                    <a:pt x="65" y="60"/>
                    <a:pt x="84" y="50"/>
                    <a:pt x="100" y="74"/>
                  </a:cubicBezTo>
                  <a:cubicBezTo>
                    <a:pt x="116" y="98"/>
                    <a:pt x="145" y="156"/>
                    <a:pt x="144" y="192"/>
                  </a:cubicBezTo>
                  <a:cubicBezTo>
                    <a:pt x="143" y="228"/>
                    <a:pt x="116" y="252"/>
                    <a:pt x="96" y="288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206" name="Freeform 8">
              <a:extLst>
                <a:ext uri="{FF2B5EF4-FFF2-40B4-BE49-F238E27FC236}">
                  <a16:creationId xmlns:a16="http://schemas.microsoft.com/office/drawing/2014/main" id="{13AACFE8-0C14-478A-E737-5C37F5FB1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2" y="2208"/>
              <a:ext cx="433" cy="152"/>
            </a:xfrm>
            <a:custGeom>
              <a:avLst/>
              <a:gdLst>
                <a:gd name="T0" fmla="*/ 0 w 433"/>
                <a:gd name="T1" fmla="*/ 0 h 152"/>
                <a:gd name="T2" fmla="*/ 48 w 433"/>
                <a:gd name="T3" fmla="*/ 48 h 152"/>
                <a:gd name="T4" fmla="*/ 144 w 433"/>
                <a:gd name="T5" fmla="*/ 96 h 152"/>
                <a:gd name="T6" fmla="*/ 144 w 433"/>
                <a:gd name="T7" fmla="*/ 144 h 152"/>
                <a:gd name="T8" fmla="*/ 192 w 433"/>
                <a:gd name="T9" fmla="*/ 144 h 152"/>
                <a:gd name="T10" fmla="*/ 288 w 433"/>
                <a:gd name="T11" fmla="*/ 96 h 152"/>
                <a:gd name="T12" fmla="*/ 384 w 433"/>
                <a:gd name="T13" fmla="*/ 96 h 152"/>
                <a:gd name="T14" fmla="*/ 433 w 433"/>
                <a:gd name="T15" fmla="*/ 129 h 15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" h="152">
                  <a:moveTo>
                    <a:pt x="0" y="0"/>
                  </a:moveTo>
                  <a:cubicBezTo>
                    <a:pt x="12" y="16"/>
                    <a:pt x="24" y="32"/>
                    <a:pt x="48" y="48"/>
                  </a:cubicBezTo>
                  <a:cubicBezTo>
                    <a:pt x="72" y="64"/>
                    <a:pt x="128" y="80"/>
                    <a:pt x="144" y="96"/>
                  </a:cubicBezTo>
                  <a:cubicBezTo>
                    <a:pt x="160" y="112"/>
                    <a:pt x="136" y="136"/>
                    <a:pt x="144" y="144"/>
                  </a:cubicBezTo>
                  <a:cubicBezTo>
                    <a:pt x="152" y="152"/>
                    <a:pt x="168" y="152"/>
                    <a:pt x="192" y="144"/>
                  </a:cubicBezTo>
                  <a:cubicBezTo>
                    <a:pt x="216" y="136"/>
                    <a:pt x="256" y="104"/>
                    <a:pt x="288" y="96"/>
                  </a:cubicBezTo>
                  <a:cubicBezTo>
                    <a:pt x="320" y="88"/>
                    <a:pt x="360" y="90"/>
                    <a:pt x="384" y="96"/>
                  </a:cubicBezTo>
                  <a:cubicBezTo>
                    <a:pt x="408" y="102"/>
                    <a:pt x="423" y="122"/>
                    <a:pt x="433" y="129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207" name="Freeform 9">
              <a:extLst>
                <a:ext uri="{FF2B5EF4-FFF2-40B4-BE49-F238E27FC236}">
                  <a16:creationId xmlns:a16="http://schemas.microsoft.com/office/drawing/2014/main" id="{6955FF40-3D63-0056-325A-C12E30FD2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2091"/>
              <a:ext cx="237" cy="213"/>
            </a:xfrm>
            <a:custGeom>
              <a:avLst/>
              <a:gdLst>
                <a:gd name="T0" fmla="*/ 0 w 237"/>
                <a:gd name="T1" fmla="*/ 213 h 213"/>
                <a:gd name="T2" fmla="*/ 73 w 237"/>
                <a:gd name="T3" fmla="*/ 81 h 213"/>
                <a:gd name="T4" fmla="*/ 196 w 237"/>
                <a:gd name="T5" fmla="*/ 7 h 213"/>
                <a:gd name="T6" fmla="*/ 237 w 237"/>
                <a:gd name="T7" fmla="*/ 40 h 2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7" h="213">
                  <a:moveTo>
                    <a:pt x="0" y="213"/>
                  </a:moveTo>
                  <a:cubicBezTo>
                    <a:pt x="12" y="191"/>
                    <a:pt x="40" y="115"/>
                    <a:pt x="73" y="81"/>
                  </a:cubicBezTo>
                  <a:cubicBezTo>
                    <a:pt x="106" y="47"/>
                    <a:pt x="169" y="14"/>
                    <a:pt x="196" y="7"/>
                  </a:cubicBezTo>
                  <a:cubicBezTo>
                    <a:pt x="223" y="0"/>
                    <a:pt x="229" y="33"/>
                    <a:pt x="237" y="40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208" name="Freeform 10">
              <a:extLst>
                <a:ext uri="{FF2B5EF4-FFF2-40B4-BE49-F238E27FC236}">
                  <a16:creationId xmlns:a16="http://schemas.microsoft.com/office/drawing/2014/main" id="{0A11FDC1-2BCE-F6E5-01AF-DF3B50D35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" y="1819"/>
              <a:ext cx="280" cy="293"/>
            </a:xfrm>
            <a:custGeom>
              <a:avLst/>
              <a:gdLst>
                <a:gd name="T0" fmla="*/ 8 w 280"/>
                <a:gd name="T1" fmla="*/ 293 h 293"/>
                <a:gd name="T2" fmla="*/ 8 w 280"/>
                <a:gd name="T3" fmla="*/ 149 h 293"/>
                <a:gd name="T4" fmla="*/ 56 w 280"/>
                <a:gd name="T5" fmla="*/ 53 h 293"/>
                <a:gd name="T6" fmla="*/ 104 w 280"/>
                <a:gd name="T7" fmla="*/ 5 h 293"/>
                <a:gd name="T8" fmla="*/ 218 w 280"/>
                <a:gd name="T9" fmla="*/ 24 h 293"/>
                <a:gd name="T10" fmla="*/ 275 w 280"/>
                <a:gd name="T11" fmla="*/ 106 h 293"/>
                <a:gd name="T12" fmla="*/ 248 w 280"/>
                <a:gd name="T13" fmla="*/ 197 h 2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0" h="293">
                  <a:moveTo>
                    <a:pt x="8" y="293"/>
                  </a:moveTo>
                  <a:cubicBezTo>
                    <a:pt x="4" y="241"/>
                    <a:pt x="0" y="189"/>
                    <a:pt x="8" y="149"/>
                  </a:cubicBezTo>
                  <a:cubicBezTo>
                    <a:pt x="16" y="109"/>
                    <a:pt x="40" y="77"/>
                    <a:pt x="56" y="53"/>
                  </a:cubicBezTo>
                  <a:cubicBezTo>
                    <a:pt x="72" y="29"/>
                    <a:pt x="77" y="10"/>
                    <a:pt x="104" y="5"/>
                  </a:cubicBezTo>
                  <a:cubicBezTo>
                    <a:pt x="131" y="0"/>
                    <a:pt x="190" y="7"/>
                    <a:pt x="218" y="24"/>
                  </a:cubicBezTo>
                  <a:cubicBezTo>
                    <a:pt x="246" y="41"/>
                    <a:pt x="270" y="77"/>
                    <a:pt x="275" y="106"/>
                  </a:cubicBezTo>
                  <a:cubicBezTo>
                    <a:pt x="280" y="135"/>
                    <a:pt x="254" y="178"/>
                    <a:pt x="248" y="197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209" name="Freeform 11">
              <a:extLst>
                <a:ext uri="{FF2B5EF4-FFF2-40B4-BE49-F238E27FC236}">
                  <a16:creationId xmlns:a16="http://schemas.microsoft.com/office/drawing/2014/main" id="{1E1E28C5-3DE4-76EC-CBAD-D60BB6174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" y="1872"/>
              <a:ext cx="576" cy="1248"/>
            </a:xfrm>
            <a:custGeom>
              <a:avLst/>
              <a:gdLst>
                <a:gd name="T0" fmla="*/ 432 w 576"/>
                <a:gd name="T1" fmla="*/ 0 h 1248"/>
                <a:gd name="T2" fmla="*/ 528 w 576"/>
                <a:gd name="T3" fmla="*/ 192 h 1248"/>
                <a:gd name="T4" fmla="*/ 576 w 576"/>
                <a:gd name="T5" fmla="*/ 432 h 1248"/>
                <a:gd name="T6" fmla="*/ 528 w 576"/>
                <a:gd name="T7" fmla="*/ 720 h 1248"/>
                <a:gd name="T8" fmla="*/ 480 w 576"/>
                <a:gd name="T9" fmla="*/ 960 h 1248"/>
                <a:gd name="T10" fmla="*/ 384 w 576"/>
                <a:gd name="T11" fmla="*/ 1152 h 1248"/>
                <a:gd name="T12" fmla="*/ 192 w 576"/>
                <a:gd name="T13" fmla="*/ 1248 h 1248"/>
                <a:gd name="T14" fmla="*/ 48 w 576"/>
                <a:gd name="T15" fmla="*/ 1152 h 1248"/>
                <a:gd name="T16" fmla="*/ 0 w 576"/>
                <a:gd name="T17" fmla="*/ 1056 h 1248"/>
                <a:gd name="T18" fmla="*/ 48 w 576"/>
                <a:gd name="T19" fmla="*/ 960 h 12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" h="1248">
                  <a:moveTo>
                    <a:pt x="432" y="0"/>
                  </a:moveTo>
                  <a:cubicBezTo>
                    <a:pt x="468" y="60"/>
                    <a:pt x="504" y="120"/>
                    <a:pt x="528" y="192"/>
                  </a:cubicBezTo>
                  <a:cubicBezTo>
                    <a:pt x="552" y="264"/>
                    <a:pt x="576" y="344"/>
                    <a:pt x="576" y="432"/>
                  </a:cubicBezTo>
                  <a:cubicBezTo>
                    <a:pt x="576" y="520"/>
                    <a:pt x="544" y="632"/>
                    <a:pt x="528" y="720"/>
                  </a:cubicBezTo>
                  <a:cubicBezTo>
                    <a:pt x="512" y="808"/>
                    <a:pt x="504" y="888"/>
                    <a:pt x="480" y="960"/>
                  </a:cubicBezTo>
                  <a:cubicBezTo>
                    <a:pt x="456" y="1032"/>
                    <a:pt x="432" y="1104"/>
                    <a:pt x="384" y="1152"/>
                  </a:cubicBezTo>
                  <a:cubicBezTo>
                    <a:pt x="336" y="1200"/>
                    <a:pt x="248" y="1248"/>
                    <a:pt x="192" y="1248"/>
                  </a:cubicBezTo>
                  <a:cubicBezTo>
                    <a:pt x="136" y="1248"/>
                    <a:pt x="80" y="1184"/>
                    <a:pt x="48" y="1152"/>
                  </a:cubicBezTo>
                  <a:cubicBezTo>
                    <a:pt x="16" y="1120"/>
                    <a:pt x="0" y="1088"/>
                    <a:pt x="0" y="1056"/>
                  </a:cubicBezTo>
                  <a:cubicBezTo>
                    <a:pt x="0" y="1024"/>
                    <a:pt x="24" y="992"/>
                    <a:pt x="48" y="960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  <p:sp>
          <p:nvSpPr>
            <p:cNvPr id="8210" name="Freeform 12">
              <a:extLst>
                <a:ext uri="{FF2B5EF4-FFF2-40B4-BE49-F238E27FC236}">
                  <a16:creationId xmlns:a16="http://schemas.microsoft.com/office/drawing/2014/main" id="{C59D242B-51A4-DEE7-EF74-811B7CA27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0" y="2822"/>
              <a:ext cx="488" cy="271"/>
            </a:xfrm>
            <a:custGeom>
              <a:avLst/>
              <a:gdLst>
                <a:gd name="T0" fmla="*/ 488 w 488"/>
                <a:gd name="T1" fmla="*/ 116 h 271"/>
                <a:gd name="T2" fmla="*/ 306 w 488"/>
                <a:gd name="T3" fmla="*/ 10 h 271"/>
                <a:gd name="T4" fmla="*/ 258 w 488"/>
                <a:gd name="T5" fmla="*/ 58 h 271"/>
                <a:gd name="T6" fmla="*/ 162 w 488"/>
                <a:gd name="T7" fmla="*/ 154 h 271"/>
                <a:gd name="T8" fmla="*/ 114 w 488"/>
                <a:gd name="T9" fmla="*/ 250 h 271"/>
                <a:gd name="T10" fmla="*/ 18 w 488"/>
                <a:gd name="T11" fmla="*/ 250 h 271"/>
                <a:gd name="T12" fmla="*/ 3 w 488"/>
                <a:gd name="T13" fmla="*/ 124 h 2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88" h="271">
                  <a:moveTo>
                    <a:pt x="488" y="116"/>
                  </a:moveTo>
                  <a:cubicBezTo>
                    <a:pt x="459" y="98"/>
                    <a:pt x="344" y="20"/>
                    <a:pt x="306" y="10"/>
                  </a:cubicBezTo>
                  <a:cubicBezTo>
                    <a:pt x="268" y="0"/>
                    <a:pt x="282" y="34"/>
                    <a:pt x="258" y="58"/>
                  </a:cubicBezTo>
                  <a:cubicBezTo>
                    <a:pt x="234" y="82"/>
                    <a:pt x="186" y="122"/>
                    <a:pt x="162" y="154"/>
                  </a:cubicBezTo>
                  <a:cubicBezTo>
                    <a:pt x="138" y="186"/>
                    <a:pt x="138" y="234"/>
                    <a:pt x="114" y="250"/>
                  </a:cubicBezTo>
                  <a:cubicBezTo>
                    <a:pt x="90" y="266"/>
                    <a:pt x="36" y="271"/>
                    <a:pt x="18" y="250"/>
                  </a:cubicBezTo>
                  <a:cubicBezTo>
                    <a:pt x="0" y="229"/>
                    <a:pt x="6" y="150"/>
                    <a:pt x="3" y="124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AU"/>
            </a:p>
          </p:txBody>
        </p:sp>
      </p:grpSp>
      <p:sp>
        <p:nvSpPr>
          <p:cNvPr id="8196" name="Freeform 14">
            <a:extLst>
              <a:ext uri="{FF2B5EF4-FFF2-40B4-BE49-F238E27FC236}">
                <a16:creationId xmlns:a16="http://schemas.microsoft.com/office/drawing/2014/main" id="{F9DE33DE-3814-A471-7AC5-25553D483DA6}"/>
              </a:ext>
            </a:extLst>
          </p:cNvPr>
          <p:cNvSpPr>
            <a:spLocks/>
          </p:cNvSpPr>
          <p:nvPr/>
        </p:nvSpPr>
        <p:spPr bwMode="auto">
          <a:xfrm>
            <a:off x="3309243" y="1752600"/>
            <a:ext cx="714375" cy="744538"/>
          </a:xfrm>
          <a:custGeom>
            <a:avLst/>
            <a:gdLst>
              <a:gd name="T0" fmla="*/ 2147483646 w 450"/>
              <a:gd name="T1" fmla="*/ 2147483646 h 469"/>
              <a:gd name="T2" fmla="*/ 2147483646 w 450"/>
              <a:gd name="T3" fmla="*/ 2147483646 h 469"/>
              <a:gd name="T4" fmla="*/ 2147483646 w 450"/>
              <a:gd name="T5" fmla="*/ 2147483646 h 469"/>
              <a:gd name="T6" fmla="*/ 2147483646 w 450"/>
              <a:gd name="T7" fmla="*/ 2147483646 h 469"/>
              <a:gd name="T8" fmla="*/ 2147483646 w 450"/>
              <a:gd name="T9" fmla="*/ 2147483646 h 469"/>
              <a:gd name="T10" fmla="*/ 2147483646 w 450"/>
              <a:gd name="T11" fmla="*/ 2147483646 h 469"/>
              <a:gd name="T12" fmla="*/ 2147483646 w 450"/>
              <a:gd name="T13" fmla="*/ 2147483646 h 469"/>
              <a:gd name="T14" fmla="*/ 2147483646 w 450"/>
              <a:gd name="T15" fmla="*/ 2147483646 h 469"/>
              <a:gd name="T16" fmla="*/ 2147483646 w 450"/>
              <a:gd name="T17" fmla="*/ 2147483646 h 469"/>
              <a:gd name="T18" fmla="*/ 2147483646 w 450"/>
              <a:gd name="T19" fmla="*/ 0 h 46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50" h="469">
                <a:moveTo>
                  <a:pt x="148" y="22"/>
                </a:moveTo>
                <a:cubicBezTo>
                  <a:pt x="163" y="62"/>
                  <a:pt x="179" y="103"/>
                  <a:pt x="174" y="132"/>
                </a:cubicBezTo>
                <a:cubicBezTo>
                  <a:pt x="169" y="161"/>
                  <a:pt x="142" y="172"/>
                  <a:pt x="116" y="198"/>
                </a:cubicBezTo>
                <a:cubicBezTo>
                  <a:pt x="90" y="224"/>
                  <a:pt x="29" y="247"/>
                  <a:pt x="18" y="288"/>
                </a:cubicBezTo>
                <a:cubicBezTo>
                  <a:pt x="7" y="329"/>
                  <a:pt x="0" y="419"/>
                  <a:pt x="51" y="444"/>
                </a:cubicBezTo>
                <a:cubicBezTo>
                  <a:pt x="102" y="469"/>
                  <a:pt x="256" y="461"/>
                  <a:pt x="322" y="436"/>
                </a:cubicBezTo>
                <a:cubicBezTo>
                  <a:pt x="388" y="411"/>
                  <a:pt x="442" y="344"/>
                  <a:pt x="446" y="296"/>
                </a:cubicBezTo>
                <a:cubicBezTo>
                  <a:pt x="450" y="248"/>
                  <a:pt x="381" y="177"/>
                  <a:pt x="347" y="148"/>
                </a:cubicBezTo>
                <a:cubicBezTo>
                  <a:pt x="313" y="119"/>
                  <a:pt x="263" y="148"/>
                  <a:pt x="240" y="123"/>
                </a:cubicBezTo>
                <a:cubicBezTo>
                  <a:pt x="217" y="98"/>
                  <a:pt x="212" y="49"/>
                  <a:pt x="207" y="0"/>
                </a:cubicBez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197" name="Freeform 15">
            <a:extLst>
              <a:ext uri="{FF2B5EF4-FFF2-40B4-BE49-F238E27FC236}">
                <a16:creationId xmlns:a16="http://schemas.microsoft.com/office/drawing/2014/main" id="{EE253933-FE73-C78B-8D82-4DC1C05DED1A}"/>
              </a:ext>
            </a:extLst>
          </p:cNvPr>
          <p:cNvSpPr>
            <a:spLocks/>
          </p:cNvSpPr>
          <p:nvPr/>
        </p:nvSpPr>
        <p:spPr bwMode="auto">
          <a:xfrm rot="20962968">
            <a:off x="4223643" y="1981200"/>
            <a:ext cx="588963" cy="1927225"/>
          </a:xfrm>
          <a:custGeom>
            <a:avLst/>
            <a:gdLst>
              <a:gd name="T0" fmla="*/ 2147483646 w 371"/>
              <a:gd name="T1" fmla="*/ 2147483646 h 1214"/>
              <a:gd name="T2" fmla="*/ 2147483646 w 371"/>
              <a:gd name="T3" fmla="*/ 2147483646 h 1214"/>
              <a:gd name="T4" fmla="*/ 2147483646 w 371"/>
              <a:gd name="T5" fmla="*/ 2147483646 h 1214"/>
              <a:gd name="T6" fmla="*/ 0 w 371"/>
              <a:gd name="T7" fmla="*/ 0 h 12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1" h="1214">
                <a:moveTo>
                  <a:pt x="86" y="1214"/>
                </a:moveTo>
                <a:cubicBezTo>
                  <a:pt x="127" y="1145"/>
                  <a:pt x="287" y="947"/>
                  <a:pt x="325" y="802"/>
                </a:cubicBezTo>
                <a:cubicBezTo>
                  <a:pt x="363" y="657"/>
                  <a:pt x="371" y="475"/>
                  <a:pt x="317" y="341"/>
                </a:cubicBezTo>
                <a:cubicBezTo>
                  <a:pt x="263" y="207"/>
                  <a:pt x="66" y="71"/>
                  <a:pt x="0" y="0"/>
                </a:cubicBezTo>
              </a:path>
            </a:pathLst>
          </a:custGeom>
          <a:noFill/>
          <a:ln w="38100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198" name="Freeform 17">
            <a:extLst>
              <a:ext uri="{FF2B5EF4-FFF2-40B4-BE49-F238E27FC236}">
                <a16:creationId xmlns:a16="http://schemas.microsoft.com/office/drawing/2014/main" id="{870D2B15-59A8-691F-CD05-ACDEE5B8D718}"/>
              </a:ext>
            </a:extLst>
          </p:cNvPr>
          <p:cNvSpPr>
            <a:spLocks/>
          </p:cNvSpPr>
          <p:nvPr/>
        </p:nvSpPr>
        <p:spPr bwMode="auto">
          <a:xfrm rot="11453136">
            <a:off x="2394843" y="2362200"/>
            <a:ext cx="588963" cy="1927225"/>
          </a:xfrm>
          <a:custGeom>
            <a:avLst/>
            <a:gdLst>
              <a:gd name="T0" fmla="*/ 2147483646 w 371"/>
              <a:gd name="T1" fmla="*/ 2147483646 h 1214"/>
              <a:gd name="T2" fmla="*/ 2147483646 w 371"/>
              <a:gd name="T3" fmla="*/ 2147483646 h 1214"/>
              <a:gd name="T4" fmla="*/ 2147483646 w 371"/>
              <a:gd name="T5" fmla="*/ 2147483646 h 1214"/>
              <a:gd name="T6" fmla="*/ 0 w 371"/>
              <a:gd name="T7" fmla="*/ 0 h 12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71" h="1214">
                <a:moveTo>
                  <a:pt x="86" y="1214"/>
                </a:moveTo>
                <a:cubicBezTo>
                  <a:pt x="127" y="1145"/>
                  <a:pt x="287" y="947"/>
                  <a:pt x="325" y="802"/>
                </a:cubicBezTo>
                <a:cubicBezTo>
                  <a:pt x="363" y="657"/>
                  <a:pt x="371" y="475"/>
                  <a:pt x="317" y="341"/>
                </a:cubicBezTo>
                <a:cubicBezTo>
                  <a:pt x="263" y="207"/>
                  <a:pt x="66" y="71"/>
                  <a:pt x="0" y="0"/>
                </a:cubicBezTo>
              </a:path>
            </a:pathLst>
          </a:custGeom>
          <a:noFill/>
          <a:ln w="101600" cap="flat" cmpd="sng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199" name="Text Box 18">
            <a:extLst>
              <a:ext uri="{FF2B5EF4-FFF2-40B4-BE49-F238E27FC236}">
                <a16:creationId xmlns:a16="http://schemas.microsoft.com/office/drawing/2014/main" id="{B130EEAF-518C-F7C8-47CE-8853E02B0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3443" y="5257800"/>
            <a:ext cx="2163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ym typeface="Symbol" panose="05050102010706020507" pitchFamily="18" charset="2"/>
              </a:rPr>
              <a:t> T4 synthesis</a:t>
            </a:r>
            <a:endParaRPr lang="en-AU" altLang="en-US" sz="2400"/>
          </a:p>
        </p:txBody>
      </p:sp>
      <p:sp>
        <p:nvSpPr>
          <p:cNvPr id="8200" name="Text Box 19">
            <a:extLst>
              <a:ext uri="{FF2B5EF4-FFF2-40B4-BE49-F238E27FC236}">
                <a16:creationId xmlns:a16="http://schemas.microsoft.com/office/drawing/2014/main" id="{4C1C98EC-C1D3-35DD-43E4-29738EF94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9443" y="2819400"/>
            <a:ext cx="808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ym typeface="Symbol" panose="05050102010706020507" pitchFamily="18" charset="2"/>
              </a:rPr>
              <a:t> T4</a:t>
            </a:r>
            <a:endParaRPr lang="en-AU" altLang="en-US" sz="2400"/>
          </a:p>
        </p:txBody>
      </p:sp>
      <p:sp>
        <p:nvSpPr>
          <p:cNvPr id="8201" name="Text Box 20">
            <a:extLst>
              <a:ext uri="{FF2B5EF4-FFF2-40B4-BE49-F238E27FC236}">
                <a16:creationId xmlns:a16="http://schemas.microsoft.com/office/drawing/2014/main" id="{D53AE61C-C358-0D7E-33AE-509E0000F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568" y="3082925"/>
            <a:ext cx="1062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ym typeface="Symbol" panose="05050102010706020507" pitchFamily="18" charset="2"/>
              </a:rPr>
              <a:t> TSH</a:t>
            </a:r>
            <a:endParaRPr lang="en-AU" altLang="en-US" sz="2400"/>
          </a:p>
        </p:txBody>
      </p:sp>
      <p:sp>
        <p:nvSpPr>
          <p:cNvPr id="5" name="Freeform 27">
            <a:extLst>
              <a:ext uri="{FF2B5EF4-FFF2-40B4-BE49-F238E27FC236}">
                <a16:creationId xmlns:a16="http://schemas.microsoft.com/office/drawing/2014/main" id="{424A104F-C633-5497-2841-754073C2674B}"/>
              </a:ext>
            </a:extLst>
          </p:cNvPr>
          <p:cNvSpPr>
            <a:spLocks/>
          </p:cNvSpPr>
          <p:nvPr/>
        </p:nvSpPr>
        <p:spPr bwMode="auto">
          <a:xfrm rot="20027118" flipH="1">
            <a:off x="4576216" y="4668122"/>
            <a:ext cx="2133600" cy="533400"/>
          </a:xfrm>
          <a:custGeom>
            <a:avLst/>
            <a:gdLst>
              <a:gd name="T0" fmla="*/ 1344 w 1344"/>
              <a:gd name="T1" fmla="*/ 48 h 336"/>
              <a:gd name="T2" fmla="*/ 528 w 1344"/>
              <a:gd name="T3" fmla="*/ 288 h 336"/>
              <a:gd name="T4" fmla="*/ 624 w 1344"/>
              <a:gd name="T5" fmla="*/ 144 h 336"/>
              <a:gd name="T6" fmla="*/ 48 w 1344"/>
              <a:gd name="T7" fmla="*/ 336 h 336"/>
              <a:gd name="T8" fmla="*/ 0 w 1344"/>
              <a:gd name="T9" fmla="*/ 96 h 336"/>
              <a:gd name="T10" fmla="*/ 816 w 1344"/>
              <a:gd name="T11" fmla="*/ 0 h 336"/>
              <a:gd name="T12" fmla="*/ 720 w 1344"/>
              <a:gd name="T13" fmla="*/ 144 h 336"/>
              <a:gd name="T14" fmla="*/ 1344 w 1344"/>
              <a:gd name="T15" fmla="*/ 48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44" h="336">
                <a:moveTo>
                  <a:pt x="1344" y="48"/>
                </a:moveTo>
                <a:lnTo>
                  <a:pt x="528" y="288"/>
                </a:lnTo>
                <a:lnTo>
                  <a:pt x="624" y="144"/>
                </a:lnTo>
                <a:lnTo>
                  <a:pt x="48" y="336"/>
                </a:lnTo>
                <a:lnTo>
                  <a:pt x="0" y="96"/>
                </a:lnTo>
                <a:lnTo>
                  <a:pt x="816" y="0"/>
                </a:lnTo>
                <a:lnTo>
                  <a:pt x="720" y="144"/>
                </a:lnTo>
                <a:lnTo>
                  <a:pt x="1344" y="48"/>
                </a:lnTo>
                <a:close/>
              </a:path>
            </a:pathLst>
          </a:custGeom>
          <a:solidFill>
            <a:srgbClr val="FF0066"/>
          </a:solidFill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530C7F-94EA-57D8-A18D-168E72728E33}"/>
              </a:ext>
            </a:extLst>
          </p:cNvPr>
          <p:cNvSpPr txBox="1"/>
          <p:nvPr/>
        </p:nvSpPr>
        <p:spPr>
          <a:xfrm>
            <a:off x="7024289" y="3734493"/>
            <a:ext cx="1287532" cy="1200329"/>
          </a:xfrm>
          <a:prstGeom prst="rect">
            <a:avLst/>
          </a:prstGeom>
          <a:solidFill>
            <a:srgbClr val="FF0000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800"/>
            </a:lvl1pPr>
          </a:lstStyle>
          <a:p>
            <a:r>
              <a:rPr lang="en-AU" dirty="0"/>
              <a:t>Insult:</a:t>
            </a:r>
          </a:p>
          <a:p>
            <a:r>
              <a:rPr lang="en-AU" dirty="0"/>
              <a:t>  Immune</a:t>
            </a:r>
          </a:p>
          <a:p>
            <a:r>
              <a:rPr lang="en-AU" dirty="0"/>
              <a:t>  Radiation</a:t>
            </a:r>
          </a:p>
          <a:p>
            <a:r>
              <a:rPr lang="en-AU" dirty="0"/>
              <a:t>  etc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050">
            <a:extLst>
              <a:ext uri="{FF2B5EF4-FFF2-40B4-BE49-F238E27FC236}">
                <a16:creationId xmlns:a16="http://schemas.microsoft.com/office/drawing/2014/main" id="{65C02206-E6CB-4EE8-A63F-6CAC1F8622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anchor="ctr"/>
          <a:lstStyle/>
          <a:p>
            <a:pPr eaLnBrk="1" hangingPunct="1"/>
            <a:r>
              <a:rPr lang="en-AU" altLang="en-US" sz="4400"/>
              <a:t>Case history</a:t>
            </a:r>
            <a:endParaRPr lang="en-US" altLang="en-US" sz="4400"/>
          </a:p>
        </p:txBody>
      </p:sp>
      <p:sp>
        <p:nvSpPr>
          <p:cNvPr id="8195" name="Rectangle 2051">
            <a:extLst>
              <a:ext uri="{FF2B5EF4-FFF2-40B4-BE49-F238E27FC236}">
                <a16:creationId xmlns:a16="http://schemas.microsoft.com/office/drawing/2014/main" id="{063DCCB8-9345-45B0-97B7-C5BDB55FFBB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en-AU" altLang="en-US" sz="3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D667C9D5-ADCA-46BA-B213-79CE5FF1FF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Corticotrophin (ACTH)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42751E8F-F191-4FE0-A3BA-941C5792D1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Released as prohormone: pro-opio-melanocortin</a:t>
            </a:r>
          </a:p>
          <a:p>
            <a:pPr eaLnBrk="1" hangingPunct="1"/>
            <a:r>
              <a:rPr lang="en-AU" altLang="en-US" sz="2800"/>
              <a:t>Maintenance of adrenal cortical function</a:t>
            </a:r>
          </a:p>
          <a:p>
            <a:pPr lvl="1" eaLnBrk="1" hangingPunct="1"/>
            <a:r>
              <a:rPr lang="en-AU" altLang="en-US" sz="2400"/>
              <a:t>Cortisol</a:t>
            </a:r>
          </a:p>
          <a:p>
            <a:pPr lvl="1" eaLnBrk="1" hangingPunct="1"/>
            <a:r>
              <a:rPr lang="en-AU" altLang="en-US" sz="2400"/>
              <a:t>Other adrenocortical hormones (eg androgens)</a:t>
            </a:r>
          </a:p>
          <a:p>
            <a:pPr lvl="1" eaLnBrk="1" hangingPunct="1"/>
            <a:r>
              <a:rPr lang="en-AU" altLang="en-US" sz="2400"/>
              <a:t>Pigmentation in excess (Addison’s disease)</a:t>
            </a:r>
          </a:p>
          <a:p>
            <a:pPr eaLnBrk="1" hangingPunct="1"/>
            <a:r>
              <a:rPr lang="en-AU" altLang="en-US" sz="2800"/>
              <a:t>Control of ACTH secretion:</a:t>
            </a:r>
          </a:p>
          <a:p>
            <a:pPr lvl="1" eaLnBrk="1" hangingPunct="1"/>
            <a:r>
              <a:rPr lang="en-AU" altLang="en-US" sz="2400"/>
              <a:t>CRH, Vasopressin</a:t>
            </a:r>
          </a:p>
          <a:p>
            <a:pPr lvl="1" eaLnBrk="1" hangingPunct="1"/>
            <a:r>
              <a:rPr lang="en-AU" altLang="en-US" sz="2400"/>
              <a:t>Cortisol (feedback inhibition)</a:t>
            </a:r>
            <a:endParaRPr lang="en-US" altLang="en-US" sz="2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4BE2A738-E61B-459D-BD08-0505FC4B1E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Luteinising hormone: LH</a:t>
            </a:r>
            <a:endParaRPr lang="en-US" altLang="en-US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07052F11-C163-48F5-B7D3-833A33A80C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343400"/>
          </a:xfrm>
        </p:spPr>
        <p:txBody>
          <a:bodyPr/>
          <a:lstStyle/>
          <a:p>
            <a:pPr eaLnBrk="1" hangingPunct="1"/>
            <a:r>
              <a:rPr lang="en-AU" altLang="en-US"/>
              <a:t>Males: </a:t>
            </a:r>
          </a:p>
          <a:p>
            <a:pPr lvl="1" eaLnBrk="1" hangingPunct="1"/>
            <a:r>
              <a:rPr lang="en-AU" altLang="en-US"/>
              <a:t>Leydig/interstitial cells – testosterone</a:t>
            </a:r>
          </a:p>
          <a:p>
            <a:pPr lvl="1" eaLnBrk="1" hangingPunct="1"/>
            <a:r>
              <a:rPr lang="en-US" altLang="en-US"/>
              <a:t>Inhibited by testosterone</a:t>
            </a:r>
          </a:p>
          <a:p>
            <a:pPr eaLnBrk="1" hangingPunct="1"/>
            <a:r>
              <a:rPr lang="en-US" altLang="en-US"/>
              <a:t>Females:</a:t>
            </a:r>
          </a:p>
          <a:p>
            <a:pPr lvl="1" eaLnBrk="1" hangingPunct="1"/>
            <a:r>
              <a:rPr lang="en-US" altLang="en-US"/>
              <a:t>Interstitial cells – estrogen, androgens, progestins</a:t>
            </a:r>
          </a:p>
          <a:p>
            <a:pPr lvl="1" eaLnBrk="1" hangingPunct="1"/>
            <a:r>
              <a:rPr lang="en-US" altLang="en-US"/>
              <a:t>Inhibited by estrogen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3F37C3D9-FD05-4A43-98BA-16C268291C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Follicle stimulating hormone: FSH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6D488966-00F7-4440-81B3-0E837CD02A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altLang="en-US"/>
              <a:t>Regulation of gametogenesis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/>
              <a:t>Males: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/>
              <a:t>Sertoli cells – development of spermatozoa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/>
              <a:t>Inhibited by inhibin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/>
              <a:t>Females: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/>
              <a:t>Granulosa cell of ovarian follicle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/>
              <a:t>Works synergistically with LH</a:t>
            </a:r>
          </a:p>
          <a:p>
            <a:pPr eaLnBrk="1" hangingPunct="1">
              <a:lnSpc>
                <a:spcPct val="90000"/>
              </a:lnSpc>
            </a:pPr>
            <a:endParaRPr lang="en-AU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51A85CE8-1948-4F42-B4B2-AF11B801D2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Prolactin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041FFEF6-6DB0-40CD-A48D-8A23B06BCF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Secreted by lactotrophs of ant. pituitary</a:t>
            </a:r>
          </a:p>
          <a:p>
            <a:pPr eaLnBrk="1" hangingPunct="1"/>
            <a:r>
              <a:rPr lang="en-AU" altLang="en-US"/>
              <a:t>Lactation: only known function</a:t>
            </a:r>
          </a:p>
          <a:p>
            <a:pPr eaLnBrk="1" hangingPunct="1"/>
            <a:r>
              <a:rPr lang="en-AU" altLang="en-US"/>
              <a:t>Inhibits reproductive hormone secretion</a:t>
            </a:r>
          </a:p>
          <a:p>
            <a:pPr eaLnBrk="1" hangingPunct="1"/>
            <a:r>
              <a:rPr lang="en-AU" altLang="en-US"/>
              <a:t>Release inhibited by dopamine “prolactin inhibitory factor”</a:t>
            </a:r>
          </a:p>
          <a:p>
            <a:pPr eaLnBrk="1" hangingPunct="1"/>
            <a:r>
              <a:rPr lang="en-US" altLang="en-US"/>
              <a:t>Animals: osmoregulation, growth</a:t>
            </a:r>
          </a:p>
          <a:p>
            <a:pPr eaLnBrk="1" hangingPunct="1"/>
            <a:r>
              <a:rPr lang="en-US" altLang="en-US"/>
              <a:t>Stalk transection </a:t>
            </a:r>
            <a:r>
              <a:rPr lang="en-US" altLang="en-US">
                <a:sym typeface="Wingdings" panose="05000000000000000000" pitchFamily="2" charset="2"/>
              </a:rPr>
              <a:t> </a:t>
            </a:r>
            <a:r>
              <a:rPr lang="en-US" altLang="en-US">
                <a:sym typeface="Symbol" panose="05050102010706020507" pitchFamily="18" charset="2"/>
              </a:rPr>
              <a:t> prolactin</a:t>
            </a:r>
            <a:endParaRPr lang="en-US" alt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63574ED9-2C91-4374-A387-94B211B822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Growth hormone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1F68B09C-4B5E-4CA4-8627-5E4FDA2231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31950"/>
            <a:ext cx="7772400" cy="4114800"/>
          </a:xfrm>
        </p:spPr>
        <p:txBody>
          <a:bodyPr/>
          <a:lstStyle/>
          <a:p>
            <a:pPr eaLnBrk="1" hangingPunct="1"/>
            <a:r>
              <a:rPr lang="en-AU" altLang="en-US" sz="2800"/>
              <a:t>Promotes growth: skeleton, muscles, viscera</a:t>
            </a:r>
          </a:p>
          <a:p>
            <a:pPr eaLnBrk="1" hangingPunct="1"/>
            <a:r>
              <a:rPr lang="en-AU" altLang="en-US" sz="2800"/>
              <a:t>Effects mediated by somatomedins – IGF-1</a:t>
            </a:r>
          </a:p>
          <a:p>
            <a:pPr eaLnBrk="1" hangingPunct="1"/>
            <a:r>
              <a:rPr lang="en-AU" altLang="en-US" sz="2800"/>
              <a:t>Released at night during growth</a:t>
            </a:r>
          </a:p>
          <a:p>
            <a:pPr eaLnBrk="1" hangingPunct="1"/>
            <a:r>
              <a:rPr lang="en-AU" altLang="en-US" sz="2800"/>
              <a:t>Variety of metabolic effects</a:t>
            </a:r>
          </a:p>
          <a:p>
            <a:pPr lvl="1" eaLnBrk="1" hangingPunct="1"/>
            <a:r>
              <a:rPr lang="en-US" altLang="en-US" sz="2400"/>
              <a:t>Anabolic, positive nitrogen balance</a:t>
            </a:r>
          </a:p>
          <a:p>
            <a:pPr lvl="1" eaLnBrk="1" hangingPunct="1"/>
            <a:r>
              <a:rPr lang="en-US" altLang="en-US" sz="2400"/>
              <a:t>Anti-insulin</a:t>
            </a:r>
          </a:p>
          <a:p>
            <a:pPr eaLnBrk="1" hangingPunct="1"/>
            <a:r>
              <a:rPr lang="en-US" altLang="en-US" sz="2800"/>
              <a:t>Stimulated by GHRH, stress, exercise</a:t>
            </a:r>
          </a:p>
          <a:p>
            <a:pPr eaLnBrk="1" hangingPunct="1"/>
            <a:r>
              <a:rPr lang="en-US" altLang="en-US" sz="2800"/>
              <a:t>Inhibited by somatostatin</a:t>
            </a:r>
          </a:p>
          <a:p>
            <a:pPr lvl="1" eaLnBrk="1" hangingPunct="1"/>
            <a:r>
              <a:rPr lang="en-US" altLang="en-US" sz="2400"/>
              <a:t>Secreted in GI system and CNS</a:t>
            </a:r>
          </a:p>
          <a:p>
            <a:pPr lvl="1" eaLnBrk="1" hangingPunct="1"/>
            <a:r>
              <a:rPr lang="en-US" altLang="en-US" sz="2400"/>
              <a:t>Regulatory hormone – largely paracrine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>
            <a:extLst>
              <a:ext uri="{FF2B5EF4-FFF2-40B4-BE49-F238E27FC236}">
                <a16:creationId xmlns:a16="http://schemas.microsoft.com/office/drawing/2014/main" id="{9CDCCF4E-270B-45BE-8C32-9A8890C701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Pituitary releasing hormones</a:t>
            </a:r>
          </a:p>
        </p:txBody>
      </p:sp>
      <p:sp>
        <p:nvSpPr>
          <p:cNvPr id="65539" name="Rectangle 1027">
            <a:extLst>
              <a:ext uri="{FF2B5EF4-FFF2-40B4-BE49-F238E27FC236}">
                <a16:creationId xmlns:a16="http://schemas.microsoft.com/office/drawing/2014/main" id="{3891AD4E-C5B1-4138-9276-DC31D7EAE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844675"/>
            <a:ext cx="7772400" cy="4251325"/>
          </a:xfrm>
        </p:spPr>
        <p:txBody>
          <a:bodyPr/>
          <a:lstStyle/>
          <a:p>
            <a:pPr eaLnBrk="1" hangingPunct="1"/>
            <a:r>
              <a:rPr lang="en-AU" altLang="en-US" sz="2800"/>
              <a:t>Small peptides</a:t>
            </a:r>
          </a:p>
          <a:p>
            <a:pPr eaLnBrk="1" hangingPunct="1"/>
            <a:r>
              <a:rPr lang="en-AU" altLang="en-US" sz="2800"/>
              <a:t>Active at relative high concentrations</a:t>
            </a:r>
          </a:p>
          <a:p>
            <a:pPr eaLnBrk="1" hangingPunct="1"/>
            <a:r>
              <a:rPr lang="en-AU" altLang="en-US" sz="2800"/>
              <a:t>Rapidly degraded</a:t>
            </a:r>
          </a:p>
          <a:p>
            <a:pPr eaLnBrk="1" hangingPunct="1"/>
            <a:r>
              <a:rPr lang="en-AU" altLang="en-US" sz="2800"/>
              <a:t>Rapidly diluted in peripheral circulation</a:t>
            </a:r>
          </a:p>
          <a:p>
            <a:pPr eaLnBrk="1" hangingPunct="1"/>
            <a:r>
              <a:rPr lang="en-AU" altLang="en-US" sz="2800"/>
              <a:t>Special circulation allows high concentrations to reach targets for short duration</a:t>
            </a:r>
          </a:p>
          <a:p>
            <a:pPr eaLnBrk="1" hangingPunct="1"/>
            <a:r>
              <a:rPr lang="en-AU" altLang="en-US" sz="2800"/>
              <a:t>Crucial for releasing hormones with pulsatile release (e.g. GnRH)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4C8816C6-1174-4C91-8E5E-94A287B7A5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AU" altLang="en-US"/>
              <a:t>Pituitary releasing hormones</a:t>
            </a:r>
            <a:endParaRPr lang="en-US" altLang="en-US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2E9148BD-98B0-43A7-B1AA-EB5BC0ACD8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marL="565150" indent="-565150" eaLnBrk="1" hangingPunct="1">
              <a:lnSpc>
                <a:spcPct val="90000"/>
              </a:lnSpc>
              <a:tabLst>
                <a:tab pos="2857500" algn="l"/>
              </a:tabLst>
            </a:pPr>
            <a:r>
              <a:rPr lang="en-AU" altLang="en-US" sz="2800"/>
              <a:t>CRH:	Corticotrophin releasing 	hormone (ACTH)</a:t>
            </a:r>
          </a:p>
          <a:p>
            <a:pPr marL="565150" indent="-565150" eaLnBrk="1" hangingPunct="1">
              <a:lnSpc>
                <a:spcPct val="90000"/>
              </a:lnSpc>
              <a:tabLst>
                <a:tab pos="2857500" algn="l"/>
              </a:tabLst>
            </a:pPr>
            <a:r>
              <a:rPr lang="en-AU" altLang="en-US" sz="2800"/>
              <a:t>TRH:	Thyrotrophin releasing 	hormone</a:t>
            </a:r>
          </a:p>
          <a:p>
            <a:pPr marL="565150" indent="-565150" eaLnBrk="1" hangingPunct="1">
              <a:lnSpc>
                <a:spcPct val="90000"/>
              </a:lnSpc>
              <a:tabLst>
                <a:tab pos="2857500" algn="l"/>
              </a:tabLst>
            </a:pPr>
            <a:r>
              <a:rPr lang="en-AU" altLang="en-US" sz="2800"/>
              <a:t>GHRH:	GH releasing hormone</a:t>
            </a:r>
          </a:p>
          <a:p>
            <a:pPr marL="565150" indent="-565150" eaLnBrk="1" hangingPunct="1">
              <a:lnSpc>
                <a:spcPct val="90000"/>
              </a:lnSpc>
              <a:tabLst>
                <a:tab pos="2857500" algn="l"/>
              </a:tabLst>
            </a:pPr>
            <a:r>
              <a:rPr lang="en-AU" altLang="en-US" sz="2800"/>
              <a:t>Somatostatin:	GH inhibition</a:t>
            </a:r>
          </a:p>
          <a:p>
            <a:pPr marL="565150" indent="-565150" eaLnBrk="1" hangingPunct="1">
              <a:lnSpc>
                <a:spcPct val="90000"/>
              </a:lnSpc>
              <a:tabLst>
                <a:tab pos="2857500" algn="l"/>
              </a:tabLst>
            </a:pPr>
            <a:r>
              <a:rPr lang="en-AU" altLang="en-US" sz="2800"/>
              <a:t>Vasopressin:	ACTH secretion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5C99AD5F-1794-493B-B578-7C925CAFA3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GnRH - Gonadotrophin (LH, FSH) 	releasing hormone</a:t>
            </a:r>
          </a:p>
        </p:txBody>
      </p:sp>
      <p:sp>
        <p:nvSpPr>
          <p:cNvPr id="69635" name="Content Placeholder 2">
            <a:extLst>
              <a:ext uri="{FF2B5EF4-FFF2-40B4-BE49-F238E27FC236}">
                <a16:creationId xmlns:a16="http://schemas.microsoft.com/office/drawing/2014/main" id="{B2621B61-DF23-4306-9A15-672611F347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565150" indent="-565150" eaLnBrk="1" hangingPunct="1">
              <a:lnSpc>
                <a:spcPct val="90000"/>
              </a:lnSpc>
              <a:tabLst>
                <a:tab pos="2857500" algn="l"/>
              </a:tabLst>
            </a:pPr>
            <a:r>
              <a:rPr lang="en-AU" altLang="en-US" sz="2800"/>
              <a:t>Pulsatile secretion - LH and FSH secretion  depend on magnitude and frequency of pulses</a:t>
            </a:r>
          </a:p>
        </p:txBody>
      </p:sp>
      <p:pic>
        <p:nvPicPr>
          <p:cNvPr id="69636" name="Picture 5" descr="Image">
            <a:extLst>
              <a:ext uri="{FF2B5EF4-FFF2-40B4-BE49-F238E27FC236}">
                <a16:creationId xmlns:a16="http://schemas.microsoft.com/office/drawing/2014/main" id="{5F4C8FE0-7C10-4E8A-9CCF-9238A745A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3" y="3376613"/>
            <a:ext cx="42767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3">
            <a:extLst>
              <a:ext uri="{FF2B5EF4-FFF2-40B4-BE49-F238E27FC236}">
                <a16:creationId xmlns:a16="http://schemas.microsoft.com/office/drawing/2014/main" id="{0E6C1470-4996-4D51-80E2-EF1B23EBC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038600"/>
            <a:ext cx="1752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TextBox 4">
            <a:extLst>
              <a:ext uri="{FF2B5EF4-FFF2-40B4-BE49-F238E27FC236}">
                <a16:creationId xmlns:a16="http://schemas.microsoft.com/office/drawing/2014/main" id="{41C1B63B-9486-49ED-A4D5-B5EEBB18A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324600"/>
            <a:ext cx="4487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1200"/>
              <a:t>© 2020 UpToDate, Inc. and/or its affiliates. All Rights Reserved.</a:t>
            </a:r>
            <a:endParaRPr lang="en-AU" altLang="en-US" sz="1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BB3263E5-D9FC-446D-9943-74E7CEC880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/>
              <a:t>Dopamine and Prolactin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C4C1F-36BB-445A-BB2D-AA4844E7A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65150" indent="-565150" eaLnBrk="1" hangingPunct="1">
              <a:lnSpc>
                <a:spcPct val="90000"/>
              </a:lnSpc>
              <a:tabLst>
                <a:tab pos="2857500" algn="l"/>
              </a:tabLst>
              <a:defRPr/>
            </a:pPr>
            <a:r>
              <a:rPr lang="en-US" altLang="en-US" sz="2800" dirty="0"/>
              <a:t>Dopamine inhibits Prolactin</a:t>
            </a:r>
          </a:p>
          <a:p>
            <a:pPr marL="965200" lvl="1" indent="-565150" eaLnBrk="1" hangingPunct="1">
              <a:lnSpc>
                <a:spcPct val="90000"/>
              </a:lnSpc>
              <a:tabLst>
                <a:tab pos="2857500" algn="l"/>
              </a:tabLst>
              <a:defRPr/>
            </a:pPr>
            <a:r>
              <a:rPr lang="en-US" altLang="en-US" sz="2400" dirty="0"/>
              <a:t>Important neurotransmitter – basal ganglia (movement disorders)</a:t>
            </a:r>
          </a:p>
          <a:p>
            <a:pPr marL="965200" lvl="1" indent="-565150" eaLnBrk="1" hangingPunct="1">
              <a:lnSpc>
                <a:spcPct val="90000"/>
              </a:lnSpc>
              <a:tabLst>
                <a:tab pos="2857500" algn="l"/>
              </a:tabLst>
              <a:defRPr/>
            </a:pPr>
            <a:r>
              <a:rPr lang="en-US" altLang="en-US" sz="2400" dirty="0"/>
              <a:t>Inhibited by drugs (</a:t>
            </a:r>
            <a:r>
              <a:rPr lang="en-US" altLang="en-US" sz="2400" dirty="0" err="1"/>
              <a:t>eg.</a:t>
            </a:r>
            <a:r>
              <a:rPr lang="en-US" altLang="en-US" sz="2400" dirty="0"/>
              <a:t> anti-psychotics) and end-stage renal failure</a:t>
            </a:r>
          </a:p>
          <a:p>
            <a:pPr marL="965200" lvl="1" indent="-565150" eaLnBrk="1" hangingPunct="1">
              <a:lnSpc>
                <a:spcPct val="90000"/>
              </a:lnSpc>
              <a:tabLst>
                <a:tab pos="2857500" algn="l"/>
              </a:tabLst>
              <a:defRPr/>
            </a:pPr>
            <a:r>
              <a:rPr lang="en-US" altLang="en-US" sz="2400" dirty="0"/>
              <a:t>Agonists used to treat </a:t>
            </a:r>
            <a:r>
              <a:rPr lang="en-US" altLang="en-US" sz="2400" dirty="0" err="1"/>
              <a:t>hyperprolactinaemia</a:t>
            </a:r>
            <a:endParaRPr lang="en-US" altLang="en-US" sz="2400" dirty="0"/>
          </a:p>
          <a:p>
            <a:pPr>
              <a:defRPr/>
            </a:pPr>
            <a:endParaRPr lang="en-A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B3F119C6-4AB6-4E66-90D7-1E10035D2D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2286000"/>
            <a:ext cx="3962400" cy="2286000"/>
          </a:xfrm>
        </p:spPr>
        <p:txBody>
          <a:bodyPr/>
          <a:lstStyle/>
          <a:p>
            <a:pPr eaLnBrk="1" hangingPunct="1"/>
            <a:r>
              <a:rPr lang="en-AU" altLang="en-US"/>
              <a:t>Pituitary disorders</a:t>
            </a:r>
          </a:p>
        </p:txBody>
      </p:sp>
      <p:grpSp>
        <p:nvGrpSpPr>
          <p:cNvPr id="71683" name="Group 5">
            <a:extLst>
              <a:ext uri="{FF2B5EF4-FFF2-40B4-BE49-F238E27FC236}">
                <a16:creationId xmlns:a16="http://schemas.microsoft.com/office/drawing/2014/main" id="{CFDF3B40-7EB8-408E-9C8B-F7F7C9222530}"/>
              </a:ext>
            </a:extLst>
          </p:cNvPr>
          <p:cNvGrpSpPr>
            <a:grpSpLocks/>
          </p:cNvGrpSpPr>
          <p:nvPr/>
        </p:nvGrpSpPr>
        <p:grpSpPr bwMode="auto">
          <a:xfrm>
            <a:off x="3335338" y="381000"/>
            <a:ext cx="4533900" cy="6254750"/>
            <a:chOff x="2592" y="288"/>
            <a:chExt cx="2090" cy="2884"/>
          </a:xfrm>
        </p:grpSpPr>
        <p:graphicFrame>
          <p:nvGraphicFramePr>
            <p:cNvPr id="71684" name="Object 3">
              <a:extLst>
                <a:ext uri="{FF2B5EF4-FFF2-40B4-BE49-F238E27FC236}">
                  <a16:creationId xmlns:a16="http://schemas.microsoft.com/office/drawing/2014/main" id="{25967F04-6906-479A-B1D8-606C8CF2C64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592" y="288"/>
            <a:ext cx="2090" cy="25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2809524" imgH="3419952" progId="MSPhotoEd.3">
                    <p:embed/>
                  </p:oleObj>
                </mc:Choice>
                <mc:Fallback>
                  <p:oleObj name="Photo Editor Photo" r:id="rId3" imgW="2809524" imgH="3419952" progId="MSPhotoEd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2" y="288"/>
                          <a:ext cx="2090" cy="25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685" name="Text Box 4">
              <a:extLst>
                <a:ext uri="{FF2B5EF4-FFF2-40B4-BE49-F238E27FC236}">
                  <a16:creationId xmlns:a16="http://schemas.microsoft.com/office/drawing/2014/main" id="{2CB1347A-CC88-45C1-829D-BEDDB5D75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1" y="2835"/>
              <a:ext cx="1797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400" b="1"/>
                <a:t>Well, Mr. Rosenburg, your lab results look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400" b="1"/>
                <a:t>Pretty good – although I might suggest your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400" b="1"/>
                <a:t>Testosterone level is a tad high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138962C9-D747-41D4-BEE1-825A9103E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dirty="0"/>
              <a:t>Mrs “R”: 64-year-old lady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D56DBAFB-C78E-45AB-B024-543814ADD1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981200"/>
            <a:ext cx="8077200" cy="4114800"/>
          </a:xfrm>
        </p:spPr>
        <p:txBody>
          <a:bodyPr/>
          <a:lstStyle/>
          <a:p>
            <a:pPr eaLnBrk="1" hangingPunct="1"/>
            <a:r>
              <a:rPr lang="en-AU" altLang="en-US">
                <a:sym typeface="Symbol" panose="05050102010706020507" pitchFamily="18" charset="2"/>
              </a:rPr>
              <a:t>Attended diabetes clinic for routine review</a:t>
            </a:r>
          </a:p>
          <a:p>
            <a:pPr eaLnBrk="1" hangingPunct="1"/>
            <a:r>
              <a:rPr lang="en-AU" altLang="en-US">
                <a:sym typeface="Symbol" panose="05050102010706020507" pitchFamily="18" charset="2"/>
              </a:rPr>
              <a:t>Incidental  </a:t>
            </a:r>
            <a:r>
              <a:rPr lang="en-AU" altLang="en-US"/>
              <a:t>blood glucose 2y previously</a:t>
            </a:r>
          </a:p>
          <a:p>
            <a:pPr eaLnBrk="1" hangingPunct="1"/>
            <a:r>
              <a:rPr lang="en-AU" altLang="en-US"/>
              <a:t>Daughter has type 1 diabetes</a:t>
            </a:r>
          </a:p>
          <a:p>
            <a:pPr eaLnBrk="1" hangingPunct="1"/>
            <a:r>
              <a:rPr lang="en-AU" altLang="en-US"/>
              <a:t>On oral hypoglycaemic agents</a:t>
            </a:r>
          </a:p>
          <a:p>
            <a:pPr eaLnBrk="1" hangingPunct="1"/>
            <a:r>
              <a:rPr lang="en-AU" altLang="en-US"/>
              <a:t>Diabetes well controlled</a:t>
            </a:r>
          </a:p>
          <a:p>
            <a:pPr eaLnBrk="1" hangingPunct="1"/>
            <a:r>
              <a:rPr lang="en-AU" altLang="en-US"/>
              <a:t>Hypertension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AA85E41C-BD07-48B0-93C8-664D959EF8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Hyperfunction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8E327DD4-9795-455A-AEE4-AC0DF21012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60513"/>
            <a:ext cx="7772400" cy="48926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Usually caused by tumour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Prolactin: commonest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Galactorrhoea (abnormal lactation – females)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Amenorrhoea – lack of periods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Infertility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Treated with dopamine agonist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May also shrink tumour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6B51F8C1-68D7-4A4A-B6E2-70FC91431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/>
              <a:t>Hyperfunction (cont</a:t>
            </a:r>
            <a:r>
              <a:rPr lang="en-AU" altLang="en-US" baseline="30000"/>
              <a:t>d</a:t>
            </a:r>
            <a:r>
              <a:rPr lang="en-AU" altLang="en-US"/>
              <a:t>)</a:t>
            </a:r>
          </a:p>
        </p:txBody>
      </p:sp>
      <p:sp>
        <p:nvSpPr>
          <p:cNvPr id="75779" name="Content Placeholder 2">
            <a:extLst>
              <a:ext uri="{FF2B5EF4-FFF2-40B4-BE49-F238E27FC236}">
                <a16:creationId xmlns:a16="http://schemas.microsoft.com/office/drawing/2014/main" id="{F9DF7D69-5511-4552-B5FF-FE9B813C31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ADH: syndrome of inappropriate ADH secretion (nonpituitary causes)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Acromegaly: growth hormone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Cushings syndrome: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Pituitary ACTH excess (Cushing’s disease)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Ectopic ACTH (lung tumour etc)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Adrenal Cortisol excess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TSH, LH, FSH, oxytocin: exceedingly rare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FF516C49-49E7-4B5D-AF92-EC9BB214CB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Hypofunction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80DCA41E-6DEC-4963-9ED5-CA32989892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Any hormone except prolactin, oxytocin (no recognised clinical syndrome)</a:t>
            </a:r>
          </a:p>
          <a:p>
            <a:pPr eaLnBrk="1" hangingPunct="1"/>
            <a:r>
              <a:rPr lang="en-AU" altLang="en-US"/>
              <a:t>Range from mild (GH) to lethal (ACTH)</a:t>
            </a:r>
          </a:p>
          <a:p>
            <a:pPr eaLnBrk="1" hangingPunct="1"/>
            <a:r>
              <a:rPr lang="en-AU" altLang="en-US"/>
              <a:t>Causes: tumour, trauma, infection, developmental etc</a:t>
            </a:r>
          </a:p>
          <a:p>
            <a:pPr eaLnBrk="1" hangingPunct="1"/>
            <a:r>
              <a:rPr lang="en-AU" altLang="en-US"/>
              <a:t>May be combined: panhypopituitarism</a:t>
            </a:r>
          </a:p>
          <a:p>
            <a:pPr eaLnBrk="1" hangingPunct="1"/>
            <a:endParaRPr lang="en-AU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C5E95F5B-6CCF-48EA-B353-0286E6DC3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1143000"/>
          </a:xfrm>
        </p:spPr>
        <p:txBody>
          <a:bodyPr/>
          <a:lstStyle/>
          <a:p>
            <a:pPr eaLnBrk="1" hangingPunct="1"/>
            <a:r>
              <a:rPr lang="en-AU" altLang="en-US"/>
              <a:t>Mass effects</a:t>
            </a:r>
            <a:endParaRPr lang="en-GB" altLang="en-US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D42A42D-1C56-49AE-AAAC-B0EAF2D899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484313"/>
            <a:ext cx="8096250" cy="4425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AU" altLang="en-US" sz="3600"/>
              <a:t>Enlarge upwards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600"/>
              <a:t>Headache often absent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600"/>
              <a:t>Impingement on optic chiasm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600"/>
              <a:t>Bitemporal hemianopia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600"/>
              <a:t>Cranial N effects, hydrocephalus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600"/>
              <a:t>Hypopituitarism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600"/>
              <a:t>Hyperprolactinaemia – mild</a:t>
            </a:r>
          </a:p>
          <a:p>
            <a:pPr lvl="1" eaLnBrk="1" hangingPunct="1">
              <a:lnSpc>
                <a:spcPct val="80000"/>
              </a:lnSpc>
            </a:pPr>
            <a:r>
              <a:rPr lang="en-AU" altLang="en-US" sz="3200"/>
              <a:t>Due to stalk compression/disruption</a:t>
            </a:r>
          </a:p>
          <a:p>
            <a:pPr eaLnBrk="1" hangingPunct="1">
              <a:lnSpc>
                <a:spcPct val="80000"/>
              </a:lnSpc>
            </a:pPr>
            <a:r>
              <a:rPr lang="en-AU" altLang="en-US" sz="3600"/>
              <a:t>Diabetes insipidus (suprasellar)</a:t>
            </a:r>
          </a:p>
          <a:p>
            <a:pPr eaLnBrk="1" hangingPunct="1">
              <a:lnSpc>
                <a:spcPct val="80000"/>
              </a:lnSpc>
            </a:pPr>
            <a:endParaRPr lang="en-GB" altLang="en-US" sz="36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52BFB304-CAE0-453F-BF08-9863E6C09F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Visual fields – bitemporal hemianopia</a:t>
            </a:r>
            <a:endParaRPr lang="en-US" altLang="en-US"/>
          </a:p>
        </p:txBody>
      </p:sp>
      <p:graphicFrame>
        <p:nvGraphicFramePr>
          <p:cNvPr id="80899" name="Object 4">
            <a:extLst>
              <a:ext uri="{FF2B5EF4-FFF2-40B4-BE49-F238E27FC236}">
                <a16:creationId xmlns:a16="http://schemas.microsoft.com/office/drawing/2014/main" id="{1615AF00-B217-4154-931F-FA7D040376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76350" y="2362200"/>
          <a:ext cx="6648450" cy="361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5219048" imgH="2838846" progId="Paint.Picture">
                  <p:embed/>
                </p:oleObj>
              </mc:Choice>
              <mc:Fallback>
                <p:oleObj name="Bitmap Image" r:id="rId3" imgW="5219048" imgH="2838846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6350" y="2362200"/>
                        <a:ext cx="6648450" cy="3614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05146ED9-5638-4D0F-B35E-6056C90222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95800" y="609600"/>
            <a:ext cx="3962400" cy="1143000"/>
          </a:xfrm>
        </p:spPr>
        <p:txBody>
          <a:bodyPr/>
          <a:lstStyle/>
          <a:p>
            <a:pPr eaLnBrk="1" hangingPunct="1"/>
            <a:r>
              <a:rPr lang="en-AU" altLang="en-US"/>
              <a:t>Acromegaly</a:t>
            </a:r>
            <a:endParaRPr lang="en-US" altLang="en-US"/>
          </a:p>
        </p:txBody>
      </p:sp>
      <p:sp>
        <p:nvSpPr>
          <p:cNvPr id="82947" name="Rectangle 5">
            <a:extLst>
              <a:ext uri="{FF2B5EF4-FFF2-40B4-BE49-F238E27FC236}">
                <a16:creationId xmlns:a16="http://schemas.microsoft.com/office/drawing/2014/main" id="{B24E91B2-E7DC-4C71-9C9D-68C3393A4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419600" y="1981200"/>
            <a:ext cx="4038600" cy="4114800"/>
          </a:xfrm>
        </p:spPr>
        <p:txBody>
          <a:bodyPr/>
          <a:lstStyle/>
          <a:p>
            <a:pPr eaLnBrk="1" hangingPunct="1"/>
            <a:r>
              <a:rPr lang="en-AU" altLang="en-US"/>
              <a:t>Don Fermin y Urieta (1870-1913)</a:t>
            </a:r>
          </a:p>
          <a:p>
            <a:pPr eaLnBrk="1" hangingPunct="1"/>
            <a:r>
              <a:rPr lang="en-AU" altLang="en-US"/>
              <a:t>“The Giant of Aragorn”</a:t>
            </a:r>
          </a:p>
          <a:p>
            <a:pPr eaLnBrk="1" hangingPunct="1"/>
            <a:r>
              <a:rPr lang="en-AU" altLang="en-US"/>
              <a:t>229 cm tall</a:t>
            </a:r>
            <a:endParaRPr lang="en-US" altLang="en-US"/>
          </a:p>
        </p:txBody>
      </p:sp>
      <p:graphicFrame>
        <p:nvGraphicFramePr>
          <p:cNvPr id="82948" name="Object 4">
            <a:extLst>
              <a:ext uri="{FF2B5EF4-FFF2-40B4-BE49-F238E27FC236}">
                <a16:creationId xmlns:a16="http://schemas.microsoft.com/office/drawing/2014/main" id="{152421D9-DA1A-44AD-BCF2-E2AEAB0999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604838"/>
          <a:ext cx="3486150" cy="564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3486637" imgH="5649114" progId="Paint.Picture">
                  <p:embed/>
                </p:oleObj>
              </mc:Choice>
              <mc:Fallback>
                <p:oleObj name="Bitmap Image" r:id="rId3" imgW="3486637" imgH="564911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604838"/>
                        <a:ext cx="3486150" cy="564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AD8443C7-84E1-4705-9AB2-5FD9EEB2F9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Acromegaly</a:t>
            </a:r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58CB009D-B49F-409A-8B79-8C1C59DF3C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Growth hormone excess in adults</a:t>
            </a:r>
          </a:p>
          <a:p>
            <a:pPr lvl="1" eaLnBrk="1" hangingPunct="1"/>
            <a:r>
              <a:rPr lang="en-AU" altLang="en-US"/>
              <a:t>Usually sporadic</a:t>
            </a:r>
          </a:p>
          <a:p>
            <a:pPr eaLnBrk="1" hangingPunct="1"/>
            <a:r>
              <a:rPr lang="en-AU" altLang="en-US"/>
              <a:t>Children: gigantism</a:t>
            </a:r>
          </a:p>
          <a:p>
            <a:pPr lvl="1" eaLnBrk="1" hangingPunct="1"/>
            <a:r>
              <a:rPr lang="en-AU" altLang="en-US"/>
              <a:t>50% due to mutation – </a:t>
            </a:r>
            <a:r>
              <a:rPr lang="en-AU" altLang="en-US" i="1"/>
              <a:t>AIP, GPR101</a:t>
            </a:r>
            <a:endParaRPr lang="en-AU" altLang="en-US"/>
          </a:p>
          <a:p>
            <a:pPr eaLnBrk="1" hangingPunct="1"/>
            <a:r>
              <a:rPr lang="en-AU" altLang="en-US"/>
              <a:t>Often not recognised for 10-20 years in adults</a:t>
            </a:r>
          </a:p>
          <a:p>
            <a:pPr eaLnBrk="1" hangingPunct="1"/>
            <a:r>
              <a:rPr lang="en-AU" altLang="en-US"/>
              <a:t>Linear bone growth not possible after fusion of epiphyses</a:t>
            </a:r>
          </a:p>
          <a:p>
            <a:pPr eaLnBrk="1" hangingPunct="1"/>
            <a:endParaRPr lang="en-GB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C3B16FC0-ABD7-4B3C-A5EF-3EA6980E7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333375"/>
            <a:ext cx="491490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Box 1">
            <a:extLst>
              <a:ext uri="{FF2B5EF4-FFF2-40B4-BE49-F238E27FC236}">
                <a16:creationId xmlns:a16="http://schemas.microsoft.com/office/drawing/2014/main" id="{A09E9311-EDB2-429D-9982-29E775016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6021388"/>
            <a:ext cx="8537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>
                <a:latin typeface="Roboto" panose="02000000000000000000" pitchFamily="2" charset="0"/>
              </a:rPr>
              <a:t>Charles Byrne (1761–1783) and the “giant” Knipe brothers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7870EDA3-DAE9-4872-A67E-CC1EF26886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Growth hormone release</a:t>
            </a:r>
            <a:endParaRPr lang="en-US" altLang="en-US"/>
          </a:p>
        </p:txBody>
      </p:sp>
      <p:sp>
        <p:nvSpPr>
          <p:cNvPr id="88067" name="Line 3">
            <a:extLst>
              <a:ext uri="{FF2B5EF4-FFF2-40B4-BE49-F238E27FC236}">
                <a16:creationId xmlns:a16="http://schemas.microsoft.com/office/drawing/2014/main" id="{D7DF87DA-616C-4E38-9CAD-51803DA89E8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3432" y="2003946"/>
            <a:ext cx="0" cy="2819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8068" name="Line 4">
            <a:extLst>
              <a:ext uri="{FF2B5EF4-FFF2-40B4-BE49-F238E27FC236}">
                <a16:creationId xmlns:a16="http://schemas.microsoft.com/office/drawing/2014/main" id="{E9C7A00A-97E4-4DA6-942E-32E140D916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3432" y="4823346"/>
            <a:ext cx="6096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8069" name="Line 5">
            <a:extLst>
              <a:ext uri="{FF2B5EF4-FFF2-40B4-BE49-F238E27FC236}">
                <a16:creationId xmlns:a16="http://schemas.microsoft.com/office/drawing/2014/main" id="{9B8FF223-BA35-454A-8B72-6522508BB40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9632" y="4823346"/>
            <a:ext cx="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8070" name="Line 6">
            <a:extLst>
              <a:ext uri="{FF2B5EF4-FFF2-40B4-BE49-F238E27FC236}">
                <a16:creationId xmlns:a16="http://schemas.microsoft.com/office/drawing/2014/main" id="{7F0CDB3D-D5C4-4D9E-89C7-0EBD2A91D7AF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7032" y="4823346"/>
            <a:ext cx="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8071" name="Line 7">
            <a:extLst>
              <a:ext uri="{FF2B5EF4-FFF2-40B4-BE49-F238E27FC236}">
                <a16:creationId xmlns:a16="http://schemas.microsoft.com/office/drawing/2014/main" id="{531D361E-2390-49A8-8849-0891A07F2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3332" y="4823346"/>
            <a:ext cx="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8072" name="Line 8">
            <a:extLst>
              <a:ext uri="{FF2B5EF4-FFF2-40B4-BE49-F238E27FC236}">
                <a16:creationId xmlns:a16="http://schemas.microsoft.com/office/drawing/2014/main" id="{2D486953-59F8-4945-8CC0-5DD897DC6C1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0182" y="4823346"/>
            <a:ext cx="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8073" name="Line 9">
            <a:extLst>
              <a:ext uri="{FF2B5EF4-FFF2-40B4-BE49-F238E27FC236}">
                <a16:creationId xmlns:a16="http://schemas.microsoft.com/office/drawing/2014/main" id="{BA86B575-3FD1-4BCF-A9CA-755A1911F400}"/>
              </a:ext>
            </a:extLst>
          </p:cNvPr>
          <p:cNvSpPr>
            <a:spLocks noChangeShapeType="1"/>
          </p:cNvSpPr>
          <p:nvPr/>
        </p:nvSpPr>
        <p:spPr bwMode="auto">
          <a:xfrm>
            <a:off x="2726482" y="4823346"/>
            <a:ext cx="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8074" name="Text Box 12">
            <a:extLst>
              <a:ext uri="{FF2B5EF4-FFF2-40B4-BE49-F238E27FC236}">
                <a16:creationId xmlns:a16="http://schemas.microsoft.com/office/drawing/2014/main" id="{0B87111C-9D54-4836-81CA-FE484696F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832" y="5051946"/>
            <a:ext cx="627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400"/>
              <a:t>06:00</a:t>
            </a:r>
            <a:endParaRPr lang="en-US" altLang="en-US" sz="1400"/>
          </a:p>
        </p:txBody>
      </p:sp>
      <p:sp>
        <p:nvSpPr>
          <p:cNvPr id="88075" name="Text Box 13">
            <a:extLst>
              <a:ext uri="{FF2B5EF4-FFF2-40B4-BE49-F238E27FC236}">
                <a16:creationId xmlns:a16="http://schemas.microsoft.com/office/drawing/2014/main" id="{37C9B48D-A9EA-4240-8659-921A25059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2232" y="5051946"/>
            <a:ext cx="627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400"/>
              <a:t>06:00</a:t>
            </a:r>
            <a:endParaRPr lang="en-US" altLang="en-US" sz="1400"/>
          </a:p>
        </p:txBody>
      </p:sp>
      <p:sp>
        <p:nvSpPr>
          <p:cNvPr id="88076" name="Text Box 14">
            <a:extLst>
              <a:ext uri="{FF2B5EF4-FFF2-40B4-BE49-F238E27FC236}">
                <a16:creationId xmlns:a16="http://schemas.microsoft.com/office/drawing/2014/main" id="{00FE81C1-44B4-456E-8534-00A8BC2A3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4432" y="5051946"/>
            <a:ext cx="627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400"/>
              <a:t>24:00</a:t>
            </a:r>
            <a:endParaRPr lang="en-US" altLang="en-US" sz="1400"/>
          </a:p>
        </p:txBody>
      </p:sp>
      <p:sp>
        <p:nvSpPr>
          <p:cNvPr id="88077" name="Text Box 15">
            <a:extLst>
              <a:ext uri="{FF2B5EF4-FFF2-40B4-BE49-F238E27FC236}">
                <a16:creationId xmlns:a16="http://schemas.microsoft.com/office/drawing/2014/main" id="{BE7E26E7-1834-4386-BFE7-FE133CC03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6632" y="5051946"/>
            <a:ext cx="627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400"/>
              <a:t>18:00</a:t>
            </a:r>
            <a:endParaRPr lang="en-US" altLang="en-US" sz="1400"/>
          </a:p>
        </p:txBody>
      </p:sp>
      <p:sp>
        <p:nvSpPr>
          <p:cNvPr id="88078" name="Text Box 17">
            <a:extLst>
              <a:ext uri="{FF2B5EF4-FFF2-40B4-BE49-F238E27FC236}">
                <a16:creationId xmlns:a16="http://schemas.microsoft.com/office/drawing/2014/main" id="{7A8DB8D8-896E-4476-B5E1-9F3F71122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2632" y="5051946"/>
            <a:ext cx="627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400"/>
              <a:t>12:00</a:t>
            </a:r>
            <a:endParaRPr lang="en-US" altLang="en-US" sz="1400"/>
          </a:p>
        </p:txBody>
      </p:sp>
      <p:sp>
        <p:nvSpPr>
          <p:cNvPr id="88079" name="Freeform 18">
            <a:extLst>
              <a:ext uri="{FF2B5EF4-FFF2-40B4-BE49-F238E27FC236}">
                <a16:creationId xmlns:a16="http://schemas.microsoft.com/office/drawing/2014/main" id="{3AB3CACA-9593-4CF2-9325-72866CC37E35}"/>
              </a:ext>
            </a:extLst>
          </p:cNvPr>
          <p:cNvSpPr>
            <a:spLocks/>
          </p:cNvSpPr>
          <p:nvPr/>
        </p:nvSpPr>
        <p:spPr bwMode="auto">
          <a:xfrm>
            <a:off x="1259632" y="2492896"/>
            <a:ext cx="5867400" cy="2360613"/>
          </a:xfrm>
          <a:custGeom>
            <a:avLst/>
            <a:gdLst>
              <a:gd name="T0" fmla="*/ 0 w 3696"/>
              <a:gd name="T1" fmla="*/ 2147483646 h 1487"/>
              <a:gd name="T2" fmla="*/ 2147483646 w 3696"/>
              <a:gd name="T3" fmla="*/ 2147483646 h 1487"/>
              <a:gd name="T4" fmla="*/ 2147483646 w 3696"/>
              <a:gd name="T5" fmla="*/ 2147483646 h 1487"/>
              <a:gd name="T6" fmla="*/ 2147483646 w 3696"/>
              <a:gd name="T7" fmla="*/ 2147483646 h 1487"/>
              <a:gd name="T8" fmla="*/ 2147483646 w 3696"/>
              <a:gd name="T9" fmla="*/ 2147483646 h 1487"/>
              <a:gd name="T10" fmla="*/ 2147483646 w 3696"/>
              <a:gd name="T11" fmla="*/ 2147483646 h 1487"/>
              <a:gd name="T12" fmla="*/ 2147483646 w 3696"/>
              <a:gd name="T13" fmla="*/ 2147483646 h 1487"/>
              <a:gd name="T14" fmla="*/ 2147483646 w 3696"/>
              <a:gd name="T15" fmla="*/ 2147483646 h 1487"/>
              <a:gd name="T16" fmla="*/ 2147483646 w 3696"/>
              <a:gd name="T17" fmla="*/ 2147483646 h 1487"/>
              <a:gd name="T18" fmla="*/ 2147483646 w 3696"/>
              <a:gd name="T19" fmla="*/ 2147483646 h 1487"/>
              <a:gd name="T20" fmla="*/ 2147483646 w 3696"/>
              <a:gd name="T21" fmla="*/ 2147483646 h 1487"/>
              <a:gd name="T22" fmla="*/ 2147483646 w 3696"/>
              <a:gd name="T23" fmla="*/ 2147483646 h 1487"/>
              <a:gd name="T24" fmla="*/ 2147483646 w 3696"/>
              <a:gd name="T25" fmla="*/ 2147483646 h 1487"/>
              <a:gd name="T26" fmla="*/ 2147483646 w 3696"/>
              <a:gd name="T27" fmla="*/ 2147483646 h 1487"/>
              <a:gd name="T28" fmla="*/ 2147483646 w 3696"/>
              <a:gd name="T29" fmla="*/ 2147483646 h 1487"/>
              <a:gd name="T30" fmla="*/ 2147483646 w 3696"/>
              <a:gd name="T31" fmla="*/ 2147483646 h 1487"/>
              <a:gd name="T32" fmla="*/ 2147483646 w 3696"/>
              <a:gd name="T33" fmla="*/ 2147483646 h 148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96" h="1487">
                <a:moveTo>
                  <a:pt x="0" y="1372"/>
                </a:moveTo>
                <a:cubicBezTo>
                  <a:pt x="25" y="1372"/>
                  <a:pt x="107" y="1434"/>
                  <a:pt x="152" y="1372"/>
                </a:cubicBezTo>
                <a:cubicBezTo>
                  <a:pt x="197" y="1310"/>
                  <a:pt x="231" y="995"/>
                  <a:pt x="270" y="1000"/>
                </a:cubicBezTo>
                <a:cubicBezTo>
                  <a:pt x="309" y="1005"/>
                  <a:pt x="297" y="1337"/>
                  <a:pt x="387" y="1402"/>
                </a:cubicBezTo>
                <a:cubicBezTo>
                  <a:pt x="477" y="1467"/>
                  <a:pt x="717" y="1457"/>
                  <a:pt x="808" y="1389"/>
                </a:cubicBezTo>
                <a:cubicBezTo>
                  <a:pt x="899" y="1321"/>
                  <a:pt x="889" y="998"/>
                  <a:pt x="930" y="994"/>
                </a:cubicBezTo>
                <a:cubicBezTo>
                  <a:pt x="971" y="990"/>
                  <a:pt x="923" y="1294"/>
                  <a:pt x="1054" y="1363"/>
                </a:cubicBezTo>
                <a:cubicBezTo>
                  <a:pt x="1185" y="1432"/>
                  <a:pt x="1548" y="1417"/>
                  <a:pt x="1714" y="1409"/>
                </a:cubicBezTo>
                <a:cubicBezTo>
                  <a:pt x="1880" y="1401"/>
                  <a:pt x="1981" y="1441"/>
                  <a:pt x="2050" y="1312"/>
                </a:cubicBezTo>
                <a:cubicBezTo>
                  <a:pt x="2119" y="1183"/>
                  <a:pt x="2101" y="638"/>
                  <a:pt x="2128" y="632"/>
                </a:cubicBezTo>
                <a:cubicBezTo>
                  <a:pt x="2155" y="626"/>
                  <a:pt x="2158" y="1145"/>
                  <a:pt x="2212" y="1273"/>
                </a:cubicBezTo>
                <a:cubicBezTo>
                  <a:pt x="2266" y="1401"/>
                  <a:pt x="2358" y="1414"/>
                  <a:pt x="2451" y="1402"/>
                </a:cubicBezTo>
                <a:cubicBezTo>
                  <a:pt x="2544" y="1390"/>
                  <a:pt x="2698" y="1434"/>
                  <a:pt x="2769" y="1202"/>
                </a:cubicBezTo>
                <a:cubicBezTo>
                  <a:pt x="2840" y="970"/>
                  <a:pt x="2835" y="0"/>
                  <a:pt x="2880" y="10"/>
                </a:cubicBezTo>
                <a:cubicBezTo>
                  <a:pt x="2925" y="20"/>
                  <a:pt x="2940" y="1033"/>
                  <a:pt x="3040" y="1260"/>
                </a:cubicBezTo>
                <a:cubicBezTo>
                  <a:pt x="3140" y="1487"/>
                  <a:pt x="3371" y="1348"/>
                  <a:pt x="3480" y="1372"/>
                </a:cubicBezTo>
                <a:cubicBezTo>
                  <a:pt x="3589" y="1396"/>
                  <a:pt x="3651" y="1396"/>
                  <a:pt x="3696" y="1402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8080" name="Freeform 19">
            <a:extLst>
              <a:ext uri="{FF2B5EF4-FFF2-40B4-BE49-F238E27FC236}">
                <a16:creationId xmlns:a16="http://schemas.microsoft.com/office/drawing/2014/main" id="{B56AB21F-A9F3-4EFA-9394-19568C619616}"/>
              </a:ext>
            </a:extLst>
          </p:cNvPr>
          <p:cNvSpPr>
            <a:spLocks/>
          </p:cNvSpPr>
          <p:nvPr/>
        </p:nvSpPr>
        <p:spPr bwMode="auto">
          <a:xfrm>
            <a:off x="1335832" y="2919934"/>
            <a:ext cx="5772150" cy="539750"/>
          </a:xfrm>
          <a:custGeom>
            <a:avLst/>
            <a:gdLst>
              <a:gd name="T0" fmla="*/ 0 w 3636"/>
              <a:gd name="T1" fmla="*/ 2147483646 h 340"/>
              <a:gd name="T2" fmla="*/ 2147483646 w 3636"/>
              <a:gd name="T3" fmla="*/ 2147483646 h 340"/>
              <a:gd name="T4" fmla="*/ 2147483646 w 3636"/>
              <a:gd name="T5" fmla="*/ 2147483646 h 340"/>
              <a:gd name="T6" fmla="*/ 2147483646 w 3636"/>
              <a:gd name="T7" fmla="*/ 2147483646 h 340"/>
              <a:gd name="T8" fmla="*/ 2147483646 w 3636"/>
              <a:gd name="T9" fmla="*/ 2147483646 h 340"/>
              <a:gd name="T10" fmla="*/ 2147483646 w 3636"/>
              <a:gd name="T11" fmla="*/ 2147483646 h 340"/>
              <a:gd name="T12" fmla="*/ 2147483646 w 3636"/>
              <a:gd name="T13" fmla="*/ 2147483646 h 340"/>
              <a:gd name="T14" fmla="*/ 2147483646 w 3636"/>
              <a:gd name="T15" fmla="*/ 2147483646 h 340"/>
              <a:gd name="T16" fmla="*/ 2147483646 w 3636"/>
              <a:gd name="T17" fmla="*/ 2147483646 h 340"/>
              <a:gd name="T18" fmla="*/ 2147483646 w 3636"/>
              <a:gd name="T19" fmla="*/ 2147483646 h 340"/>
              <a:gd name="T20" fmla="*/ 2147483646 w 3636"/>
              <a:gd name="T21" fmla="*/ 2147483646 h 3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636" h="340">
                <a:moveTo>
                  <a:pt x="0" y="239"/>
                </a:moveTo>
                <a:cubicBezTo>
                  <a:pt x="48" y="264"/>
                  <a:pt x="96" y="290"/>
                  <a:pt x="192" y="287"/>
                </a:cubicBezTo>
                <a:cubicBezTo>
                  <a:pt x="288" y="284"/>
                  <a:pt x="428" y="214"/>
                  <a:pt x="576" y="221"/>
                </a:cubicBezTo>
                <a:cubicBezTo>
                  <a:pt x="724" y="228"/>
                  <a:pt x="915" y="318"/>
                  <a:pt x="1080" y="329"/>
                </a:cubicBezTo>
                <a:cubicBezTo>
                  <a:pt x="1245" y="340"/>
                  <a:pt x="1414" y="309"/>
                  <a:pt x="1566" y="287"/>
                </a:cubicBezTo>
                <a:cubicBezTo>
                  <a:pt x="1718" y="265"/>
                  <a:pt x="1832" y="243"/>
                  <a:pt x="1992" y="197"/>
                </a:cubicBezTo>
                <a:cubicBezTo>
                  <a:pt x="2152" y="151"/>
                  <a:pt x="2387" y="22"/>
                  <a:pt x="2526" y="11"/>
                </a:cubicBezTo>
                <a:cubicBezTo>
                  <a:pt x="2665" y="0"/>
                  <a:pt x="2726" y="105"/>
                  <a:pt x="2826" y="131"/>
                </a:cubicBezTo>
                <a:cubicBezTo>
                  <a:pt x="2926" y="157"/>
                  <a:pt x="3021" y="143"/>
                  <a:pt x="3126" y="167"/>
                </a:cubicBezTo>
                <a:cubicBezTo>
                  <a:pt x="3231" y="191"/>
                  <a:pt x="3371" y="254"/>
                  <a:pt x="3456" y="275"/>
                </a:cubicBezTo>
                <a:cubicBezTo>
                  <a:pt x="3541" y="296"/>
                  <a:pt x="3588" y="294"/>
                  <a:pt x="3636" y="293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88081" name="Text Box 22">
            <a:extLst>
              <a:ext uri="{FF2B5EF4-FFF2-40B4-BE49-F238E27FC236}">
                <a16:creationId xmlns:a16="http://schemas.microsoft.com/office/drawing/2014/main" id="{3A39749A-2D24-4B45-8B20-3400B5E3F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8294" y="4366146"/>
            <a:ext cx="116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rgbClr val="00FFFF"/>
                </a:solidFill>
              </a:rPr>
              <a:t>Normal</a:t>
            </a:r>
            <a:endParaRPr lang="en-US" altLang="en-US" sz="2400">
              <a:solidFill>
                <a:srgbClr val="00FFFF"/>
              </a:solidFill>
            </a:endParaRPr>
          </a:p>
        </p:txBody>
      </p:sp>
      <p:sp>
        <p:nvSpPr>
          <p:cNvPr id="88082" name="Text Box 23">
            <a:extLst>
              <a:ext uri="{FF2B5EF4-FFF2-40B4-BE49-F238E27FC236}">
                <a16:creationId xmlns:a16="http://schemas.microsoft.com/office/drawing/2014/main" id="{22D57241-8C9A-4E7C-A46D-919491E2C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8732" y="2765946"/>
            <a:ext cx="1795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>
                <a:solidFill>
                  <a:srgbClr val="FFFF00"/>
                </a:solidFill>
              </a:rPr>
              <a:t>Acromegaly</a:t>
            </a:r>
            <a:endParaRPr lang="en-US" altLang="en-US" sz="24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B0630294-523B-4EE6-A0E2-C4B49B2BE2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Clinical features</a:t>
            </a:r>
            <a:endParaRPr lang="en-GB" altLang="en-US"/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6F9E0F64-16E1-4919-8E8B-45419158FB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altLang="en-US" sz="3000"/>
              <a:t>Increase in ring, shoe, glove, hat size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3000"/>
              <a:t>Increase in size of nose, lips, soft tissue of face, tongue, jaw (prognathism) </a:t>
            </a:r>
            <a:r>
              <a:rPr lang="en-AU" altLang="en-US" sz="3000">
                <a:sym typeface="Wingdings" panose="05000000000000000000" pitchFamily="2" charset="2"/>
              </a:rPr>
              <a:t> coarsening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3000">
                <a:sym typeface="Wingdings" panose="05000000000000000000" pitchFamily="2" charset="2"/>
              </a:rPr>
              <a:t>Deep cavernous voice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3000">
                <a:sym typeface="Wingdings" panose="05000000000000000000" pitchFamily="2" charset="2"/>
              </a:rPr>
              <a:t>Fleshy, enlarged hands and feet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3000">
                <a:sym typeface="Symbol" panose="05050102010706020507" pitchFamily="18" charset="2"/>
              </a:rPr>
              <a:t> metabolic rate: sweating, warm skin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3000">
                <a:sym typeface="Symbol" panose="05050102010706020507" pitchFamily="18" charset="2"/>
              </a:rPr>
              <a:t>Skin tags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3000">
                <a:sym typeface="Wingdings" panose="05000000000000000000" pitchFamily="2" charset="2"/>
              </a:rPr>
              <a:t>Joint problems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3000">
                <a:sym typeface="Wingdings" panose="05000000000000000000" pitchFamily="2" charset="2"/>
              </a:rPr>
              <a:t>Sleep apnoea</a:t>
            </a:r>
          </a:p>
          <a:p>
            <a:pPr eaLnBrk="1" hangingPunct="1">
              <a:lnSpc>
                <a:spcPct val="90000"/>
              </a:lnSpc>
            </a:pPr>
            <a:endParaRPr lang="en-GB" altLang="en-US" sz="3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>
            <a:extLst>
              <a:ext uri="{FF2B5EF4-FFF2-40B4-BE49-F238E27FC236}">
                <a16:creationId xmlns:a16="http://schemas.microsoft.com/office/drawing/2014/main" id="{2CD1384D-899C-4F7D-AEA1-E91973A8C5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Assessment</a:t>
            </a:r>
            <a:endParaRPr lang="en-US" altLang="en-US"/>
          </a:p>
        </p:txBody>
      </p:sp>
      <p:sp>
        <p:nvSpPr>
          <p:cNvPr id="12291" name="Rectangle 1027">
            <a:extLst>
              <a:ext uri="{FF2B5EF4-FFF2-40B4-BE49-F238E27FC236}">
                <a16:creationId xmlns:a16="http://schemas.microsoft.com/office/drawing/2014/main" id="{BFE8F7BA-927C-43B3-9505-A330487168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 sz="2800"/>
              <a:t>Unusual facial appearance, deep nasal voice</a:t>
            </a:r>
          </a:p>
          <a:p>
            <a:pPr eaLnBrk="1" hangingPunct="1"/>
            <a:r>
              <a:rPr lang="en-AU" altLang="en-US" sz="2800"/>
              <a:t>Denied any other problems</a:t>
            </a:r>
          </a:p>
          <a:p>
            <a:pPr eaLnBrk="1" hangingPunct="1"/>
            <a:r>
              <a:rPr lang="en-AU" altLang="en-US" sz="2800"/>
              <a:t>Sinus problems</a:t>
            </a:r>
          </a:p>
          <a:p>
            <a:pPr eaLnBrk="1" hangingPunct="1"/>
            <a:r>
              <a:rPr lang="en-AU" altLang="en-US" sz="2800"/>
              <a:t>Enlarged nose</a:t>
            </a:r>
          </a:p>
          <a:p>
            <a:pPr eaLnBrk="1" hangingPunct="1"/>
            <a:r>
              <a:rPr lang="en-AU" altLang="en-US" sz="2800"/>
              <a:t>Thickened skin</a:t>
            </a:r>
          </a:p>
          <a:p>
            <a:pPr eaLnBrk="1" hangingPunct="1"/>
            <a:r>
              <a:rPr lang="en-AU" altLang="en-US" sz="2800"/>
              <a:t>Deep voice</a:t>
            </a:r>
          </a:p>
          <a:p>
            <a:pPr eaLnBrk="1" hangingPunct="1"/>
            <a:r>
              <a:rPr lang="en-AU" altLang="en-US" sz="2800"/>
              <a:t>Increased soft tissue in hands and feet</a:t>
            </a:r>
          </a:p>
          <a:p>
            <a:pPr eaLnBrk="1" hangingPunct="1"/>
            <a:r>
              <a:rPr lang="en-AU" altLang="en-US" sz="2800"/>
              <a:t>Visual fields normal</a:t>
            </a:r>
            <a:endParaRPr lang="en-US" altLang="en-US" sz="2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2F38DEAC-9011-4C94-BF35-C4181AD38F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11150"/>
            <a:ext cx="7772400" cy="1143000"/>
          </a:xfrm>
        </p:spPr>
        <p:txBody>
          <a:bodyPr/>
          <a:lstStyle/>
          <a:p>
            <a:pPr eaLnBrk="1" hangingPunct="1"/>
            <a:r>
              <a:rPr lang="en-AU" altLang="en-US"/>
              <a:t>Metabolic/visceral features</a:t>
            </a:r>
            <a:endParaRPr lang="en-GB" altLang="en-US"/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3D9934A0-876E-4968-A841-FDF72DD45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474788"/>
            <a:ext cx="7772400" cy="4114800"/>
          </a:xfrm>
        </p:spPr>
        <p:txBody>
          <a:bodyPr/>
          <a:lstStyle/>
          <a:p>
            <a:pPr eaLnBrk="1" hangingPunct="1"/>
            <a:r>
              <a:rPr lang="en-AU" altLang="en-US"/>
              <a:t>Hypertension</a:t>
            </a:r>
          </a:p>
          <a:p>
            <a:pPr eaLnBrk="1" hangingPunct="1"/>
            <a:r>
              <a:rPr lang="en-AU" altLang="en-US"/>
              <a:t>Glucose intolerance</a:t>
            </a:r>
          </a:p>
          <a:p>
            <a:pPr eaLnBrk="1" hangingPunct="1"/>
            <a:r>
              <a:rPr lang="en-AU" altLang="en-US"/>
              <a:t>Cardiac enlargement, failure</a:t>
            </a:r>
          </a:p>
          <a:p>
            <a:pPr eaLnBrk="1" hangingPunct="1"/>
            <a:r>
              <a:rPr lang="en-AU" altLang="en-US"/>
              <a:t>Enlargement of liver, spleen, kidneys, thyroid, adrenal</a:t>
            </a:r>
          </a:p>
          <a:p>
            <a:pPr eaLnBrk="1" hangingPunct="1"/>
            <a:r>
              <a:rPr lang="en-AU" altLang="en-US"/>
              <a:t>Mortality increased</a:t>
            </a:r>
          </a:p>
          <a:p>
            <a:pPr lvl="1" eaLnBrk="1" hangingPunct="1"/>
            <a:r>
              <a:rPr lang="en-AU" altLang="en-US"/>
              <a:t>72% increased over general population</a:t>
            </a:r>
          </a:p>
          <a:p>
            <a:pPr lvl="1" eaLnBrk="1" hangingPunct="1"/>
            <a:r>
              <a:rPr lang="en-AU" altLang="en-US"/>
              <a:t>Reduction in survival ≤ 10y</a:t>
            </a:r>
          </a:p>
          <a:p>
            <a:pPr lvl="1" eaLnBrk="1" hangingPunct="1"/>
            <a:r>
              <a:rPr lang="en-AU" altLang="en-US"/>
              <a:t>Reduced by surgery</a:t>
            </a:r>
          </a:p>
          <a:p>
            <a:pPr eaLnBrk="1" hangingPunct="1"/>
            <a:endParaRPr lang="en-GB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232D7-F3E1-C234-6498-A689EC3B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9BCAC-2F16-418B-2821-09A921F46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Characteristic appearance</a:t>
            </a:r>
          </a:p>
          <a:p>
            <a:r>
              <a:rPr lang="en-AU" dirty="0"/>
              <a:t>Screening programs</a:t>
            </a:r>
          </a:p>
          <a:p>
            <a:r>
              <a:rPr lang="en-AU" dirty="0"/>
              <a:t>Sleep apnoea, skin tags</a:t>
            </a:r>
          </a:p>
          <a:p>
            <a:r>
              <a:rPr lang="en-AU" dirty="0"/>
              <a:t>Raised IGF-1 – simplest test</a:t>
            </a:r>
          </a:p>
          <a:p>
            <a:r>
              <a:rPr lang="en-AU" dirty="0"/>
              <a:t>Imaging: MRI pituitary</a:t>
            </a:r>
          </a:p>
        </p:txBody>
      </p:sp>
    </p:spTree>
    <p:extLst>
      <p:ext uri="{BB962C8B-B14F-4D97-AF65-F5344CB8AC3E}">
        <p14:creationId xmlns:p14="http://schemas.microsoft.com/office/powerpoint/2010/main" val="2937586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3CF10AE0-C918-4A9D-8FC6-DEF5336E72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Treatment</a:t>
            </a:r>
            <a:endParaRPr lang="en-GB" altLang="en-US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04FBCB5A-6941-4E53-B1B1-5B70759969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Surgery:	trans-sphenoidal</a:t>
            </a:r>
          </a:p>
          <a:p>
            <a:pPr eaLnBrk="1" hangingPunct="1">
              <a:buFontTx/>
              <a:buNone/>
            </a:pPr>
            <a:r>
              <a:rPr lang="en-AU" altLang="en-US"/>
              <a:t>				transfrontal</a:t>
            </a:r>
          </a:p>
          <a:p>
            <a:pPr eaLnBrk="1" hangingPunct="1"/>
            <a:r>
              <a:rPr lang="en-AU" altLang="en-US"/>
              <a:t>Somatostatin agonists</a:t>
            </a:r>
          </a:p>
          <a:p>
            <a:pPr eaLnBrk="1" hangingPunct="1"/>
            <a:r>
              <a:rPr lang="en-AU" altLang="en-US"/>
              <a:t>Radiotherapy – several years for effect</a:t>
            </a:r>
          </a:p>
          <a:p>
            <a:pPr eaLnBrk="1" hangingPunct="1"/>
            <a:r>
              <a:rPr lang="en-AU" altLang="en-US"/>
              <a:t>Dopamine agonists – Bromocriptine, Cabergoline (not very effective)</a:t>
            </a:r>
          </a:p>
          <a:p>
            <a:pPr eaLnBrk="1" hangingPunct="1"/>
            <a:endParaRPr lang="en-GB" alt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B160D58B-3AB8-4087-9C56-10BFEEC126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9875"/>
            <a:ext cx="7772400" cy="1143000"/>
          </a:xfrm>
        </p:spPr>
        <p:txBody>
          <a:bodyPr/>
          <a:lstStyle/>
          <a:p>
            <a:pPr eaLnBrk="1" hangingPunct="1"/>
            <a:r>
              <a:rPr lang="en-AU" altLang="en-US"/>
              <a:t>Summary</a:t>
            </a:r>
            <a:endParaRPr lang="en-US" altLang="en-US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17509EC4-73C5-4FBC-B212-61D8D3616F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52575"/>
            <a:ext cx="7772400" cy="49720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AU" altLang="en-US" sz="2400"/>
              <a:t>Case presentation: acromegaly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Structure and function: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000"/>
              <a:t>Anatomy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000"/>
              <a:t>Nerve, blood supply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Pituitary and hypothalamic hormones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000"/>
              <a:t>Anterior/posterior pituitary hormones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000"/>
              <a:t>Hypothalamic releasing hormones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Disorders of pituitary function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000"/>
              <a:t>Hyper/hypo-function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000"/>
              <a:t>Mass effects</a:t>
            </a:r>
          </a:p>
          <a:p>
            <a:pPr eaLnBrk="1" hangingPunct="1">
              <a:lnSpc>
                <a:spcPct val="90000"/>
              </a:lnSpc>
            </a:pPr>
            <a:r>
              <a:rPr lang="en-AU" altLang="en-US" sz="2400"/>
              <a:t>Acromegaly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000"/>
              <a:t>Hormonal, clinical features</a:t>
            </a:r>
          </a:p>
          <a:p>
            <a:pPr lvl="1" eaLnBrk="1" hangingPunct="1">
              <a:lnSpc>
                <a:spcPct val="90000"/>
              </a:lnSpc>
            </a:pPr>
            <a:r>
              <a:rPr lang="en-AU" altLang="en-US" sz="2000"/>
              <a:t>Treatment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2">
            <a:extLst>
              <a:ext uri="{FF2B5EF4-FFF2-40B4-BE49-F238E27FC236}">
                <a16:creationId xmlns:a16="http://schemas.microsoft.com/office/drawing/2014/main" id="{5154A23D-0743-4D02-87E2-16BD90569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420888"/>
            <a:ext cx="7772400" cy="1143000"/>
          </a:xfrm>
        </p:spPr>
        <p:txBody>
          <a:bodyPr/>
          <a:lstStyle/>
          <a:p>
            <a:r>
              <a:rPr lang="en-AU" altLang="en-US" sz="8000" dirty="0">
                <a:latin typeface="Ravie" panose="04040805050809020602" pitchFamily="82" charset="0"/>
              </a:rPr>
              <a:t>The End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Mrs M 20y">
            <a:extLst>
              <a:ext uri="{FF2B5EF4-FFF2-40B4-BE49-F238E27FC236}">
                <a16:creationId xmlns:a16="http://schemas.microsoft.com/office/drawing/2014/main" id="{027DF0F2-23C5-4A35-ADFB-FD0EFD6F8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"/>
            <a:ext cx="4876800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Mrs M 39y">
            <a:extLst>
              <a:ext uri="{FF2B5EF4-FFF2-40B4-BE49-F238E27FC236}">
                <a16:creationId xmlns:a16="http://schemas.microsoft.com/office/drawing/2014/main" id="{16C136CA-188E-471C-9CEE-149294341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22650"/>
            <a:ext cx="4892675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6">
            <a:extLst>
              <a:ext uri="{FF2B5EF4-FFF2-40B4-BE49-F238E27FC236}">
                <a16:creationId xmlns:a16="http://schemas.microsoft.com/office/drawing/2014/main" id="{B7DA8BE1-BC40-4299-8B30-549CB287D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28600"/>
            <a:ext cx="4876800" cy="647700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AU" altLang="en-US" sz="2400"/>
          </a:p>
        </p:txBody>
      </p:sp>
      <p:sp>
        <p:nvSpPr>
          <p:cNvPr id="14341" name="Line 7">
            <a:extLst>
              <a:ext uri="{FF2B5EF4-FFF2-40B4-BE49-F238E27FC236}">
                <a16:creationId xmlns:a16="http://schemas.microsoft.com/office/drawing/2014/main" id="{70D7F9E0-250B-42B2-8265-0ABF8FD23D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429000"/>
            <a:ext cx="4876800" cy="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14342" name="Text Box 8">
            <a:extLst>
              <a:ext uri="{FF2B5EF4-FFF2-40B4-BE49-F238E27FC236}">
                <a16:creationId xmlns:a16="http://schemas.microsoft.com/office/drawing/2014/main" id="{128AAC5B-4631-45B3-B445-2F921CB92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143000"/>
            <a:ext cx="13541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/>
              <a:t>Mrs “R”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/>
              <a:t>20 years</a:t>
            </a:r>
            <a:endParaRPr lang="en-US" altLang="en-US" sz="2400"/>
          </a:p>
        </p:txBody>
      </p:sp>
      <p:sp>
        <p:nvSpPr>
          <p:cNvPr id="14343" name="Text Box 9">
            <a:extLst>
              <a:ext uri="{FF2B5EF4-FFF2-40B4-BE49-F238E27FC236}">
                <a16:creationId xmlns:a16="http://schemas.microsoft.com/office/drawing/2014/main" id="{E241B390-8F63-4DD3-89D7-8ACBDE286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975" y="4648200"/>
            <a:ext cx="1354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/>
              <a:t>39 years</a:t>
            </a:r>
            <a:endParaRPr lang="en-US" altLang="en-US"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Mrs M 53y">
            <a:extLst>
              <a:ext uri="{FF2B5EF4-FFF2-40B4-BE49-F238E27FC236}">
                <a16:creationId xmlns:a16="http://schemas.microsoft.com/office/drawing/2014/main" id="{8BB47710-7D0C-461D-9531-4512B5FA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34340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Mrs M current">
            <a:extLst>
              <a:ext uri="{FF2B5EF4-FFF2-40B4-BE49-F238E27FC236}">
                <a16:creationId xmlns:a16="http://schemas.microsoft.com/office/drawing/2014/main" id="{6CC97D22-83E5-461B-A29F-F1A2A7F16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228600"/>
            <a:ext cx="41624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5">
            <a:extLst>
              <a:ext uri="{FF2B5EF4-FFF2-40B4-BE49-F238E27FC236}">
                <a16:creationId xmlns:a16="http://schemas.microsoft.com/office/drawing/2014/main" id="{6D073FB4-EFBF-47C0-ABD1-C024404C0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28600"/>
            <a:ext cx="4191000" cy="617220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AU" altLang="en-US" sz="2400"/>
          </a:p>
        </p:txBody>
      </p:sp>
      <p:sp>
        <p:nvSpPr>
          <p:cNvPr id="16389" name="Rectangle 6">
            <a:extLst>
              <a:ext uri="{FF2B5EF4-FFF2-40B4-BE49-F238E27FC236}">
                <a16:creationId xmlns:a16="http://schemas.microsoft.com/office/drawing/2014/main" id="{0A47FAF2-62B9-4D36-8EA7-49ECAF968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28600"/>
            <a:ext cx="4343400" cy="289560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AU" altLang="en-US" sz="2400"/>
          </a:p>
        </p:txBody>
      </p:sp>
      <p:sp>
        <p:nvSpPr>
          <p:cNvPr id="16390" name="Text Box 7">
            <a:extLst>
              <a:ext uri="{FF2B5EF4-FFF2-40B4-BE49-F238E27FC236}">
                <a16:creationId xmlns:a16="http://schemas.microsoft.com/office/drawing/2014/main" id="{75497031-DA80-400F-B1CC-1AFDD1E4E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705225"/>
            <a:ext cx="135413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/>
              <a:t>53 years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AU" alt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AU" alt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2400"/>
              <a:t>Current</a:t>
            </a:r>
            <a:endParaRPr lang="en-US" altLang="en-US" sz="2400"/>
          </a:p>
        </p:txBody>
      </p:sp>
      <p:sp>
        <p:nvSpPr>
          <p:cNvPr id="16391" name="Line 8">
            <a:extLst>
              <a:ext uri="{FF2B5EF4-FFF2-40B4-BE49-F238E27FC236}">
                <a16:creationId xmlns:a16="http://schemas.microsoft.com/office/drawing/2014/main" id="{3A171BB1-BB67-4861-955A-D6ACE97F2C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1400" y="3200400"/>
            <a:ext cx="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6392" name="Line 9">
            <a:extLst>
              <a:ext uri="{FF2B5EF4-FFF2-40B4-BE49-F238E27FC236}">
                <a16:creationId xmlns:a16="http://schemas.microsoft.com/office/drawing/2014/main" id="{E22F0C4B-B2BA-47CF-B4C5-ECE21F9143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5029200"/>
            <a:ext cx="381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re M Foot">
            <a:extLst>
              <a:ext uri="{FF2B5EF4-FFF2-40B4-BE49-F238E27FC236}">
                <a16:creationId xmlns:a16="http://schemas.microsoft.com/office/drawing/2014/main" id="{42D4DEBB-7ACE-4EE8-9592-73A489D8C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57513"/>
            <a:ext cx="525780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>
            <a:extLst>
              <a:ext uri="{FF2B5EF4-FFF2-40B4-BE49-F238E27FC236}">
                <a16:creationId xmlns:a16="http://schemas.microsoft.com/office/drawing/2014/main" id="{9262AC8A-F13C-4C3D-B59E-6B1CC8EB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971800"/>
            <a:ext cx="5257800" cy="3505200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AU" altLang="en-US" sz="2400"/>
          </a:p>
        </p:txBody>
      </p:sp>
      <p:pic>
        <p:nvPicPr>
          <p:cNvPr id="18436" name="Picture 3" descr="Mre M Hand">
            <a:extLst>
              <a:ext uri="{FF2B5EF4-FFF2-40B4-BE49-F238E27FC236}">
                <a16:creationId xmlns:a16="http://schemas.microsoft.com/office/drawing/2014/main" id="{4BE70DA9-20E4-4073-8760-67E3CEA06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"/>
            <a:ext cx="47434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4">
            <a:extLst>
              <a:ext uri="{FF2B5EF4-FFF2-40B4-BE49-F238E27FC236}">
                <a16:creationId xmlns:a16="http://schemas.microsoft.com/office/drawing/2014/main" id="{AEA02650-023F-4273-B5F5-7DE1E7B8F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04800"/>
            <a:ext cx="4724400" cy="3614738"/>
          </a:xfrm>
          <a:prstGeom prst="rect">
            <a:avLst/>
          </a:prstGeom>
          <a:noFill/>
          <a:ln w="6350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AU" altLang="en-US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CC1A4F24-ED7B-49A2-BE9A-7875BA42D6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/>
              <a:t>Investigations</a:t>
            </a:r>
            <a:endParaRPr lang="en-US" altLang="en-U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A1B64B8-195B-4574-9DFA-46F9666F17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tabLst>
                <a:tab pos="5337175" algn="l"/>
              </a:tabLst>
            </a:pPr>
            <a:r>
              <a:rPr lang="en-AU" altLang="en-US"/>
              <a:t>Growth hormone:</a:t>
            </a:r>
          </a:p>
          <a:p>
            <a:pPr lvl="1" eaLnBrk="1" hangingPunct="1">
              <a:lnSpc>
                <a:spcPct val="90000"/>
              </a:lnSpc>
              <a:tabLst>
                <a:tab pos="5337175" algn="l"/>
              </a:tabLst>
            </a:pPr>
            <a:r>
              <a:rPr lang="en-AU" altLang="en-US"/>
              <a:t>59.3 mU/l 	[&lt;25]</a:t>
            </a:r>
          </a:p>
          <a:p>
            <a:pPr eaLnBrk="1" hangingPunct="1">
              <a:lnSpc>
                <a:spcPct val="90000"/>
              </a:lnSpc>
              <a:tabLst>
                <a:tab pos="5337175" algn="l"/>
              </a:tabLst>
            </a:pPr>
            <a:r>
              <a:rPr lang="en-AU" altLang="en-US"/>
              <a:t>Insulin-like growth factor-1 (IGF-1):</a:t>
            </a:r>
          </a:p>
          <a:p>
            <a:pPr lvl="1" eaLnBrk="1" hangingPunct="1">
              <a:lnSpc>
                <a:spcPct val="90000"/>
              </a:lnSpc>
              <a:tabLst>
                <a:tab pos="5337175" algn="l"/>
              </a:tabLst>
            </a:pPr>
            <a:r>
              <a:rPr lang="en-AU" altLang="en-US"/>
              <a:t>862 </a:t>
            </a:r>
            <a:r>
              <a:rPr lang="en-AU" altLang="en-US">
                <a:sym typeface="Symbol" panose="05050102010706020507" pitchFamily="18" charset="2"/>
              </a:rPr>
              <a:t>g/l 	[98-390]</a:t>
            </a:r>
            <a:endParaRPr lang="en-AU" altLang="en-US"/>
          </a:p>
          <a:p>
            <a:pPr eaLnBrk="1" hangingPunct="1">
              <a:lnSpc>
                <a:spcPct val="90000"/>
              </a:lnSpc>
              <a:tabLst>
                <a:tab pos="5337175" algn="l"/>
              </a:tabLst>
            </a:pPr>
            <a:r>
              <a:rPr lang="en-AU" altLang="en-US"/>
              <a:t>Skull X-ray:	</a:t>
            </a:r>
          </a:p>
          <a:p>
            <a:pPr lvl="1" eaLnBrk="1" hangingPunct="1">
              <a:lnSpc>
                <a:spcPct val="90000"/>
              </a:lnSpc>
              <a:tabLst>
                <a:tab pos="5337175" algn="l"/>
              </a:tabLst>
            </a:pPr>
            <a:r>
              <a:rPr lang="en-AU" altLang="en-US"/>
              <a:t>erosion of dorsum sellae</a:t>
            </a:r>
          </a:p>
          <a:p>
            <a:pPr eaLnBrk="1" hangingPunct="1">
              <a:lnSpc>
                <a:spcPct val="90000"/>
              </a:lnSpc>
              <a:tabLst>
                <a:tab pos="5337175" algn="l"/>
              </a:tabLst>
            </a:pPr>
            <a:r>
              <a:rPr lang="en-AU" altLang="en-US"/>
              <a:t>Hand X-ray:</a:t>
            </a:r>
          </a:p>
          <a:p>
            <a:pPr lvl="1" eaLnBrk="1" hangingPunct="1">
              <a:lnSpc>
                <a:spcPct val="90000"/>
              </a:lnSpc>
              <a:tabLst>
                <a:tab pos="5337175" algn="l"/>
              </a:tabLst>
            </a:pPr>
            <a:r>
              <a:rPr lang="en-AU" altLang="en-US"/>
              <a:t>prominent tufts of the terminal phalanges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1472</Words>
  <Application>Microsoft Office PowerPoint</Application>
  <PresentationFormat>On-screen Show (4:3)</PresentationFormat>
  <Paragraphs>384</Paragraphs>
  <Slides>54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Noto Sans</vt:lpstr>
      <vt:lpstr>Ravie</vt:lpstr>
      <vt:lpstr>Roboto</vt:lpstr>
      <vt:lpstr>Times New Roman</vt:lpstr>
      <vt:lpstr>Verdana</vt:lpstr>
      <vt:lpstr>Default Design</vt:lpstr>
      <vt:lpstr>Bitmap Image</vt:lpstr>
      <vt:lpstr>Photo Editor Photo</vt:lpstr>
      <vt:lpstr>Role of the pituitary in the endocrine system</vt:lpstr>
      <vt:lpstr>Lecture outline</vt:lpstr>
      <vt:lpstr>Case history</vt:lpstr>
      <vt:lpstr>Mrs “R”: 64-year-old lady</vt:lpstr>
      <vt:lpstr>Assessment</vt:lpstr>
      <vt:lpstr>PowerPoint Presentation</vt:lpstr>
      <vt:lpstr>PowerPoint Presentation</vt:lpstr>
      <vt:lpstr>PowerPoint Presentation</vt:lpstr>
      <vt:lpstr>Investigations</vt:lpstr>
      <vt:lpstr>PowerPoint Presentation</vt:lpstr>
      <vt:lpstr>Magnetic resonance scan pituitary</vt:lpstr>
      <vt:lpstr>Normal pituitary Magnetic resonance scan</vt:lpstr>
      <vt:lpstr>Progress</vt:lpstr>
      <vt:lpstr>PowerPoint Presentation</vt:lpstr>
      <vt:lpstr>Structure and function</vt:lpstr>
      <vt:lpstr>The hypothalamus and pituitary</vt:lpstr>
      <vt:lpstr>The hypothalamus</vt:lpstr>
      <vt:lpstr>The Pituitary Gland</vt:lpstr>
      <vt:lpstr>Anatomy</vt:lpstr>
      <vt:lpstr>Blood and nerve supply</vt:lpstr>
      <vt:lpstr>PowerPoint Presentation</vt:lpstr>
      <vt:lpstr>Structure of pituitary</vt:lpstr>
      <vt:lpstr>Function of anterior pituitary gland</vt:lpstr>
      <vt:lpstr>Feedback loops</vt:lpstr>
      <vt:lpstr>Pituitary and hypothalamic releasing hormones</vt:lpstr>
      <vt:lpstr>Posterior pituitary hormones</vt:lpstr>
      <vt:lpstr>Anterior pituitary hormones</vt:lpstr>
      <vt:lpstr>Thyrotrophin (TSH)</vt:lpstr>
      <vt:lpstr>Control of thyroxine synthesis</vt:lpstr>
      <vt:lpstr>Corticotrophin (ACTH)</vt:lpstr>
      <vt:lpstr>Luteinising hormone: LH</vt:lpstr>
      <vt:lpstr>Follicle stimulating hormone: FSH</vt:lpstr>
      <vt:lpstr>Prolactin</vt:lpstr>
      <vt:lpstr>Growth hormone</vt:lpstr>
      <vt:lpstr>Pituitary releasing hormones</vt:lpstr>
      <vt:lpstr>Pituitary releasing hormones</vt:lpstr>
      <vt:lpstr>GnRH - Gonadotrophin (LH, FSH)  releasing hormone</vt:lpstr>
      <vt:lpstr>Dopamine and Prolactin</vt:lpstr>
      <vt:lpstr>Pituitary disorders</vt:lpstr>
      <vt:lpstr>Hyperfunction</vt:lpstr>
      <vt:lpstr>Hyperfunction (contd)</vt:lpstr>
      <vt:lpstr>Hypofunction</vt:lpstr>
      <vt:lpstr>Mass effects</vt:lpstr>
      <vt:lpstr>Visual fields – bitemporal hemianopia</vt:lpstr>
      <vt:lpstr>Acromegaly</vt:lpstr>
      <vt:lpstr>Acromegaly</vt:lpstr>
      <vt:lpstr>PowerPoint Presentation</vt:lpstr>
      <vt:lpstr>Growth hormone release</vt:lpstr>
      <vt:lpstr>Clinical features</vt:lpstr>
      <vt:lpstr>Metabolic/visceral features</vt:lpstr>
      <vt:lpstr>Diagnosis</vt:lpstr>
      <vt:lpstr>Treatment</vt:lpstr>
      <vt:lpstr>Summary</vt:lpstr>
      <vt:lpstr>The End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Normal pituitary Magnetic resonance scan</dc:title>
  <dc:creator>Robert Schmidli</dc:creator>
  <cp:lastModifiedBy>Robert Schmidli</cp:lastModifiedBy>
  <cp:revision>51</cp:revision>
  <dcterms:created xsi:type="dcterms:W3CDTF">2004-10-17T09:41:07Z</dcterms:created>
  <dcterms:modified xsi:type="dcterms:W3CDTF">2023-10-03T10:37:01Z</dcterms:modified>
</cp:coreProperties>
</file>