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7" r:id="rId4"/>
    <p:sldId id="261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7" r:id="rId25"/>
    <p:sldId id="285" r:id="rId26"/>
    <p:sldId id="286" r:id="rId27"/>
    <p:sldId id="290" r:id="rId28"/>
    <p:sldId id="289" r:id="rId29"/>
    <p:sldId id="288" r:id="rId30"/>
    <p:sldId id="296" r:id="rId31"/>
    <p:sldId id="279" r:id="rId32"/>
    <p:sldId id="280" r:id="rId33"/>
    <p:sldId id="281" r:id="rId34"/>
    <p:sldId id="283" r:id="rId35"/>
    <p:sldId id="282" r:id="rId36"/>
    <p:sldId id="284" r:id="rId37"/>
    <p:sldId id="292" r:id="rId38"/>
    <p:sldId id="293" r:id="rId39"/>
    <p:sldId id="294" r:id="rId40"/>
    <p:sldId id="295" r:id="rId41"/>
    <p:sldId id="278" r:id="rId42"/>
    <p:sldId id="29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BF5"/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82249-4F8D-5A7B-6194-D55CDE417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BDC50F-190F-7526-741C-18E94A828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F1CB5-1034-1271-864C-8297B6C5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34C1-4C7E-45CA-B040-B54376F97ABD}" type="datetimeFigureOut">
              <a:rPr lang="en-AU" smtClean="0"/>
              <a:t>25/10/2023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F2741-883B-1283-D85D-7F026A95A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0A5E7-AC64-53AB-2422-866EF8D1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8484-28E4-437D-801F-8922BFBE52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531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10D1C-BE2C-FCB3-2ED3-C718A8F36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DC928-5518-A4B2-733A-34DAA569E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902F0-7F00-C4BF-C39E-595A39D77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34C1-4C7E-45CA-B040-B54376F97ABD}" type="datetimeFigureOut">
              <a:rPr lang="en-AU" smtClean="0"/>
              <a:t>25/10/2023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B7A4A-D627-F207-1366-5CB384280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35EBF-E9E0-32E9-D000-E3BFAE1DE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8484-28E4-437D-801F-8922BFBE52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556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397AD2-87EB-5E03-8C78-B36A6F86A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225EF7-DA11-B061-EADB-7E07791C4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5A946-A115-76EE-AB3E-BF828DFBA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34C1-4C7E-45CA-B040-B54376F97ABD}" type="datetimeFigureOut">
              <a:rPr lang="en-AU" smtClean="0"/>
              <a:t>25/10/2023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103FB-D051-F278-823D-315B9BCC7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1FCE7-0F3D-B4B0-987D-ACE41C0B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8484-28E4-437D-801F-8922BFBE52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445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6E626-52EC-34A9-4C28-F0CD3E3CD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E1455-AAC7-BA2B-808E-3215997BE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4AB9-EFAA-E254-816A-00DA54D93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34C1-4C7E-45CA-B040-B54376F97ABD}" type="datetimeFigureOut">
              <a:rPr lang="en-AU" smtClean="0"/>
              <a:t>25/10/2023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B2CBB-2EBE-7D13-8F26-79F331146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91EB1-79A8-FD30-F468-36B87A019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8484-28E4-437D-801F-8922BFBE52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52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7722E-44A6-0D4C-DAD6-53D2E6C9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BBB40-D8F9-2C81-EC26-BEE6F5384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CAE61-AC17-E216-1B49-0EEE9A062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34C1-4C7E-45CA-B040-B54376F97ABD}" type="datetimeFigureOut">
              <a:rPr lang="en-AU" smtClean="0"/>
              <a:t>25/10/2023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E8FB5-0EFF-586C-A44B-3EE2D8A82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ACCEF-03DD-84B0-D982-7B93C7769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8484-28E4-437D-801F-8922BFBE52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570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06A85-38B6-674E-B93F-F854DB47A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470D3-CEFB-5451-922D-2E24FAE73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6DDA93-8E07-4793-105F-8966BC028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149EC-9691-2DD0-866B-20FCE10B6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34C1-4C7E-45CA-B040-B54376F97ABD}" type="datetimeFigureOut">
              <a:rPr lang="en-AU" smtClean="0"/>
              <a:t>25/10/2023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D5BBE-A1BC-D893-FBC0-651CD58CF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D544F-1976-E2EE-3962-15F31C608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8484-28E4-437D-801F-8922BFBE52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451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F3A2E-1CD5-1D77-CE88-CAA19B88B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F5DC4-759E-3053-64EB-8394993A4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EAB2D-2723-E0AD-C2FE-1AE0D1318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ECD1DD-091F-0999-DA31-36ABA3A880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8E0B76-56F1-357F-B701-05E10CE3D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AC896B-8A54-4F9E-4362-DA05F6CB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34C1-4C7E-45CA-B040-B54376F97ABD}" type="datetimeFigureOut">
              <a:rPr lang="en-AU" smtClean="0"/>
              <a:t>25/10/2023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330A94-3060-AC17-F748-8309D49BF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4C7C22-B3AD-90CD-6ADC-37A6EDEC4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8484-28E4-437D-801F-8922BFBE52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4788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881A-5641-C0A9-CCA4-8C69495CA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556960-4C9E-A9CD-D054-B7E6B5356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34C1-4C7E-45CA-B040-B54376F97ABD}" type="datetimeFigureOut">
              <a:rPr lang="en-AU" smtClean="0"/>
              <a:t>25/10/2023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02C32B-C04C-9E76-EF40-711B1BC14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0ACDD0-4116-0109-08F9-8620A5153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8484-28E4-437D-801F-8922BFBE52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616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093CF4-7667-A6D4-23C9-38B1F6A5E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34C1-4C7E-45CA-B040-B54376F97ABD}" type="datetimeFigureOut">
              <a:rPr lang="en-AU" smtClean="0"/>
              <a:t>25/10/2023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4FE790-687A-8A18-C09A-FA4CEC102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9E0FA-403B-3694-C9EA-149AE802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8484-28E4-437D-801F-8922BFBE52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1194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E72DB-C462-8E41-DB5F-9FAFBCDAE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3787B-D504-9093-C755-10C7869A6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385E7D-B978-349E-8CFD-87101FEDC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0A601-8947-5AF0-59A5-9C56D0069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34C1-4C7E-45CA-B040-B54376F97ABD}" type="datetimeFigureOut">
              <a:rPr lang="en-AU" smtClean="0"/>
              <a:t>25/10/2023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C609E-DC34-9F1E-C858-4BF475E92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A7A3E6-EC87-7629-5EB4-183484D2B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8484-28E4-437D-801F-8922BFBE52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805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648D9-1AF0-8AAB-D0E5-3EF3BA18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88D0FE-60D7-E6D9-ABDB-BF5E4F8889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9C4DF-5369-1A16-E6A8-E066DF49E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E79A7C-6DB8-8F3B-7A69-52353CAA6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34C1-4C7E-45CA-B040-B54376F97ABD}" type="datetimeFigureOut">
              <a:rPr lang="en-AU" smtClean="0"/>
              <a:t>25/10/2023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68F6B1-1F4A-6B43-374B-EAD9753E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A087C-7417-3360-2358-DB0FA23EE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8484-28E4-437D-801F-8922BFBE52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764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B5D2D-36C5-E557-2FCF-F2EB6429C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C2462-BE54-C3A6-EB1A-9CA186C15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BD9B3-395D-505C-987E-A1D30977B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834C1-4C7E-45CA-B040-B54376F97ABD}" type="datetimeFigureOut">
              <a:rPr lang="en-AU" smtClean="0"/>
              <a:t>25/10/2023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3C0DA-9149-A5D9-1D2C-5C8683711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FBB66-9C72-1B34-3157-451F4D3FD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B8484-28E4-437D-801F-8922BFBE52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28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63F19-5943-1A2D-7BDB-C0F4C035A2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Prolactinomas: when to withdraw treatment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6E1EF4-A173-F322-0C33-8065D264CE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Robert Schmidli</a:t>
            </a:r>
          </a:p>
        </p:txBody>
      </p:sp>
    </p:spTree>
    <p:extLst>
      <p:ext uri="{BB962C8B-B14F-4D97-AF65-F5344CB8AC3E}">
        <p14:creationId xmlns:p14="http://schemas.microsoft.com/office/powerpoint/2010/main" val="3763233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BF2A4-A089-9DED-3A48-43B5809A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87B10-298A-013A-A6AA-C8CF7C3C5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AU" dirty="0"/>
              <a:t>Feb 2001</a:t>
            </a:r>
          </a:p>
          <a:p>
            <a:pPr lvl="1"/>
            <a:r>
              <a:rPr lang="en-AU" dirty="0"/>
              <a:t>Bromocriptine – dose titrated to 30mg/day</a:t>
            </a:r>
          </a:p>
          <a:p>
            <a:pPr lvl="1"/>
            <a:r>
              <a:rPr lang="en-AU" dirty="0"/>
              <a:t>Prolactin persistently &gt;150</a:t>
            </a:r>
            <a:r>
              <a:rPr lang="en-AU" dirty="0">
                <a:sym typeface="Symbol" panose="05050102010706020507" pitchFamily="18" charset="2"/>
              </a:rPr>
              <a:t>g/L</a:t>
            </a:r>
          </a:p>
          <a:p>
            <a:pPr lvl="1"/>
            <a:r>
              <a:rPr lang="en-AU" dirty="0">
                <a:sym typeface="Symbol" panose="05050102010706020507" pitchFamily="18" charset="2"/>
              </a:rPr>
              <a:t>Discussed/seen by P McNeill, J Fuller, K Ho</a:t>
            </a:r>
          </a:p>
          <a:p>
            <a:pPr lvl="1"/>
            <a:r>
              <a:rPr lang="en-AU" dirty="0">
                <a:sym typeface="Symbol" panose="05050102010706020507" pitchFamily="18" charset="2"/>
              </a:rPr>
              <a:t>MRI – “Excellent response to Bromocriptine … Prolactinoma gland entirely within pituitary gland”. Suggestion haemorrhagic change</a:t>
            </a:r>
          </a:p>
          <a:p>
            <a:r>
              <a:rPr lang="en-AU" dirty="0">
                <a:sym typeface="Symbol" panose="05050102010706020507" pitchFamily="18" charset="2"/>
              </a:rPr>
              <a:t>June 2001</a:t>
            </a:r>
          </a:p>
          <a:p>
            <a:pPr lvl="1"/>
            <a:r>
              <a:rPr lang="en-AU" dirty="0">
                <a:sym typeface="Symbol" panose="05050102010706020507" pitchFamily="18" charset="2"/>
              </a:rPr>
              <a:t>Prolactin 88g/L</a:t>
            </a:r>
          </a:p>
          <a:p>
            <a:pPr lvl="1"/>
            <a:r>
              <a:rPr lang="en-AU" dirty="0">
                <a:sym typeface="Symbol" panose="05050102010706020507" pitchFamily="18" charset="2"/>
              </a:rPr>
              <a:t>Visual fields improved (April)</a:t>
            </a:r>
          </a:p>
          <a:p>
            <a:r>
              <a:rPr lang="en-AU" dirty="0">
                <a:sym typeface="Symbol" panose="05050102010706020507" pitchFamily="18" charset="2"/>
              </a:rPr>
              <a:t>August 2001</a:t>
            </a:r>
          </a:p>
          <a:p>
            <a:pPr lvl="1"/>
            <a:r>
              <a:rPr lang="en-AU" dirty="0">
                <a:sym typeface="Symbol" panose="05050102010706020507" pitchFamily="18" charset="2"/>
              </a:rPr>
              <a:t>Hair loss (Bromocriptine - NEJM)</a:t>
            </a:r>
          </a:p>
          <a:p>
            <a:pPr lvl="1"/>
            <a:r>
              <a:rPr lang="en-AU" dirty="0">
                <a:sym typeface="Symbol" panose="05050102010706020507" pitchFamily="18" charset="2"/>
              </a:rPr>
              <a:t>Further haemorrhage on MRI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464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9D8CE-1E5E-2745-BD3A-C209A2D2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Further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EE64F-6BCF-E7DF-D17C-0A14EAF8F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Marked weight loss – CT abdomen, endoscopy </a:t>
            </a:r>
            <a:r>
              <a:rPr lang="en-AU" dirty="0">
                <a:sym typeface="Wingdings" panose="05000000000000000000" pitchFamily="2" charset="2"/>
              </a:rPr>
              <a:t> no explanation</a:t>
            </a:r>
          </a:p>
          <a:p>
            <a:r>
              <a:rPr lang="en-AU" dirty="0">
                <a:sym typeface="Wingdings" panose="05000000000000000000" pitchFamily="2" charset="2"/>
              </a:rPr>
              <a:t>December 2004</a:t>
            </a:r>
          </a:p>
          <a:p>
            <a:pPr lvl="1"/>
            <a:r>
              <a:rPr lang="en-AU" dirty="0">
                <a:sym typeface="Wingdings" panose="05000000000000000000" pitchFamily="2" charset="2"/>
              </a:rPr>
              <a:t>No discrete mass lesion on MRI</a:t>
            </a:r>
          </a:p>
          <a:p>
            <a:pPr lvl="1"/>
            <a:r>
              <a:rPr lang="en-AU" dirty="0">
                <a:sym typeface="Wingdings" panose="05000000000000000000" pitchFamily="2" charset="2"/>
              </a:rPr>
              <a:t>Prolactin normal</a:t>
            </a:r>
          </a:p>
          <a:p>
            <a:pPr lvl="1"/>
            <a:r>
              <a:rPr lang="en-AU" dirty="0">
                <a:sym typeface="Wingdings" panose="05000000000000000000" pitchFamily="2" charset="2"/>
              </a:rPr>
              <a:t>Bromocriptine tapered</a:t>
            </a:r>
          </a:p>
          <a:p>
            <a:pPr lvl="1"/>
            <a:r>
              <a:rPr lang="en-AU" dirty="0">
                <a:sym typeface="Wingdings" panose="05000000000000000000" pitchFamily="2" charset="2"/>
              </a:rPr>
              <a:t>Sister diagnosed with microprolactinoma</a:t>
            </a:r>
          </a:p>
          <a:p>
            <a:pPr lvl="1"/>
            <a:r>
              <a:rPr lang="en-AU" dirty="0">
                <a:sym typeface="Wingdings" panose="05000000000000000000" pitchFamily="2" charset="2"/>
              </a:rPr>
              <a:t>Ca</a:t>
            </a:r>
            <a:r>
              <a:rPr lang="en-AU" baseline="30000" dirty="0">
                <a:sym typeface="Wingdings" panose="05000000000000000000" pitchFamily="2" charset="2"/>
              </a:rPr>
              <a:t>++</a:t>
            </a:r>
            <a:r>
              <a:rPr lang="en-AU" dirty="0">
                <a:sym typeface="Wingdings" panose="05000000000000000000" pitchFamily="2" charset="2"/>
              </a:rPr>
              <a:t>, PTH normal</a:t>
            </a:r>
          </a:p>
          <a:p>
            <a:r>
              <a:rPr lang="en-AU" dirty="0">
                <a:sym typeface="Wingdings" panose="05000000000000000000" pitchFamily="2" charset="2"/>
              </a:rPr>
              <a:t>February 2006</a:t>
            </a:r>
          </a:p>
          <a:p>
            <a:pPr lvl="1"/>
            <a:r>
              <a:rPr lang="en-AU" dirty="0">
                <a:sym typeface="Wingdings" panose="05000000000000000000" pitchFamily="2" charset="2"/>
              </a:rPr>
              <a:t>Normal sized pituitary on MRI</a:t>
            </a:r>
          </a:p>
          <a:p>
            <a:pPr lvl="1"/>
            <a:r>
              <a:rPr lang="en-AU" dirty="0">
                <a:sym typeface="Wingdings" panose="05000000000000000000" pitchFamily="2" charset="2"/>
              </a:rPr>
              <a:t>Further tapering bromocriptine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1960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5FA3E-8963-01E4-893F-D3189E787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Progress -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2E0D0-F655-1766-64F5-5F610B0FC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June 2010</a:t>
            </a:r>
          </a:p>
          <a:p>
            <a:pPr lvl="1"/>
            <a:r>
              <a:rPr lang="en-AU" dirty="0"/>
              <a:t>Bromocriptine 5mg daily</a:t>
            </a:r>
          </a:p>
          <a:p>
            <a:r>
              <a:rPr lang="en-AU" dirty="0"/>
              <a:t>April 2012</a:t>
            </a:r>
          </a:p>
          <a:p>
            <a:pPr lvl="1"/>
            <a:r>
              <a:rPr lang="en-AU" dirty="0"/>
              <a:t>Referred haematology – thrombocytopenia &amp; neutropenia</a:t>
            </a:r>
          </a:p>
          <a:p>
            <a:r>
              <a:rPr lang="en-AU" dirty="0"/>
              <a:t>February 2013</a:t>
            </a:r>
          </a:p>
          <a:p>
            <a:pPr lvl="1"/>
            <a:r>
              <a:rPr lang="en-AU" dirty="0"/>
              <a:t>Diagnosed hairy cell leukaemia. Rx Cladribine</a:t>
            </a:r>
          </a:p>
          <a:p>
            <a:pPr lvl="1"/>
            <a:r>
              <a:rPr lang="en-AU" dirty="0"/>
              <a:t>Follow-up marrow showed complete remission</a:t>
            </a:r>
          </a:p>
          <a:p>
            <a:r>
              <a:rPr lang="en-AU" dirty="0"/>
              <a:t>2014</a:t>
            </a:r>
          </a:p>
          <a:p>
            <a:pPr lvl="1"/>
            <a:r>
              <a:rPr lang="en-AU" dirty="0"/>
              <a:t>Fatigue – diagnosed with obstructive sleep apnoea</a:t>
            </a:r>
          </a:p>
        </p:txBody>
      </p:sp>
    </p:spTree>
    <p:extLst>
      <p:ext uri="{BB962C8B-B14F-4D97-AF65-F5344CB8AC3E}">
        <p14:creationId xmlns:p14="http://schemas.microsoft.com/office/powerpoint/2010/main" val="3835821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CE65A-FB0A-26B8-E159-8D286A56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Progress -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73884-F852-0079-86DA-DD30D2A56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968875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March 2017</a:t>
            </a:r>
          </a:p>
          <a:p>
            <a:pPr lvl="1"/>
            <a:r>
              <a:rPr lang="en-AU" dirty="0"/>
              <a:t>Bromocriptine 2.5mg 5/7 days</a:t>
            </a:r>
          </a:p>
          <a:p>
            <a:pPr lvl="1"/>
            <a:r>
              <a:rPr lang="en-AU" dirty="0"/>
              <a:t>Prolactin 281mIU/L</a:t>
            </a:r>
          </a:p>
          <a:p>
            <a:pPr lvl="1"/>
            <a:r>
              <a:rPr lang="en-AU" dirty="0"/>
              <a:t>Fatigue</a:t>
            </a:r>
          </a:p>
          <a:p>
            <a:pPr lvl="1"/>
            <a:r>
              <a:rPr lang="en-AU" dirty="0"/>
              <a:t>Stopped Bromocriptine</a:t>
            </a:r>
          </a:p>
          <a:p>
            <a:r>
              <a:rPr lang="en-AU" dirty="0"/>
              <a:t>April 2017</a:t>
            </a:r>
          </a:p>
          <a:p>
            <a:pPr lvl="1"/>
            <a:r>
              <a:rPr lang="en-AU" dirty="0"/>
              <a:t>Prolactin 236mIU/L</a:t>
            </a:r>
          </a:p>
          <a:p>
            <a:r>
              <a:rPr lang="en-AU" dirty="0"/>
              <a:t>February 2018</a:t>
            </a:r>
          </a:p>
          <a:p>
            <a:pPr lvl="1"/>
            <a:r>
              <a:rPr lang="en-AU" dirty="0"/>
              <a:t>MRI – “Unchanged pituitary appearances. No evidence of tumour recurrence”</a:t>
            </a:r>
          </a:p>
          <a:p>
            <a:r>
              <a:rPr lang="en-AU" dirty="0"/>
              <a:t>March 2021</a:t>
            </a:r>
          </a:p>
          <a:p>
            <a:pPr lvl="1"/>
            <a:r>
              <a:rPr lang="en-AU" dirty="0"/>
              <a:t>MRI unchanged: “</a:t>
            </a:r>
            <a:r>
              <a:rPr lang="en-GB" dirty="0"/>
              <a:t>The sella is expanded. There is some residual pituitary tissue seen posteriorly and on the right.”</a:t>
            </a:r>
            <a:endParaRPr lang="en-AU" dirty="0"/>
          </a:p>
          <a:p>
            <a:r>
              <a:rPr lang="en-AU" dirty="0"/>
              <a:t>April 2023</a:t>
            </a:r>
          </a:p>
          <a:p>
            <a:pPr lvl="1"/>
            <a:r>
              <a:rPr lang="en-AU" dirty="0"/>
              <a:t>Prolactin 175mIU/L</a:t>
            </a:r>
          </a:p>
        </p:txBody>
      </p:sp>
    </p:spTree>
    <p:extLst>
      <p:ext uri="{BB962C8B-B14F-4D97-AF65-F5344CB8AC3E}">
        <p14:creationId xmlns:p14="http://schemas.microsoft.com/office/powerpoint/2010/main" val="3979724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3193D-94F6-B57C-34CF-6A43D2E93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DBCB4-0C9F-47F0-F845-037E82A1C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6215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E8B3-6877-D3C2-F6B1-5F74CBDEE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15910-7F9F-D12A-EBF3-189FCE921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26-year-old man</a:t>
            </a:r>
          </a:p>
          <a:p>
            <a:r>
              <a:rPr lang="en-AU" dirty="0"/>
              <a:t>2002: Referred by ophthalmologist with field defect</a:t>
            </a:r>
          </a:p>
          <a:p>
            <a:r>
              <a:rPr lang="en-AU" dirty="0"/>
              <a:t>Problem with R eye 4y before presentation</a:t>
            </a:r>
          </a:p>
          <a:p>
            <a:pPr lvl="1"/>
            <a:r>
              <a:rPr lang="en-AU" dirty="0"/>
              <a:t>Reassured normal by optometrist</a:t>
            </a:r>
          </a:p>
          <a:p>
            <a:r>
              <a:rPr lang="en-AU" dirty="0"/>
              <a:t>“Unable to see out of corner of eye”</a:t>
            </a:r>
          </a:p>
          <a:p>
            <a:pPr lvl="1"/>
            <a:r>
              <a:rPr lang="en-AU" dirty="0"/>
              <a:t>Passed driver’s licence</a:t>
            </a:r>
          </a:p>
          <a:p>
            <a:r>
              <a:rPr lang="en-AU" dirty="0"/>
              <a:t>CT: large pituitary adenoma 23 x 40mm</a:t>
            </a:r>
          </a:p>
          <a:p>
            <a:pPr lvl="1"/>
            <a:r>
              <a:rPr lang="en-AU" dirty="0"/>
              <a:t>Compression &amp; elevation of chiasm</a:t>
            </a:r>
          </a:p>
          <a:p>
            <a:r>
              <a:rPr lang="en-AU" dirty="0"/>
              <a:t>Scanty body hair, shaves every few months</a:t>
            </a:r>
          </a:p>
          <a:p>
            <a:r>
              <a:rPr lang="en-AU" dirty="0"/>
              <a:t>Rather high pitched voice</a:t>
            </a:r>
          </a:p>
          <a:p>
            <a:r>
              <a:rPr lang="en-AU" dirty="0"/>
              <a:t>Reduced libido, some early morning erections</a:t>
            </a:r>
          </a:p>
        </p:txBody>
      </p:sp>
    </p:spTree>
    <p:extLst>
      <p:ext uri="{BB962C8B-B14F-4D97-AF65-F5344CB8AC3E}">
        <p14:creationId xmlns:p14="http://schemas.microsoft.com/office/powerpoint/2010/main" val="3925118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B442A-23ED-D0EA-1CCA-024701F09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725"/>
            <a:ext cx="10515600" cy="1325563"/>
          </a:xfrm>
        </p:spPr>
        <p:txBody>
          <a:bodyPr/>
          <a:lstStyle/>
          <a:p>
            <a:r>
              <a:rPr lang="en-AU" dirty="0"/>
              <a:t>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92B08-9CFA-EE67-7855-F4A454B42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Appeared young for years</a:t>
            </a:r>
          </a:p>
          <a:p>
            <a:r>
              <a:rPr lang="en-AU" dirty="0"/>
              <a:t>Rather high-pitched voice</a:t>
            </a:r>
          </a:p>
          <a:p>
            <a:r>
              <a:rPr lang="en-AU" dirty="0"/>
              <a:t>BP     104/76              104/82</a:t>
            </a:r>
          </a:p>
          <a:p>
            <a:r>
              <a:rPr lang="en-AU" dirty="0"/>
              <a:t>Sparse facial hair</a:t>
            </a:r>
          </a:p>
          <a:p>
            <a:r>
              <a:rPr lang="en-AU" dirty="0"/>
              <a:t>Reduced body hair</a:t>
            </a:r>
          </a:p>
          <a:p>
            <a:r>
              <a:rPr lang="en-AU" dirty="0"/>
              <a:t>Pubic hair, penis Tanner 4</a:t>
            </a:r>
          </a:p>
          <a:p>
            <a:r>
              <a:rPr lang="en-AU" dirty="0"/>
              <a:t>R field – upper nasal only, temporal defect L</a:t>
            </a:r>
          </a:p>
          <a:p>
            <a:r>
              <a:rPr lang="en-AU" dirty="0"/>
              <a:t>Pale optic discs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A49B01-7BC4-B43F-F253-F96C79E7E1D5}"/>
              </a:ext>
            </a:extLst>
          </p:cNvPr>
          <p:cNvGrpSpPr/>
          <p:nvPr/>
        </p:nvGrpSpPr>
        <p:grpSpPr>
          <a:xfrm>
            <a:off x="3191933" y="2904067"/>
            <a:ext cx="651934" cy="304800"/>
            <a:chOff x="4919133" y="592667"/>
            <a:chExt cx="651934" cy="3048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56FFAC1-1DE5-EF2B-6C35-8C4630B49110}"/>
                </a:ext>
              </a:extLst>
            </p:cNvPr>
            <p:cNvSpPr/>
            <p:nvPr/>
          </p:nvSpPr>
          <p:spPr>
            <a:xfrm>
              <a:off x="4919133" y="668867"/>
              <a:ext cx="169333" cy="1693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253851B-6177-0C2A-6934-6A306027A09D}"/>
                </a:ext>
              </a:extLst>
            </p:cNvPr>
            <p:cNvCxnSpPr/>
            <p:nvPr/>
          </p:nvCxnSpPr>
          <p:spPr>
            <a:xfrm flipH="1">
              <a:off x="5088466" y="745067"/>
              <a:ext cx="33866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C9DF301-3BEA-3ADA-C779-CA53CB19DC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27133" y="592667"/>
              <a:ext cx="143934" cy="1439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B1899B2-3CF4-C259-7172-7A64A7CF63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27133" y="753533"/>
              <a:ext cx="143934" cy="1439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67600F7-853E-002A-37EA-7E00514E0122}"/>
                </a:ext>
              </a:extLst>
            </p:cNvPr>
            <p:cNvCxnSpPr/>
            <p:nvPr/>
          </p:nvCxnSpPr>
          <p:spPr>
            <a:xfrm>
              <a:off x="5257799" y="592667"/>
              <a:ext cx="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2FB30C-0FD8-3B83-6197-DFC661F47B42}"/>
              </a:ext>
            </a:extLst>
          </p:cNvPr>
          <p:cNvGrpSpPr/>
          <p:nvPr/>
        </p:nvGrpSpPr>
        <p:grpSpPr>
          <a:xfrm rot="5400000">
            <a:off x="5122331" y="2895601"/>
            <a:ext cx="651934" cy="304800"/>
            <a:chOff x="4919133" y="592667"/>
            <a:chExt cx="651934" cy="3048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8568580-1A5B-B985-D128-04EA8C834363}"/>
                </a:ext>
              </a:extLst>
            </p:cNvPr>
            <p:cNvSpPr/>
            <p:nvPr/>
          </p:nvSpPr>
          <p:spPr>
            <a:xfrm>
              <a:off x="4919133" y="668867"/>
              <a:ext cx="169333" cy="1693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248E897-23A0-CCB3-D6B2-76B285E7D027}"/>
                </a:ext>
              </a:extLst>
            </p:cNvPr>
            <p:cNvCxnSpPr/>
            <p:nvPr/>
          </p:nvCxnSpPr>
          <p:spPr>
            <a:xfrm flipH="1">
              <a:off x="5088466" y="745067"/>
              <a:ext cx="33866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B65E024-E945-C9E6-18F5-CA47B70DCA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27133" y="592667"/>
              <a:ext cx="143934" cy="1439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37610C0-88DD-09D6-AE95-C1E0E5025C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27133" y="753533"/>
              <a:ext cx="143934" cy="1439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3615753-6E87-BEC4-AE2A-CB81AA94D558}"/>
                </a:ext>
              </a:extLst>
            </p:cNvPr>
            <p:cNvCxnSpPr/>
            <p:nvPr/>
          </p:nvCxnSpPr>
          <p:spPr>
            <a:xfrm>
              <a:off x="5257799" y="592667"/>
              <a:ext cx="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6839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3BE45-2FF5-74C0-3964-94DE98E22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Investigations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8D4583-C757-BA7E-0918-AFEFAF0EE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78595"/>
            <a:ext cx="8813800" cy="459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40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7C85-C859-77C8-095D-962D08706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5582D-5BFA-8215-1572-DA207B049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Cortisone acetate 15 + 10mg</a:t>
            </a:r>
          </a:p>
          <a:p>
            <a:r>
              <a:rPr lang="en-AU" dirty="0"/>
              <a:t>Cabergoline 0.5mg weekly </a:t>
            </a:r>
            <a:r>
              <a:rPr lang="en-AU" dirty="0">
                <a:sym typeface="Wingdings" panose="05000000000000000000" pitchFamily="2" charset="2"/>
              </a:rPr>
              <a:t> twice weekly  5 per week</a:t>
            </a:r>
          </a:p>
          <a:p>
            <a:r>
              <a:rPr lang="en-AU" dirty="0">
                <a:sym typeface="Wingdings" panose="05000000000000000000" pitchFamily="2" charset="2"/>
              </a:rPr>
              <a:t>Thyroxine 50</a:t>
            </a:r>
            <a:r>
              <a:rPr lang="en-AU" dirty="0">
                <a:sym typeface="Symbol" panose="05050102010706020507" pitchFamily="18" charset="2"/>
              </a:rPr>
              <a:t>g daily (after Cortisone)</a:t>
            </a:r>
          </a:p>
          <a:p>
            <a:r>
              <a:rPr lang="en-AU" dirty="0" err="1">
                <a:sym typeface="Symbol" panose="05050102010706020507" pitchFamily="18" charset="2"/>
              </a:rPr>
              <a:t>Sustanon</a:t>
            </a:r>
            <a:r>
              <a:rPr lang="en-AU">
                <a:sym typeface="Symbol" panose="05050102010706020507" pitchFamily="18" charset="2"/>
              </a:rPr>
              <a:t> 250mg 3-weekly</a:t>
            </a:r>
            <a:br>
              <a:rPr lang="en-AU" dirty="0">
                <a:sym typeface="Symbol" panose="05050102010706020507" pitchFamily="18" charset="2"/>
              </a:rPr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5137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2A6D5-75F7-B809-CDB0-E9B49656A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382E0-0246-A357-DD29-C2C509ED7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2006</a:t>
            </a:r>
          </a:p>
          <a:p>
            <a:pPr lvl="1"/>
            <a:r>
              <a:rPr lang="en-AU" dirty="0"/>
              <a:t>Cabergoline 0.5mg twice a week</a:t>
            </a:r>
          </a:p>
          <a:p>
            <a:pPr lvl="1"/>
            <a:r>
              <a:rPr lang="en-AU" dirty="0"/>
              <a:t>Cortisone acetate, thyroxine, </a:t>
            </a:r>
            <a:r>
              <a:rPr lang="en-AU" dirty="0" err="1"/>
              <a:t>Sustanon</a:t>
            </a:r>
            <a:r>
              <a:rPr lang="en-AU" dirty="0"/>
              <a:t> </a:t>
            </a:r>
            <a:r>
              <a:rPr lang="en-AU" dirty="0">
                <a:sym typeface="Wingdings" panose="05000000000000000000" pitchFamily="2" charset="2"/>
              </a:rPr>
              <a:t> Testogel</a:t>
            </a:r>
          </a:p>
          <a:p>
            <a:pPr lvl="1"/>
            <a:r>
              <a:rPr lang="en-AU" dirty="0">
                <a:sym typeface="Wingdings" panose="05000000000000000000" pitchFamily="2" charset="2"/>
              </a:rPr>
              <a:t>No evidence of tumour on MRI</a:t>
            </a:r>
          </a:p>
          <a:p>
            <a:pPr lvl="1"/>
            <a:r>
              <a:rPr lang="en-AU" dirty="0">
                <a:sym typeface="Wingdings" panose="05000000000000000000" pitchFamily="2" charset="2"/>
              </a:rPr>
              <a:t>Hand movement R, normal fields on L</a:t>
            </a:r>
          </a:p>
          <a:p>
            <a:r>
              <a:rPr lang="en-AU" dirty="0">
                <a:sym typeface="Wingdings" panose="05000000000000000000" pitchFamily="2" charset="2"/>
              </a:rPr>
              <a:t>2014</a:t>
            </a:r>
          </a:p>
          <a:p>
            <a:pPr lvl="1"/>
            <a:r>
              <a:rPr lang="en-AU" dirty="0">
                <a:sym typeface="Wingdings" panose="05000000000000000000" pitchFamily="2" charset="2"/>
              </a:rPr>
              <a:t>Not seen since 2010</a:t>
            </a:r>
          </a:p>
          <a:p>
            <a:pPr lvl="1"/>
            <a:r>
              <a:rPr lang="en-AU" dirty="0">
                <a:sym typeface="Wingdings" panose="05000000000000000000" pitchFamily="2" charset="2"/>
              </a:rPr>
              <a:t>18 month old child, partner had miscarriage</a:t>
            </a:r>
          </a:p>
          <a:p>
            <a:pPr lvl="1"/>
            <a:r>
              <a:rPr lang="en-AU" dirty="0">
                <a:sym typeface="Wingdings" panose="05000000000000000000" pitchFamily="2" charset="2"/>
              </a:rPr>
              <a:t>Cabergoline 1 per week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0640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F9BBA-42D7-7511-9721-B4644FE51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AU" dirty="0"/>
            </a:br>
            <a:r>
              <a:rPr lang="en-AU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3FBFB-8AD4-7B14-5C60-478070E11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Case histories</a:t>
            </a:r>
          </a:p>
          <a:p>
            <a:r>
              <a:rPr lang="en-AU" dirty="0"/>
              <a:t>Practice audit</a:t>
            </a:r>
          </a:p>
          <a:p>
            <a:r>
              <a:rPr lang="en-AU" dirty="0"/>
              <a:t>Pituitary macroadenoma</a:t>
            </a:r>
          </a:p>
          <a:p>
            <a:r>
              <a:rPr lang="en-AU" dirty="0"/>
              <a:t>Menopause</a:t>
            </a:r>
          </a:p>
          <a:p>
            <a:r>
              <a:rPr lang="en-AU" dirty="0"/>
              <a:t>Post-pregnancy</a:t>
            </a:r>
          </a:p>
        </p:txBody>
      </p:sp>
    </p:spTree>
    <p:extLst>
      <p:ext uri="{BB962C8B-B14F-4D97-AF65-F5344CB8AC3E}">
        <p14:creationId xmlns:p14="http://schemas.microsoft.com/office/powerpoint/2010/main" val="2230278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7FD0-D6A8-FAB2-AF53-138451EC0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C6EE6-408D-7D1C-7027-F9617EFEE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2016</a:t>
            </a:r>
          </a:p>
          <a:p>
            <a:pPr lvl="1"/>
            <a:r>
              <a:rPr lang="en-AU" dirty="0"/>
              <a:t>Semen analysis: 170, 15 x 10</a:t>
            </a:r>
            <a:r>
              <a:rPr lang="en-AU" baseline="30000" dirty="0"/>
              <a:t>6</a:t>
            </a:r>
            <a:r>
              <a:rPr lang="en-AU" dirty="0"/>
              <a:t>/ml [Normal &gt;39]</a:t>
            </a:r>
          </a:p>
          <a:p>
            <a:r>
              <a:rPr lang="en-AU" dirty="0"/>
              <a:t>2017</a:t>
            </a:r>
          </a:p>
          <a:p>
            <a:pPr lvl="1"/>
            <a:r>
              <a:rPr lang="en-AU" dirty="0" err="1"/>
              <a:t>Pregnyl</a:t>
            </a:r>
            <a:r>
              <a:rPr lang="en-AU" dirty="0"/>
              <a:t> injections – wife 6wk pregnant</a:t>
            </a:r>
          </a:p>
          <a:p>
            <a:pPr lvl="1"/>
            <a:r>
              <a:rPr lang="en-AU" dirty="0"/>
              <a:t>Cabergoline 0.5mg weekly</a:t>
            </a:r>
          </a:p>
          <a:p>
            <a:r>
              <a:rPr lang="en-AU" dirty="0"/>
              <a:t>2023</a:t>
            </a:r>
          </a:p>
          <a:p>
            <a:pPr lvl="1"/>
            <a:r>
              <a:rPr lang="en-AU" dirty="0"/>
              <a:t>Not seen since 2018</a:t>
            </a:r>
          </a:p>
          <a:p>
            <a:pPr lvl="1"/>
            <a:r>
              <a:rPr lang="en-AU" dirty="0"/>
              <a:t>Stopped all medications</a:t>
            </a:r>
          </a:p>
          <a:p>
            <a:pPr lvl="1"/>
            <a:r>
              <a:rPr lang="en-AU" dirty="0"/>
              <a:t>Poor libido, fatigue, reduced motivation, exhaustion after work</a:t>
            </a:r>
          </a:p>
        </p:txBody>
      </p:sp>
    </p:spTree>
    <p:extLst>
      <p:ext uri="{BB962C8B-B14F-4D97-AF65-F5344CB8AC3E}">
        <p14:creationId xmlns:p14="http://schemas.microsoft.com/office/powerpoint/2010/main" val="1565879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A788C2-F187-D545-C894-ADC7355EB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55" y="663570"/>
            <a:ext cx="9350240" cy="58991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C48F9B-3849-5219-0B82-CD658E99FC21}"/>
              </a:ext>
            </a:extLst>
          </p:cNvPr>
          <p:cNvSpPr/>
          <p:nvPr/>
        </p:nvSpPr>
        <p:spPr>
          <a:xfrm>
            <a:off x="693207" y="651933"/>
            <a:ext cx="3895725" cy="1129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E27AC7-A743-B3C3-10D4-A56C5549F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MRI pituitary 3 April 2023</a:t>
            </a:r>
          </a:p>
        </p:txBody>
      </p:sp>
    </p:spTree>
    <p:extLst>
      <p:ext uri="{BB962C8B-B14F-4D97-AF65-F5344CB8AC3E}">
        <p14:creationId xmlns:p14="http://schemas.microsoft.com/office/powerpoint/2010/main" val="1463354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BC2A9-C3AB-70AD-BE7A-162FB5117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Investigations - 2023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F578B-F8FD-5C36-75E3-FF994D483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Prolactin			248mIU/L</a:t>
            </a:r>
          </a:p>
          <a:p>
            <a:r>
              <a:rPr lang="en-AU" dirty="0"/>
              <a:t>Testosterone		&lt;0.3nmol/L</a:t>
            </a:r>
          </a:p>
          <a:p>
            <a:r>
              <a:rPr lang="en-AU" dirty="0"/>
              <a:t>Cortisol			90nmol/L</a:t>
            </a:r>
          </a:p>
          <a:p>
            <a:r>
              <a:rPr lang="en-AU" dirty="0"/>
              <a:t>FT4				7.9pmol/L</a:t>
            </a:r>
          </a:p>
          <a:p>
            <a:r>
              <a:rPr lang="en-AU" dirty="0"/>
              <a:t>IGF-1			3nmol/L</a:t>
            </a:r>
          </a:p>
          <a:p>
            <a:r>
              <a:rPr lang="en-AU" dirty="0"/>
              <a:t>Peak GH (glucagon)	&lt;0.2</a:t>
            </a:r>
            <a:r>
              <a:rPr lang="en-AU" dirty="0">
                <a:sym typeface="Symbol" panose="05050102010706020507" pitchFamily="18" charset="2"/>
              </a:rPr>
              <a:t>g/L</a:t>
            </a:r>
          </a:p>
          <a:p>
            <a:r>
              <a:rPr lang="en-AU" dirty="0">
                <a:sym typeface="Symbol" panose="05050102010706020507" pitchFamily="18" charset="2"/>
              </a:rPr>
              <a:t>Na+, K+			normal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657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466FF60-5C60-CCE7-23DD-8E064D0723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925337"/>
              </p:ext>
            </p:extLst>
          </p:nvPr>
        </p:nvGraphicFramePr>
        <p:xfrm>
          <a:off x="838200" y="832645"/>
          <a:ext cx="10515603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667">
                  <a:extLst>
                    <a:ext uri="{9D8B030D-6E8A-4147-A177-3AD203B41FA5}">
                      <a16:colId xmlns:a16="http://schemas.microsoft.com/office/drawing/2014/main" val="1818968207"/>
                    </a:ext>
                  </a:extLst>
                </a:gridCol>
                <a:gridCol w="1058333">
                  <a:extLst>
                    <a:ext uri="{9D8B030D-6E8A-4147-A177-3AD203B41FA5}">
                      <a16:colId xmlns:a16="http://schemas.microsoft.com/office/drawing/2014/main" val="3095922282"/>
                    </a:ext>
                  </a:extLst>
                </a:gridCol>
                <a:gridCol w="1236133">
                  <a:extLst>
                    <a:ext uri="{9D8B030D-6E8A-4147-A177-3AD203B41FA5}">
                      <a16:colId xmlns:a16="http://schemas.microsoft.com/office/drawing/2014/main" val="1762058111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4166484145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591432107"/>
                    </a:ext>
                  </a:extLst>
                </a:gridCol>
                <a:gridCol w="2588283">
                  <a:extLst>
                    <a:ext uri="{9D8B030D-6E8A-4147-A177-3AD203B41FA5}">
                      <a16:colId xmlns:a16="http://schemas.microsoft.com/office/drawing/2014/main" val="3801952825"/>
                    </a:ext>
                  </a:extLst>
                </a:gridCol>
                <a:gridCol w="1408670">
                  <a:extLst>
                    <a:ext uri="{9D8B030D-6E8A-4147-A177-3AD203B41FA5}">
                      <a16:colId xmlns:a16="http://schemas.microsoft.com/office/drawing/2014/main" val="291601514"/>
                    </a:ext>
                  </a:extLst>
                </a:gridCol>
                <a:gridCol w="1320117">
                  <a:extLst>
                    <a:ext uri="{9D8B030D-6E8A-4147-A177-3AD203B41FA5}">
                      <a16:colId xmlns:a16="http://schemas.microsoft.com/office/drawing/2014/main" val="2679443906"/>
                    </a:ext>
                  </a:extLst>
                </a:gridCol>
              </a:tblGrid>
              <a:tr h="583406">
                <a:tc>
                  <a:txBody>
                    <a:bodyPr/>
                    <a:lstStyle/>
                    <a:p>
                      <a:r>
                        <a:rPr lang="en-AU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Age, year </a:t>
                      </a:r>
                    </a:p>
                    <a:p>
                      <a:r>
                        <a:rPr lang="en-AU" sz="1400" dirty="0"/>
                        <a:t>present-</a:t>
                      </a:r>
                      <a:r>
                        <a:rPr lang="en-AU" sz="1400" baseline="0" dirty="0" err="1"/>
                        <a:t>ation</a:t>
                      </a:r>
                      <a:r>
                        <a:rPr lang="en-AU" sz="1400" baseline="0" dirty="0"/>
                        <a:t>, sex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Max tumour</a:t>
                      </a:r>
                    </a:p>
                    <a:p>
                      <a:r>
                        <a:rPr lang="en-AU" sz="1400" dirty="0"/>
                        <a:t>size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Initial</a:t>
                      </a:r>
                    </a:p>
                    <a:p>
                      <a:r>
                        <a:rPr lang="en-AU" sz="1400" dirty="0"/>
                        <a:t>Prolactin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Year Rx</a:t>
                      </a:r>
                    </a:p>
                    <a:p>
                      <a:r>
                        <a:rPr lang="en-AU" sz="1400" dirty="0"/>
                        <a:t>Ceased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Latest</a:t>
                      </a:r>
                    </a:p>
                    <a:p>
                      <a:r>
                        <a:rPr lang="en-AU" sz="1400" dirty="0"/>
                        <a:t>MRI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Latest</a:t>
                      </a:r>
                    </a:p>
                    <a:p>
                      <a:r>
                        <a:rPr lang="en-AU" sz="1400" dirty="0"/>
                        <a:t>Prolactin</a:t>
                      </a:r>
                    </a:p>
                    <a:p>
                      <a:r>
                        <a:rPr lang="en-AU" sz="1400" dirty="0"/>
                        <a:t>(</a:t>
                      </a:r>
                      <a:r>
                        <a:rPr lang="en-AU" sz="1400" dirty="0" err="1"/>
                        <a:t>mIU</a:t>
                      </a:r>
                      <a:r>
                        <a:rPr lang="en-AU" sz="1400" dirty="0"/>
                        <a:t>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Visual</a:t>
                      </a:r>
                    </a:p>
                    <a:p>
                      <a:r>
                        <a:rPr lang="en-AU" sz="1400" dirty="0"/>
                        <a:t>fields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996764"/>
                  </a:ext>
                </a:extLst>
              </a:tr>
              <a:tr h="583406">
                <a:tc>
                  <a:txBody>
                    <a:bodyPr/>
                    <a:lstStyle/>
                    <a:p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35, 2000, M </a:t>
                      </a:r>
                      <a:r>
                        <a:rPr lang="en-AU" dirty="0">
                          <a:solidFill>
                            <a:srgbClr val="CFD5EA"/>
                          </a:solidFill>
                        </a:rPr>
                        <a:t>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28mm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ym typeface="Symbol" panose="05050102010706020507" pitchFamily="18" charset="2"/>
                        </a:rPr>
                        <a:t>&gt;150g/L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No evidence of tumour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972749"/>
                  </a:ext>
                </a:extLst>
              </a:tr>
              <a:tr h="583406">
                <a:tc>
                  <a:txBody>
                    <a:bodyPr/>
                    <a:lstStyle/>
                    <a:p>
                      <a:r>
                        <a:rPr lang="en-A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26, 2002 M </a:t>
                      </a:r>
                      <a:r>
                        <a:rPr lang="en-AU" sz="1800" kern="1200" dirty="0">
                          <a:solidFill>
                            <a:srgbClr val="E9EBF5"/>
                          </a:solidFill>
                          <a:latin typeface="+mn-lt"/>
                          <a:ea typeface="+mn-ea"/>
                          <a:cs typeface="+mn-cs"/>
                        </a:rPr>
                        <a:t>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5169</a:t>
                      </a:r>
                      <a:r>
                        <a:rPr lang="en-AU" dirty="0">
                          <a:sym typeface="Symbol" panose="05050102010706020507" pitchFamily="18" charset="2"/>
                        </a:rPr>
                        <a:t>g/L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~2018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Small defect L aspect </a:t>
                      </a:r>
                      <a:r>
                        <a:rPr lang="en-AU" dirty="0" err="1"/>
                        <a:t>sellar</a:t>
                      </a:r>
                      <a:r>
                        <a:rPr lang="en-AU" dirty="0"/>
                        <a:t> floor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248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Hand </a:t>
                      </a:r>
                      <a:r>
                        <a:rPr lang="en-AU" dirty="0" err="1"/>
                        <a:t>mvt</a:t>
                      </a:r>
                      <a:r>
                        <a:rPr lang="en-AU" dirty="0"/>
                        <a:t> R</a:t>
                      </a:r>
                    </a:p>
                    <a:p>
                      <a:r>
                        <a:rPr lang="en-AU" dirty="0"/>
                        <a:t>Normal 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409786"/>
                  </a:ext>
                </a:extLst>
              </a:tr>
              <a:tr h="583406">
                <a:tc>
                  <a:txBody>
                    <a:bodyPr/>
                    <a:lstStyle/>
                    <a:p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42, 1994 M </a:t>
                      </a:r>
                      <a:r>
                        <a:rPr lang="en-AU" sz="1800" kern="1200" dirty="0">
                          <a:solidFill>
                            <a:srgbClr val="CFD5EA"/>
                          </a:solidFill>
                          <a:latin typeface="+mn-lt"/>
                          <a:ea typeface="+mn-ea"/>
                          <a:cs typeface="+mn-cs"/>
                        </a:rPr>
                        <a:t>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Cystic 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611127"/>
                  </a:ext>
                </a:extLst>
              </a:tr>
              <a:tr h="583406">
                <a:tc>
                  <a:txBody>
                    <a:bodyPr/>
                    <a:lstStyle/>
                    <a:p>
                      <a:r>
                        <a:rPr lang="en-A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54, 2010 M </a:t>
                      </a:r>
                      <a:r>
                        <a:rPr lang="en-AU" sz="1800" kern="1200" dirty="0">
                          <a:solidFill>
                            <a:srgbClr val="E9EBF5"/>
                          </a:solidFill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31,000mIU/L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No tumour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491</a:t>
                      </a:r>
                      <a:r>
                        <a:rPr lang="en-AU" baseline="30000" dirty="0"/>
                        <a:t>*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Not typical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540614"/>
                  </a:ext>
                </a:extLst>
              </a:tr>
              <a:tr h="583406">
                <a:tc>
                  <a:txBody>
                    <a:bodyPr/>
                    <a:lstStyle/>
                    <a:p>
                      <a:r>
                        <a:rPr lang="en-A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25, 2015 M </a:t>
                      </a:r>
                      <a:r>
                        <a:rPr lang="en-AU" sz="1800" kern="1200" dirty="0">
                          <a:solidFill>
                            <a:srgbClr val="CFD5EA"/>
                          </a:solidFill>
                          <a:latin typeface="+mn-lt"/>
                          <a:ea typeface="+mn-ea"/>
                          <a:cs typeface="+mn-cs"/>
                        </a:rPr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8080mIU/L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Subtle region delayed</a:t>
                      </a:r>
                    </a:p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enhancement </a:t>
                      </a:r>
                      <a:r>
                        <a:rPr lang="en-GB" sz="1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 ant/</a:t>
                      </a:r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inferior aspect of the gland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514</a:t>
                      </a:r>
                      <a:r>
                        <a:rPr lang="en-AU" baseline="300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717370"/>
                  </a:ext>
                </a:extLst>
              </a:tr>
              <a:tr h="583406">
                <a:tc>
                  <a:txBody>
                    <a:bodyPr/>
                    <a:lstStyle/>
                    <a:p>
                      <a:r>
                        <a:rPr lang="en-A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72, 2013</a:t>
                      </a:r>
                    </a:p>
                    <a:p>
                      <a:r>
                        <a:rPr lang="en-A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AU" sz="1800" kern="1200" dirty="0">
                          <a:solidFill>
                            <a:srgbClr val="CFD5E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kern="1200" dirty="0">
                          <a:solidFill>
                            <a:srgbClr val="E9EBF5"/>
                          </a:solidFill>
                          <a:latin typeface="+mn-lt"/>
                          <a:ea typeface="+mn-ea"/>
                          <a:cs typeface="+mn-cs"/>
                        </a:rPr>
                        <a:t>DG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&gt;42000mU/L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No tumour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73462"/>
                  </a:ext>
                </a:extLst>
              </a:tr>
              <a:tr h="583406">
                <a:tc>
                  <a:txBody>
                    <a:bodyPr/>
                    <a:lstStyle/>
                    <a:p>
                      <a:r>
                        <a:rPr lang="en-AU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40, 2011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AU" sz="1800" kern="1200" dirty="0">
                          <a:solidFill>
                            <a:srgbClr val="CFD5EA"/>
                          </a:solidFill>
                          <a:latin typeface="+mn-lt"/>
                          <a:ea typeface="+mn-ea"/>
                          <a:cs typeface="+mn-cs"/>
                        </a:rPr>
                        <a:t> 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10680mu/L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Non-enhancing region L hemi pituitary 10x5x5mm. Stable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846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699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E56227-288B-8FA4-9785-532F7B67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Hazards of Cabergoline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74C268-ADD0-1DFA-9FD9-89145B9AE1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1747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2D9FA-EF73-5CD5-FB73-E8F8038A8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Cardiac valve abnormalities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7236F-7B27-1050-1984-E81BEF849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Potent agonist of 5-hydroxytryptamine 2B (5-HT2B) receptor expressed on heart valves (Bromocriptine antagonist)</a:t>
            </a:r>
          </a:p>
          <a:p>
            <a:r>
              <a:rPr lang="en-GB" dirty="0">
                <a:sym typeface="Wingdings" panose="05000000000000000000" pitchFamily="2" charset="2"/>
              </a:rPr>
              <a:t> mitogenic effect on cardiac </a:t>
            </a:r>
            <a:r>
              <a:rPr lang="en-GB" dirty="0" err="1">
                <a:sym typeface="Wingdings" panose="05000000000000000000" pitchFamily="2" charset="2"/>
              </a:rPr>
              <a:t>fibromyoblasts</a:t>
            </a:r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UK GP Research Database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11,417 patients 40-80y on anti-Parkinson drugs 1988-2005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1228 on Cabergoline</a:t>
            </a:r>
          </a:p>
          <a:p>
            <a:r>
              <a:rPr lang="en-GB" dirty="0">
                <a:sym typeface="Wingdings" panose="05000000000000000000" pitchFamily="2" charset="2"/>
              </a:rPr>
              <a:t>Results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6 exposed to Cabergoline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19 no dopamine agonist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Incidence-rate ratio </a:t>
            </a:r>
            <a:r>
              <a:rPr lang="pl-PL" dirty="0">
                <a:sym typeface="Wingdings" panose="05000000000000000000" pitchFamily="2" charset="2"/>
              </a:rPr>
              <a:t>4.9</a:t>
            </a:r>
            <a:r>
              <a:rPr lang="en-AU" dirty="0">
                <a:sym typeface="Wingdings" panose="05000000000000000000" pitchFamily="2" charset="2"/>
              </a:rPr>
              <a:t> (</a:t>
            </a:r>
            <a:r>
              <a:rPr lang="pl-PL" dirty="0">
                <a:sym typeface="Wingdings" panose="05000000000000000000" pitchFamily="2" charset="2"/>
              </a:rPr>
              <a:t>95% CI 1.5</a:t>
            </a:r>
            <a:r>
              <a:rPr lang="en-AU" dirty="0">
                <a:sym typeface="Wingdings" panose="05000000000000000000" pitchFamily="2" charset="2"/>
              </a:rPr>
              <a:t>-</a:t>
            </a:r>
            <a:r>
              <a:rPr lang="pl-PL" dirty="0">
                <a:sym typeface="Wingdings" panose="05000000000000000000" pitchFamily="2" charset="2"/>
              </a:rPr>
              <a:t>15.6)</a:t>
            </a:r>
            <a:r>
              <a:rPr lang="en-AU" dirty="0">
                <a:sym typeface="Wingdings" panose="05000000000000000000" pitchFamily="2" charset="2"/>
              </a:rPr>
              <a:t> for Cabergoline</a:t>
            </a:r>
          </a:p>
          <a:p>
            <a:pPr lvl="2"/>
            <a:r>
              <a:rPr lang="en-AU" dirty="0">
                <a:sym typeface="Wingdings" panose="05000000000000000000" pitchFamily="2" charset="2"/>
              </a:rPr>
              <a:t>Elevated for &gt;3mg daily Cabergoline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3470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FBF26-2F8C-B338-2075-C9772C883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538C4-B024-F43D-BC45-06D9E5210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Cabergoline safe with cumulative dose of 300 - 4000mg</a:t>
            </a:r>
          </a:p>
          <a:p>
            <a:pPr lvl="1"/>
            <a:r>
              <a:rPr lang="en-AU" dirty="0"/>
              <a:t>4000mg = 1mg weekly for 80 years</a:t>
            </a:r>
          </a:p>
          <a:p>
            <a:r>
              <a:rPr lang="en-AU" dirty="0"/>
              <a:t>History &amp; exam only if ≤2mg/week </a:t>
            </a:r>
            <a:r>
              <a:rPr lang="en-AU" sz="2000" dirty="0"/>
              <a:t>[</a:t>
            </a:r>
            <a:r>
              <a:rPr lang="en-GB" sz="2000" dirty="0"/>
              <a:t>Gamble et al </a:t>
            </a:r>
            <a:r>
              <a:rPr lang="en-GB" sz="2000" dirty="0" err="1"/>
              <a:t>Ther</a:t>
            </a:r>
            <a:r>
              <a:rPr lang="en-GB" sz="2000" dirty="0"/>
              <a:t> Adv Drug Safety</a:t>
            </a:r>
            <a:r>
              <a:rPr lang="en-AU" sz="2000" dirty="0"/>
              <a:t>]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8264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5B759-E536-B722-C802-4FB213FB2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99626" cy="3948083"/>
          </a:xfrm>
        </p:spPr>
        <p:txBody>
          <a:bodyPr/>
          <a:lstStyle/>
          <a:p>
            <a:r>
              <a:rPr lang="en-AU" dirty="0"/>
              <a:t>Impulse control disorder (ICD)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638A2D-3B06-FF19-0AD9-795B33A3D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826" y="365125"/>
            <a:ext cx="5268141" cy="620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39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96FE0-EE0A-3731-7CBD-4B6A883B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Impulse control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EA456-055B-40D6-544F-6D89A061E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Interaction with D3 receptors in mesolimbic system</a:t>
            </a:r>
          </a:p>
          <a:p>
            <a:pPr lvl="1"/>
            <a:r>
              <a:rPr lang="en-AU" dirty="0"/>
              <a:t>Controls pleasure, behaviour, addiction</a:t>
            </a:r>
          </a:p>
          <a:p>
            <a:r>
              <a:rPr lang="en-AU" dirty="0"/>
              <a:t>23% compulsive eating in pts treated for restless legs</a:t>
            </a:r>
          </a:p>
          <a:p>
            <a:r>
              <a:rPr lang="en-AU" dirty="0"/>
              <a:t>Occurs in 8-25% prolactinoma patients</a:t>
            </a:r>
          </a:p>
          <a:p>
            <a:r>
              <a:rPr lang="en-AU" dirty="0"/>
              <a:t>Not dependent on dose (?), duration, prior psych disorder</a:t>
            </a:r>
          </a:p>
          <a:p>
            <a:r>
              <a:rPr lang="en-AU" dirty="0"/>
              <a:t>Can occur with any DA agonist</a:t>
            </a:r>
          </a:p>
          <a:p>
            <a:r>
              <a:rPr lang="en-AU" dirty="0"/>
              <a:t>Described in acromegaly on Da agonist</a:t>
            </a:r>
          </a:p>
        </p:txBody>
      </p:sp>
    </p:spTree>
    <p:extLst>
      <p:ext uri="{BB962C8B-B14F-4D97-AF65-F5344CB8AC3E}">
        <p14:creationId xmlns:p14="http://schemas.microsoft.com/office/powerpoint/2010/main" val="3992945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E31C8E-0233-0DE5-2CA1-3C09A7C2B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5292"/>
            <a:ext cx="10515600" cy="1765300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Cross-sectional study, 308 patients</a:t>
            </a:r>
          </a:p>
          <a:p>
            <a:r>
              <a:rPr lang="en-AU" dirty="0"/>
              <a:t>Prevalence 17% overall</a:t>
            </a:r>
          </a:p>
          <a:p>
            <a:r>
              <a:rPr lang="en-AU" dirty="0"/>
              <a:t>Hypersexuality M &gt; F</a:t>
            </a:r>
          </a:p>
          <a:p>
            <a:r>
              <a:rPr lang="en-AU" dirty="0"/>
              <a:t>Compulsive eating F &gt; 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67D747-3DD5-6EC9-35E0-CF84713CC57C}"/>
              </a:ext>
            </a:extLst>
          </p:cNvPr>
          <p:cNvSpPr txBox="1"/>
          <p:nvPr/>
        </p:nvSpPr>
        <p:spPr>
          <a:xfrm>
            <a:off x="1447800" y="6318250"/>
            <a:ext cx="225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JCEM 104: 2527, 2019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7585B1-C591-BEEE-53A4-79CD52D67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4" y="3002492"/>
            <a:ext cx="8210552" cy="255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45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313EC-0D56-E269-96B3-90256EFEC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studies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3C5B3-A5DF-7F91-A290-9A162642BB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3600" dirty="0">
                <a:solidFill>
                  <a:schemeClr val="tx1"/>
                </a:solidFill>
              </a:rPr>
              <a:t>Case 1</a:t>
            </a:r>
          </a:p>
        </p:txBody>
      </p:sp>
    </p:spTree>
    <p:extLst>
      <p:ext uri="{BB962C8B-B14F-4D97-AF65-F5344CB8AC3E}">
        <p14:creationId xmlns:p14="http://schemas.microsoft.com/office/powerpoint/2010/main" val="2745631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81320-7BC7-8886-D2B4-AD6E758FB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Withdrawal of treatment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B2352-CD5A-5A95-087F-4B99C6B1C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836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5A5E1-80DE-EE96-328F-F9B17A864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6C9D6-2696-487A-5685-5404D3858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933"/>
            <a:ext cx="10515600" cy="4636030"/>
          </a:xfrm>
        </p:spPr>
        <p:txBody>
          <a:bodyPr>
            <a:normAutofit lnSpcReduction="10000"/>
          </a:bodyPr>
          <a:lstStyle/>
          <a:p>
            <a:r>
              <a:rPr lang="en-AU" dirty="0"/>
              <a:t>Pituitary Society (Clin </a:t>
            </a:r>
            <a:r>
              <a:rPr lang="en-AU" dirty="0" err="1"/>
              <a:t>endocrinol</a:t>
            </a:r>
            <a:r>
              <a:rPr lang="en-AU" dirty="0"/>
              <a:t> 2006; 65: 265)</a:t>
            </a:r>
          </a:p>
          <a:p>
            <a:pPr lvl="1"/>
            <a:r>
              <a:rPr lang="en-AU" dirty="0"/>
              <a:t>Reduce dose when prolactin normal</a:t>
            </a:r>
          </a:p>
          <a:p>
            <a:pPr lvl="1"/>
            <a:r>
              <a:rPr lang="en-AU" dirty="0"/>
              <a:t>Minimum duration therapy 1 year</a:t>
            </a:r>
          </a:p>
          <a:p>
            <a:pPr lvl="1"/>
            <a:r>
              <a:rPr lang="en-AU" dirty="0"/>
              <a:t>Consider if duration </a:t>
            </a:r>
            <a:r>
              <a:rPr lang="en-AU" dirty="0">
                <a:sym typeface="Symbol" panose="05050102010706020507" pitchFamily="18" charset="2"/>
              </a:rPr>
              <a:t>3yr if tumour markedly reduced</a:t>
            </a:r>
          </a:p>
          <a:p>
            <a:r>
              <a:rPr lang="en-AU" dirty="0">
                <a:sym typeface="Symbol" panose="05050102010706020507" pitchFamily="18" charset="2"/>
              </a:rPr>
              <a:t>Endocrine Society (JCEM 2011; 96: 273)</a:t>
            </a:r>
          </a:p>
          <a:p>
            <a:pPr lvl="1"/>
            <a:r>
              <a:rPr lang="en-AU" dirty="0"/>
              <a:t>Safe after 2y if </a:t>
            </a:r>
            <a:r>
              <a:rPr lang="en-AU" dirty="0" err="1"/>
              <a:t>normoprolactinaemia</a:t>
            </a:r>
            <a:r>
              <a:rPr lang="en-AU" dirty="0"/>
              <a:t> &amp; significant tumour vol reduction</a:t>
            </a:r>
          </a:p>
          <a:p>
            <a:pPr lvl="1"/>
            <a:r>
              <a:rPr lang="en-AU" dirty="0"/>
              <a:t>Monitor prolactin 3-monthly first year then annually</a:t>
            </a:r>
          </a:p>
          <a:p>
            <a:pPr lvl="1"/>
            <a:r>
              <a:rPr lang="en-AU" dirty="0"/>
              <a:t>May be withdrawn after menopause</a:t>
            </a:r>
          </a:p>
          <a:p>
            <a:r>
              <a:rPr lang="en-AU" dirty="0"/>
              <a:t>NIDDK: </a:t>
            </a:r>
          </a:p>
          <a:p>
            <a:pPr lvl="1"/>
            <a:r>
              <a:rPr lang="en-AU" dirty="0"/>
              <a:t>Microadenomas – normalisation of prolactin &amp; shrinkage</a:t>
            </a:r>
          </a:p>
          <a:p>
            <a:pPr lvl="1"/>
            <a:r>
              <a:rPr lang="en-AU" dirty="0"/>
              <a:t>Treatment can be withdrawn after 2y if prolactin normal &amp; tumour not visible</a:t>
            </a:r>
          </a:p>
        </p:txBody>
      </p:sp>
    </p:spTree>
    <p:extLst>
      <p:ext uri="{BB962C8B-B14F-4D97-AF65-F5344CB8AC3E}">
        <p14:creationId xmlns:p14="http://schemas.microsoft.com/office/powerpoint/2010/main" val="3105179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3E5E8C-D25F-DDB6-36A3-EC8EF9F87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610"/>
            <a:ext cx="12192000" cy="638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431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E0E48-C1D3-6A92-F01A-1D7F43F5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CA9D5-3F2D-7412-CF68-18911944A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Patients (n=200)</a:t>
            </a:r>
          </a:p>
          <a:p>
            <a:pPr lvl="1"/>
            <a:r>
              <a:rPr lang="en-AU" dirty="0"/>
              <a:t>25 non-</a:t>
            </a:r>
            <a:r>
              <a:rPr lang="en-AU" dirty="0" err="1"/>
              <a:t>tumoural</a:t>
            </a:r>
            <a:r>
              <a:rPr lang="en-AU" dirty="0"/>
              <a:t> hyperprolactinaemia</a:t>
            </a:r>
          </a:p>
          <a:p>
            <a:pPr lvl="1"/>
            <a:r>
              <a:rPr lang="en-AU" dirty="0"/>
              <a:t>105 </a:t>
            </a:r>
            <a:r>
              <a:rPr lang="en-AU" dirty="0" err="1"/>
              <a:t>microprolactinomas</a:t>
            </a:r>
            <a:endParaRPr lang="en-AU" dirty="0"/>
          </a:p>
          <a:p>
            <a:pPr lvl="1"/>
            <a:r>
              <a:rPr lang="en-AU" dirty="0"/>
              <a:t>70 macroprolactinomas</a:t>
            </a:r>
          </a:p>
          <a:p>
            <a:r>
              <a:rPr lang="en-AU" dirty="0"/>
              <a:t>Criteria for withdrawal</a:t>
            </a:r>
          </a:p>
          <a:p>
            <a:pPr lvl="1"/>
            <a:r>
              <a:rPr lang="en-AU" dirty="0"/>
              <a:t>Prolactin levels normal</a:t>
            </a:r>
          </a:p>
          <a:p>
            <a:pPr lvl="1"/>
            <a:r>
              <a:rPr lang="en-AU" dirty="0"/>
              <a:t>MRI</a:t>
            </a:r>
          </a:p>
          <a:p>
            <a:pPr lvl="2"/>
            <a:r>
              <a:rPr lang="en-AU" dirty="0"/>
              <a:t>No tumour</a:t>
            </a:r>
          </a:p>
          <a:p>
            <a:pPr lvl="2"/>
            <a:r>
              <a:rPr lang="en-AU" dirty="0"/>
              <a:t>Reduction </a:t>
            </a:r>
            <a:r>
              <a:rPr lang="en-AU" dirty="0">
                <a:sym typeface="Symbol" panose="05050102010706020507" pitchFamily="18" charset="2"/>
              </a:rPr>
              <a:t> 50%</a:t>
            </a:r>
          </a:p>
          <a:p>
            <a:pPr lvl="2"/>
            <a:r>
              <a:rPr lang="en-AU" dirty="0">
                <a:sym typeface="Symbol" panose="05050102010706020507" pitchFamily="18" charset="2"/>
              </a:rPr>
              <a:t>&gt;5mm from chiasm</a:t>
            </a:r>
          </a:p>
          <a:p>
            <a:pPr lvl="1"/>
            <a:r>
              <a:rPr lang="en-AU" dirty="0">
                <a:sym typeface="Symbol" panose="05050102010706020507" pitchFamily="18" charset="2"/>
              </a:rPr>
              <a:t>24-month follow-up possible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1399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0D1CBA-477D-E39C-B4A3-297CAA38E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703" y="0"/>
            <a:ext cx="9190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774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17B98-F9D7-CC5C-348C-7FAAEBE02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D2804-FC68-591C-27C6-6DC4E15C2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Recurrence rates</a:t>
            </a:r>
          </a:p>
          <a:p>
            <a:pPr lvl="1"/>
            <a:r>
              <a:rPr lang="en-AU" dirty="0"/>
              <a:t>24% non-tumoral</a:t>
            </a:r>
          </a:p>
          <a:p>
            <a:pPr lvl="1"/>
            <a:r>
              <a:rPr lang="en-AU" dirty="0"/>
              <a:t>31% </a:t>
            </a:r>
            <a:r>
              <a:rPr lang="en-AU" dirty="0" err="1"/>
              <a:t>microprolactinomas</a:t>
            </a:r>
            <a:endParaRPr lang="en-AU" dirty="0"/>
          </a:p>
          <a:p>
            <a:pPr lvl="1"/>
            <a:r>
              <a:rPr lang="en-AU" dirty="0"/>
              <a:t>36% macroprolactinomas</a:t>
            </a:r>
          </a:p>
          <a:p>
            <a:r>
              <a:rPr lang="en-AU" dirty="0"/>
              <a:t>No renewed tumour regrowth</a:t>
            </a:r>
          </a:p>
          <a:p>
            <a:pPr>
              <a:spcBef>
                <a:spcPts val="0"/>
              </a:spcBef>
            </a:pPr>
            <a:r>
              <a:rPr lang="en-AU" dirty="0"/>
              <a:t>Recurrence hypogonadism 22% </a:t>
            </a:r>
            <a:r>
              <a:rPr lang="en-AU" dirty="0">
                <a:sym typeface="Symbol" panose="05050102010706020507" pitchFamily="18" charset="2"/>
              </a:rPr>
              <a:t></a:t>
            </a:r>
            <a:r>
              <a:rPr lang="en-AU" dirty="0"/>
              <a:t>♀, 39% ♂</a:t>
            </a:r>
          </a:p>
          <a:p>
            <a:pPr>
              <a:spcBef>
                <a:spcPts val="0"/>
              </a:spcBef>
            </a:pPr>
            <a:r>
              <a:rPr lang="en-AU" dirty="0"/>
              <a:t>Recurrence rate higher</a:t>
            </a:r>
          </a:p>
          <a:p>
            <a:pPr lvl="1">
              <a:spcBef>
                <a:spcPts val="0"/>
              </a:spcBef>
            </a:pPr>
            <a:r>
              <a:rPr lang="en-AU" dirty="0"/>
              <a:t>Macro </a:t>
            </a:r>
            <a:r>
              <a:rPr lang="en-AU" i="1" dirty="0" err="1"/>
              <a:t>cf</a:t>
            </a:r>
            <a:r>
              <a:rPr lang="en-AU" dirty="0"/>
              <a:t> </a:t>
            </a:r>
            <a:r>
              <a:rPr lang="en-AU" dirty="0" err="1"/>
              <a:t>microprolactinomas</a:t>
            </a:r>
            <a:endParaRPr lang="en-AU" dirty="0"/>
          </a:p>
          <a:p>
            <a:pPr lvl="1">
              <a:spcBef>
                <a:spcPts val="0"/>
              </a:spcBef>
            </a:pPr>
            <a:r>
              <a:rPr lang="en-AU" dirty="0"/>
              <a:t>Residual tumour before withdrawal </a:t>
            </a:r>
            <a:r>
              <a:rPr lang="en-AU" i="1" dirty="0"/>
              <a:t>vs</a:t>
            </a:r>
            <a:r>
              <a:rPr lang="en-AU" dirty="0"/>
              <a:t> no residual</a:t>
            </a:r>
          </a:p>
          <a:p>
            <a:endParaRPr lang="en-AU" dirty="0">
              <a:latin typeface="MS Shell Dlg 2" panose="020B0604030504040204" pitchFamily="34" charset="0"/>
            </a:endParaRP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01949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A510C6-508F-254F-CD60-C618A41DC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441" y="42390"/>
            <a:ext cx="8545118" cy="67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735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81363-354C-E232-4CC7-38221DDB7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Menopause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8112C-DAB8-0A2A-31E9-89C8BF8DF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Endocrine society – may be discontinued at menopause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Little data on natural history after menopause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1007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48BBF-A112-FB62-C6DD-C2E7FA0CB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dirty="0"/>
              <a:t>Impact of menopause on outcomes in prolactinomas after</a:t>
            </a:r>
            <a:br>
              <a:rPr lang="en-GB" sz="2400" b="1" dirty="0"/>
            </a:br>
            <a:r>
              <a:rPr lang="en-GB" sz="2400" b="1" dirty="0"/>
              <a:t>dopamine agonist treatment withdrawal</a:t>
            </a:r>
            <a:br>
              <a:rPr lang="en-AU" sz="2400" b="1" dirty="0"/>
            </a:br>
            <a:r>
              <a:rPr lang="en-AU" sz="2400" b="1" dirty="0" err="1"/>
              <a:t>Santharam</a:t>
            </a:r>
            <a:r>
              <a:rPr lang="en-AU" sz="2400" b="1" dirty="0"/>
              <a:t> S </a:t>
            </a:r>
            <a:r>
              <a:rPr lang="en-AU" sz="2400" b="1" i="1" dirty="0"/>
              <a:t>et al.</a:t>
            </a:r>
            <a:r>
              <a:rPr lang="en-AU" sz="2400" b="1" dirty="0"/>
              <a:t> Clin Endocrinol 2018; 89: 346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CD2E4-FC68-A5CF-458F-CA512B8DA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8584"/>
            <a:ext cx="10515600" cy="4710112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Patients</a:t>
            </a:r>
          </a:p>
          <a:p>
            <a:pPr lvl="1"/>
            <a:r>
              <a:rPr lang="en-AU" dirty="0"/>
              <a:t>Patient recruited between 2000 &amp; 2017 from single UK centre</a:t>
            </a:r>
          </a:p>
          <a:p>
            <a:pPr lvl="1"/>
            <a:r>
              <a:rPr lang="en-AU" dirty="0"/>
              <a:t>Median 3y follow-up</a:t>
            </a:r>
          </a:p>
          <a:p>
            <a:pPr lvl="1"/>
            <a:r>
              <a:rPr lang="en-AU" dirty="0"/>
              <a:t>Controls: women with prolactinomas; treatment discontinued before menopause (n = 28)</a:t>
            </a:r>
          </a:p>
          <a:p>
            <a:pPr lvl="1"/>
            <a:r>
              <a:rPr lang="en-AU" dirty="0"/>
              <a:t>Study group: diagnosed before menopause, off therapy after menopause </a:t>
            </a:r>
            <a:br>
              <a:rPr lang="en-AU" dirty="0"/>
            </a:br>
            <a:r>
              <a:rPr lang="en-AU" dirty="0"/>
              <a:t>(n = 30). 28 stopped Rx peri- or post-menopause (6 macro), 2 not treated (micro)</a:t>
            </a:r>
          </a:p>
          <a:p>
            <a:r>
              <a:rPr lang="en-AU" dirty="0"/>
              <a:t>Results - prolactin levels</a:t>
            </a:r>
          </a:p>
          <a:p>
            <a:pPr lvl="1"/>
            <a:r>
              <a:rPr lang="en-AU" dirty="0"/>
              <a:t>Menopausal group: Increased 15%, decreased, not normal 33%, normal 52%</a:t>
            </a:r>
          </a:p>
          <a:p>
            <a:pPr lvl="2"/>
            <a:r>
              <a:rPr lang="en-AU" dirty="0"/>
              <a:t>2 had tumour regrowth</a:t>
            </a:r>
          </a:p>
          <a:p>
            <a:pPr lvl="1"/>
            <a:r>
              <a:rPr lang="en-AU" dirty="0"/>
              <a:t>Controls: 20/28 (71%) became hyperprolactinaemic</a:t>
            </a:r>
          </a:p>
          <a:p>
            <a:pPr lvl="1"/>
            <a:r>
              <a:rPr lang="en-AU" dirty="0"/>
              <a:t>HR lower in postmenopausal group – 0.316 (P , 0.05) – corrected for tumour size at diagnosis, treatment duration, adenoma at time of withdrawal</a:t>
            </a:r>
          </a:p>
          <a:p>
            <a:pPr lvl="1"/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74154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701DC-6B1E-7686-9160-9E1B682E8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Pregnancy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B29B9-A23D-96DC-B683-349C984731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2308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7C24E24-D675-A2C8-C33B-0EAF5C3038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664918"/>
              </p:ext>
            </p:extLst>
          </p:nvPr>
        </p:nvGraphicFramePr>
        <p:xfrm>
          <a:off x="1919288" y="190500"/>
          <a:ext cx="8355012" cy="647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355240" imgH="6476040" progId="">
                  <p:embed/>
                </p:oleObj>
              </mc:Choice>
              <mc:Fallback>
                <p:oleObj r:id="rId2" imgW="8355240" imgH="64760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19288" y="190500"/>
                        <a:ext cx="8355012" cy="6475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12627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41AC8-CBF1-FBD4-CF04-7EA25A54E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3333"/>
            <a:ext cx="10515600" cy="5753630"/>
          </a:xfrm>
        </p:spPr>
        <p:txBody>
          <a:bodyPr>
            <a:normAutofit lnSpcReduction="10000"/>
          </a:bodyPr>
          <a:lstStyle/>
          <a:p>
            <a:r>
              <a:rPr lang="en-AU" dirty="0" err="1"/>
              <a:t>Ampudia</a:t>
            </a:r>
            <a:r>
              <a:rPr lang="en-AU" dirty="0"/>
              <a:t> X </a:t>
            </a:r>
            <a:r>
              <a:rPr lang="en-AU" i="1" dirty="0"/>
              <a:t>et al</a:t>
            </a:r>
            <a:r>
              <a:rPr lang="en-AU" dirty="0"/>
              <a:t>. </a:t>
            </a:r>
            <a:r>
              <a:rPr lang="en-AU" dirty="0" err="1"/>
              <a:t>Eur</a:t>
            </a:r>
            <a:r>
              <a:rPr lang="en-AU" dirty="0"/>
              <a:t> J </a:t>
            </a:r>
            <a:r>
              <a:rPr lang="en-AU" dirty="0" err="1"/>
              <a:t>Obs</a:t>
            </a:r>
            <a:r>
              <a:rPr lang="en-AU" dirty="0"/>
              <a:t> Gyn Repo Biol. 1992; 46: 101</a:t>
            </a:r>
          </a:p>
          <a:p>
            <a:pPr lvl="1"/>
            <a:r>
              <a:rPr lang="en-AU" dirty="0"/>
              <a:t>N = 24, 16 had tumour, 2 empty sella</a:t>
            </a:r>
          </a:p>
          <a:p>
            <a:pPr lvl="1"/>
            <a:r>
              <a:rPr lang="en-AU" dirty="0"/>
              <a:t>Mean prolactin</a:t>
            </a:r>
          </a:p>
          <a:p>
            <a:pPr lvl="2"/>
            <a:r>
              <a:rPr lang="en-AU" dirty="0"/>
              <a:t>Basal		95 </a:t>
            </a:r>
            <a:r>
              <a:rPr lang="en-AU" dirty="0">
                <a:sym typeface="Symbol" panose="05050102010706020507" pitchFamily="18" charset="2"/>
              </a:rPr>
              <a:t>g/L</a:t>
            </a:r>
          </a:p>
          <a:p>
            <a:pPr lvl="2"/>
            <a:r>
              <a:rPr lang="en-AU" dirty="0">
                <a:sym typeface="Symbol" panose="05050102010706020507" pitchFamily="18" charset="2"/>
              </a:rPr>
              <a:t>1</a:t>
            </a:r>
            <a:r>
              <a:rPr lang="en-AU" baseline="30000" dirty="0">
                <a:sym typeface="Symbol" panose="05050102010706020507" pitchFamily="18" charset="2"/>
              </a:rPr>
              <a:t>st</a:t>
            </a:r>
            <a:r>
              <a:rPr lang="en-AU" dirty="0">
                <a:sym typeface="Symbol" panose="05050102010706020507" pitchFamily="18" charset="2"/>
              </a:rPr>
              <a:t> pregnancy	38</a:t>
            </a:r>
          </a:p>
          <a:p>
            <a:pPr lvl="2"/>
            <a:r>
              <a:rPr lang="en-AU" dirty="0">
                <a:sym typeface="Symbol" panose="05050102010706020507" pitchFamily="18" charset="2"/>
              </a:rPr>
              <a:t>2</a:t>
            </a:r>
            <a:r>
              <a:rPr lang="en-AU" baseline="30000" dirty="0">
                <a:sym typeface="Symbol" panose="05050102010706020507" pitchFamily="18" charset="2"/>
              </a:rPr>
              <a:t>nd</a:t>
            </a:r>
            <a:r>
              <a:rPr lang="en-AU" dirty="0">
                <a:sym typeface="Symbol" panose="05050102010706020507" pitchFamily="18" charset="2"/>
              </a:rPr>
              <a:t> pregnancy	24</a:t>
            </a:r>
          </a:p>
          <a:p>
            <a:r>
              <a:rPr lang="en-AU" dirty="0" err="1">
                <a:sym typeface="Symbol" panose="05050102010706020507" pitchFamily="18" charset="2"/>
              </a:rPr>
              <a:t>Laway</a:t>
            </a:r>
            <a:r>
              <a:rPr lang="en-AU" dirty="0">
                <a:sym typeface="Symbol" panose="05050102010706020507" pitchFamily="18" charset="2"/>
              </a:rPr>
              <a:t> B </a:t>
            </a:r>
            <a:r>
              <a:rPr lang="en-AU" i="1" dirty="0">
                <a:sym typeface="Symbol" panose="05050102010706020507" pitchFamily="18" charset="2"/>
              </a:rPr>
              <a:t>et </a:t>
            </a:r>
            <a:r>
              <a:rPr lang="en-AU" dirty="0">
                <a:sym typeface="Symbol" panose="05050102010706020507" pitchFamily="18" charset="2"/>
              </a:rPr>
              <a:t>al. Indian J Endocrinol </a:t>
            </a:r>
            <a:r>
              <a:rPr lang="en-AU" dirty="0" err="1">
                <a:sym typeface="Symbol" panose="05050102010706020507" pitchFamily="18" charset="2"/>
              </a:rPr>
              <a:t>Metab</a:t>
            </a:r>
            <a:r>
              <a:rPr lang="en-AU" dirty="0">
                <a:sym typeface="Symbol" panose="05050102010706020507" pitchFamily="18" charset="2"/>
              </a:rPr>
              <a:t> 2021; 25: 559</a:t>
            </a:r>
          </a:p>
          <a:p>
            <a:pPr lvl="1"/>
            <a:r>
              <a:rPr lang="en-AU" dirty="0"/>
              <a:t>Retrospective study – 25 women with 31 pregnancies</a:t>
            </a:r>
          </a:p>
          <a:p>
            <a:pPr lvl="1"/>
            <a:r>
              <a:rPr lang="en-AU" dirty="0"/>
              <a:t>20 micro, 11 macroprolactinomas, conceived on Cabergoline</a:t>
            </a:r>
          </a:p>
          <a:p>
            <a:pPr lvl="1"/>
            <a:r>
              <a:rPr lang="en-AU" dirty="0"/>
              <a:t>DA agonist stopped during pregnancy in 24</a:t>
            </a:r>
          </a:p>
          <a:p>
            <a:pPr lvl="1"/>
            <a:r>
              <a:rPr lang="en-AU" dirty="0"/>
              <a:t>Normal prolactin after pregnancy in 10 (41.6%)</a:t>
            </a:r>
          </a:p>
          <a:p>
            <a:pPr lvl="1"/>
            <a:r>
              <a:rPr lang="en-AU" dirty="0"/>
              <a:t>42% adenoma size reduced to &lt;50% original</a:t>
            </a:r>
          </a:p>
          <a:p>
            <a:pPr lvl="1"/>
            <a:r>
              <a:rPr lang="en-AU" dirty="0"/>
              <a:t>Duration therapy before treatment</a:t>
            </a:r>
          </a:p>
          <a:p>
            <a:pPr lvl="2"/>
            <a:r>
              <a:rPr lang="en-AU" dirty="0"/>
              <a:t>Remission: 	60 months</a:t>
            </a:r>
          </a:p>
          <a:p>
            <a:pPr lvl="2"/>
            <a:r>
              <a:rPr lang="en-AU" dirty="0"/>
              <a:t>No remission: 	24 months</a:t>
            </a:r>
          </a:p>
          <a:p>
            <a:pPr lvl="1"/>
            <a:r>
              <a:rPr lang="en-AU" dirty="0"/>
              <a:t>Predictors of remission: duration therapy, adenoma size, baseline prolactin</a:t>
            </a:r>
          </a:p>
        </p:txBody>
      </p:sp>
    </p:spTree>
    <p:extLst>
      <p:ext uri="{BB962C8B-B14F-4D97-AF65-F5344CB8AC3E}">
        <p14:creationId xmlns:p14="http://schemas.microsoft.com/office/powerpoint/2010/main" val="26313425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680A3-EE3D-8A18-CA9C-17492818E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Treatment of prolactinomas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0033F-3A23-FDE8-BC93-DFBABB3AB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Choice of dopamine agonist</a:t>
            </a:r>
          </a:p>
          <a:p>
            <a:pPr lvl="1"/>
            <a:r>
              <a:rPr lang="en-AU" dirty="0"/>
              <a:t>Resistant to bromocriptine – 79% normalised with cabergoline</a:t>
            </a:r>
          </a:p>
          <a:p>
            <a:pPr lvl="1"/>
            <a:r>
              <a:rPr lang="en-AU" dirty="0"/>
              <a:t>Cabergoline </a:t>
            </a:r>
            <a:r>
              <a:rPr lang="en-AU" dirty="0">
                <a:sym typeface="Wingdings" panose="05000000000000000000" pitchFamily="2" charset="2"/>
              </a:rPr>
              <a:t> bromocriptine – some cases successes</a:t>
            </a:r>
          </a:p>
          <a:p>
            <a:r>
              <a:rPr lang="en-AU" dirty="0">
                <a:sym typeface="Wingdings" panose="05000000000000000000" pitchFamily="2" charset="2"/>
              </a:rPr>
              <a:t>Surgery</a:t>
            </a:r>
          </a:p>
          <a:p>
            <a:pPr lvl="1"/>
            <a:r>
              <a:rPr lang="en-AU" dirty="0">
                <a:sym typeface="Wingdings" panose="05000000000000000000" pitchFamily="2" charset="2"/>
              </a:rPr>
              <a:t>Microprolactinoma – normalised in 71-100%, recurrence 0-25%</a:t>
            </a:r>
          </a:p>
          <a:p>
            <a:pPr lvl="1"/>
            <a:r>
              <a:rPr lang="en-AU" dirty="0">
                <a:sym typeface="Wingdings" panose="05000000000000000000" pitchFamily="2" charset="2"/>
              </a:rPr>
              <a:t>Macroprolactinoma – 60% long-term remission</a:t>
            </a:r>
          </a:p>
          <a:p>
            <a:pPr lvl="1"/>
            <a:r>
              <a:rPr lang="en-AU" dirty="0">
                <a:sym typeface="Wingdings" panose="05000000000000000000" pitchFamily="2" charset="2"/>
              </a:rPr>
              <a:t>Giant prolactinoma – 0% remission after surgery</a:t>
            </a:r>
          </a:p>
          <a:p>
            <a:r>
              <a:rPr lang="en-AU" dirty="0">
                <a:sym typeface="Wingdings" panose="05000000000000000000" pitchFamily="2" charset="2"/>
              </a:rPr>
              <a:t>Carcinoma – higher risk if resistance to DA develops (rare)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11922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B65CC-AB4D-B564-54A6-F2D6478B0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B06BF-D34A-AFDB-16F6-F8CA793EC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Withdrawal of dopamine agonist is possible provided:</a:t>
            </a:r>
          </a:p>
          <a:p>
            <a:pPr lvl="1"/>
            <a:r>
              <a:rPr lang="en-AU" dirty="0"/>
              <a:t>Adequate duration of treatment</a:t>
            </a:r>
          </a:p>
          <a:p>
            <a:pPr lvl="1"/>
            <a:r>
              <a:rPr lang="en-AU" dirty="0"/>
              <a:t>Normal prolactin level</a:t>
            </a:r>
          </a:p>
          <a:p>
            <a:pPr lvl="1"/>
            <a:r>
              <a:rPr lang="en-AU" dirty="0"/>
              <a:t>Absence of tumour on treatment</a:t>
            </a:r>
          </a:p>
          <a:p>
            <a:pPr lvl="1"/>
            <a:r>
              <a:rPr lang="en-AU" dirty="0"/>
              <a:t>Long-term follow-up possible</a:t>
            </a:r>
          </a:p>
          <a:p>
            <a:r>
              <a:rPr lang="en-AU" dirty="0"/>
              <a:t>Prolactin may normalise after pregnancy</a:t>
            </a:r>
          </a:p>
          <a:p>
            <a:r>
              <a:rPr lang="en-AU" dirty="0"/>
              <a:t>Consider withdrawing treatment </a:t>
            </a:r>
            <a:r>
              <a:rPr lang="en-AU"/>
              <a:t>at menopause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2166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43E56-9000-EEE2-0C6B-7C42878E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1E501-50D6-C159-6151-E90038B4F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Presented November 2000</a:t>
            </a:r>
          </a:p>
          <a:p>
            <a:r>
              <a:rPr lang="en-AU" dirty="0"/>
              <a:t>35-year old computer programmer</a:t>
            </a:r>
          </a:p>
          <a:p>
            <a:r>
              <a:rPr lang="en-AU" dirty="0"/>
              <a:t>4/12 burning L breast</a:t>
            </a:r>
          </a:p>
          <a:p>
            <a:r>
              <a:rPr lang="en-AU" dirty="0"/>
              <a:t>Noted by chiropractor that L breast more prominent</a:t>
            </a:r>
          </a:p>
          <a:p>
            <a:r>
              <a:rPr lang="en-AU" dirty="0"/>
              <a:t>Shaves daily</a:t>
            </a:r>
          </a:p>
          <a:p>
            <a:r>
              <a:rPr lang="en-AU" dirty="0"/>
              <a:t>Normal libido &amp; early morning erections</a:t>
            </a:r>
          </a:p>
          <a:p>
            <a:r>
              <a:rPr lang="en-AU" dirty="0"/>
              <a:t>No medications</a:t>
            </a:r>
          </a:p>
          <a:p>
            <a:r>
              <a:rPr lang="en-AU" dirty="0"/>
              <a:t>Sister had microprolactinoma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1974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6C2F7-E7D5-B035-4404-0B09F9182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B7F71-95E2-E4CA-B8C9-16DCF57EC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667"/>
            <a:ext cx="10515600" cy="4568296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Appeared well. No endocrinopathy</a:t>
            </a:r>
          </a:p>
          <a:p>
            <a:r>
              <a:rPr lang="en-AU" dirty="0"/>
              <a:t>Weight 91.6kg</a:t>
            </a:r>
          </a:p>
          <a:p>
            <a:r>
              <a:rPr lang="en-AU" dirty="0"/>
              <a:t>BP 116/70</a:t>
            </a:r>
          </a:p>
          <a:p>
            <a:r>
              <a:rPr lang="en-AU" dirty="0"/>
              <a:t>Slight increase SC tissue L breast, no convincing breast tissue</a:t>
            </a:r>
          </a:p>
          <a:p>
            <a:r>
              <a:rPr lang="en-AU" dirty="0"/>
              <a:t>Normal male hair distribution</a:t>
            </a:r>
          </a:p>
          <a:p>
            <a:r>
              <a:rPr lang="en-AU" dirty="0"/>
              <a:t>Testicular volume 20m bilat</a:t>
            </a:r>
          </a:p>
          <a:p>
            <a:r>
              <a:rPr lang="en-AU" dirty="0"/>
              <a:t>Clinically euthyroid</a:t>
            </a:r>
          </a:p>
          <a:p>
            <a:r>
              <a:rPr lang="en-AU" dirty="0"/>
              <a:t>CVS, resp, GI systems normal</a:t>
            </a:r>
          </a:p>
          <a:p>
            <a:r>
              <a:rPr lang="en-AU" dirty="0"/>
              <a:t>Fundi: deep physiological cups</a:t>
            </a:r>
          </a:p>
          <a:p>
            <a:r>
              <a:rPr lang="en-AU" dirty="0"/>
              <a:t>Visual fields normal</a:t>
            </a:r>
          </a:p>
        </p:txBody>
      </p:sp>
    </p:spTree>
    <p:extLst>
      <p:ext uri="{BB962C8B-B14F-4D97-AF65-F5344CB8AC3E}">
        <p14:creationId xmlns:p14="http://schemas.microsoft.com/office/powerpoint/2010/main" val="336406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3AF13-5F28-87C6-2A24-B96B54C4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5452B-1011-E18D-132E-BA0166998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Renal function		Normal</a:t>
            </a:r>
          </a:p>
          <a:p>
            <a:r>
              <a:rPr lang="en-AU" dirty="0">
                <a:sym typeface="Symbol" panose="05050102010706020507" pitchFamily="18" charset="2"/>
              </a:rPr>
              <a:t>-HCG			&lt;2 U/L</a:t>
            </a:r>
          </a:p>
          <a:p>
            <a:r>
              <a:rPr lang="en-AU" dirty="0">
                <a:sym typeface="Symbol" panose="05050102010706020507" pitchFamily="18" charset="2"/>
              </a:rPr>
              <a:t>TSH				1.35mIU/L</a:t>
            </a:r>
          </a:p>
          <a:p>
            <a:r>
              <a:rPr lang="en-AU" dirty="0">
                <a:sym typeface="Symbol" panose="05050102010706020507" pitchFamily="18" charset="2"/>
              </a:rPr>
              <a:t>LH				1.2U/L</a:t>
            </a:r>
          </a:p>
          <a:p>
            <a:r>
              <a:rPr lang="en-AU" dirty="0">
                <a:sym typeface="Symbol" panose="05050102010706020507" pitchFamily="18" charset="2"/>
              </a:rPr>
              <a:t>FSH				1.9U/L</a:t>
            </a:r>
          </a:p>
          <a:p>
            <a:r>
              <a:rPr lang="en-AU" dirty="0" err="1">
                <a:sym typeface="Symbol" panose="05050102010706020507" pitchFamily="18" charset="2"/>
              </a:rPr>
              <a:t>Estradiol</a:t>
            </a:r>
            <a:r>
              <a:rPr lang="en-AU" dirty="0">
                <a:sym typeface="Symbol" panose="05050102010706020507" pitchFamily="18" charset="2"/>
              </a:rPr>
              <a:t>			&lt;100pmol/L</a:t>
            </a:r>
          </a:p>
          <a:p>
            <a:r>
              <a:rPr lang="en-AU" dirty="0">
                <a:sym typeface="Symbol" panose="05050102010706020507" pitchFamily="18" charset="2"/>
              </a:rPr>
              <a:t>Testosterone		11.7nmol/L</a:t>
            </a:r>
          </a:p>
          <a:p>
            <a:r>
              <a:rPr lang="en-AU" dirty="0">
                <a:sym typeface="Symbol" panose="05050102010706020507" pitchFamily="18" charset="2"/>
              </a:rPr>
              <a:t>Prolactin			&gt;150g/L	[N &lt;17]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5804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1B5C4FE-D166-3078-E608-63D23C47C7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289858"/>
              </p:ext>
            </p:extLst>
          </p:nvPr>
        </p:nvGraphicFramePr>
        <p:xfrm>
          <a:off x="2308225" y="719138"/>
          <a:ext cx="75755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628240" imgH="10450440" progId="">
                  <p:embed/>
                </p:oleObj>
              </mc:Choice>
              <mc:Fallback>
                <p:oleObj r:id="rId2" imgW="14628240" imgH="104504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08225" y="719138"/>
                        <a:ext cx="75755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4692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373D3A2-A80F-B1B4-EF56-DECAB13AA17B}"/>
              </a:ext>
            </a:extLst>
          </p:cNvPr>
          <p:cNvGrpSpPr/>
          <p:nvPr/>
        </p:nvGrpSpPr>
        <p:grpSpPr>
          <a:xfrm>
            <a:off x="1217810" y="845891"/>
            <a:ext cx="4878190" cy="6858000"/>
            <a:chOff x="999146" y="1016775"/>
            <a:chExt cx="4878190" cy="6858000"/>
          </a:xfrm>
        </p:grpSpPr>
        <p:pic>
          <p:nvPicPr>
            <p:cNvPr id="5" name="Picture 4" descr="A close-up of a graph&#10;&#10;Description automatically generated">
              <a:extLst>
                <a:ext uri="{FF2B5EF4-FFF2-40B4-BE49-F238E27FC236}">
                  <a16:creationId xmlns:a16="http://schemas.microsoft.com/office/drawing/2014/main" id="{C3352C98-DE84-F053-3E82-A41234EE0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146" y="1016775"/>
              <a:ext cx="4878190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76EE7E-BAE4-8B10-674B-A596FC980BF3}"/>
                </a:ext>
              </a:extLst>
            </p:cNvPr>
            <p:cNvSpPr/>
            <p:nvPr/>
          </p:nvSpPr>
          <p:spPr>
            <a:xfrm>
              <a:off x="1803400" y="1413933"/>
              <a:ext cx="635000" cy="5926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1B9941-3939-E755-BBA8-B2C72DE8C3F6}"/>
              </a:ext>
            </a:extLst>
          </p:cNvPr>
          <p:cNvGrpSpPr/>
          <p:nvPr/>
        </p:nvGrpSpPr>
        <p:grpSpPr>
          <a:xfrm>
            <a:off x="6290038" y="845891"/>
            <a:ext cx="4878190" cy="6858000"/>
            <a:chOff x="6562314" y="1016775"/>
            <a:chExt cx="4878190" cy="6858000"/>
          </a:xfrm>
        </p:grpSpPr>
        <p:pic>
          <p:nvPicPr>
            <p:cNvPr id="3" name="Picture 2" descr="A close-up of a graph&#10;&#10;Description automatically generated">
              <a:extLst>
                <a:ext uri="{FF2B5EF4-FFF2-40B4-BE49-F238E27FC236}">
                  <a16:creationId xmlns:a16="http://schemas.microsoft.com/office/drawing/2014/main" id="{15FEE50C-0C8A-ACF2-6ECD-44B4A743B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314" y="1016775"/>
              <a:ext cx="4878190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319C541-999F-C340-7358-375B85879D60}"/>
                </a:ext>
              </a:extLst>
            </p:cNvPr>
            <p:cNvSpPr/>
            <p:nvPr/>
          </p:nvSpPr>
          <p:spPr>
            <a:xfrm>
              <a:off x="7279304" y="1443566"/>
              <a:ext cx="635000" cy="5926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CB7D4B7-66C7-F881-3E34-738BFD233F00}"/>
              </a:ext>
            </a:extLst>
          </p:cNvPr>
          <p:cNvSpPr/>
          <p:nvPr/>
        </p:nvSpPr>
        <p:spPr>
          <a:xfrm>
            <a:off x="339157" y="6324600"/>
            <a:ext cx="11023110" cy="804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5D2BD6-F953-B3C8-B285-E4F3702C67E7}"/>
              </a:ext>
            </a:extLst>
          </p:cNvPr>
          <p:cNvSpPr/>
          <p:nvPr/>
        </p:nvSpPr>
        <p:spPr>
          <a:xfrm>
            <a:off x="401978" y="225320"/>
            <a:ext cx="11023110" cy="804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0069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1599</Words>
  <Application>Microsoft Office PowerPoint</Application>
  <PresentationFormat>Widescreen</PresentationFormat>
  <Paragraphs>332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MS Shell Dlg 2</vt:lpstr>
      <vt:lpstr>Symbol</vt:lpstr>
      <vt:lpstr>Office Theme</vt:lpstr>
      <vt:lpstr>Prolactinomas: when to withdraw treatment</vt:lpstr>
      <vt:lpstr> Outline</vt:lpstr>
      <vt:lpstr>Case studies</vt:lpstr>
      <vt:lpstr>PowerPoint Presentation</vt:lpstr>
      <vt:lpstr>Case 1</vt:lpstr>
      <vt:lpstr>Examination</vt:lpstr>
      <vt:lpstr>Investigations</vt:lpstr>
      <vt:lpstr>PowerPoint Presentation</vt:lpstr>
      <vt:lpstr>PowerPoint Presentation</vt:lpstr>
      <vt:lpstr>Progress</vt:lpstr>
      <vt:lpstr>Further progress</vt:lpstr>
      <vt:lpstr>Progress - continued</vt:lpstr>
      <vt:lpstr>Progress - continued</vt:lpstr>
      <vt:lpstr>Case 2</vt:lpstr>
      <vt:lpstr>Case 2</vt:lpstr>
      <vt:lpstr>Examination</vt:lpstr>
      <vt:lpstr>Investigations</vt:lpstr>
      <vt:lpstr>Treatment</vt:lpstr>
      <vt:lpstr>Progress</vt:lpstr>
      <vt:lpstr>Progress</vt:lpstr>
      <vt:lpstr>MRI pituitary 3 April 2023</vt:lpstr>
      <vt:lpstr>Investigations - 2023</vt:lpstr>
      <vt:lpstr>PowerPoint Presentation</vt:lpstr>
      <vt:lpstr>Hazards of Cabergoline</vt:lpstr>
      <vt:lpstr>Cardiac valve abnormalities</vt:lpstr>
      <vt:lpstr>Recommendations</vt:lpstr>
      <vt:lpstr>Impulse control disorder (ICD)</vt:lpstr>
      <vt:lpstr>Impulse control disorder</vt:lpstr>
      <vt:lpstr>PowerPoint Presentation</vt:lpstr>
      <vt:lpstr>Withdrawal of treatment</vt:lpstr>
      <vt:lpstr>Guidelines</vt:lpstr>
      <vt:lpstr>PowerPoint Presentation</vt:lpstr>
      <vt:lpstr>Methods</vt:lpstr>
      <vt:lpstr>PowerPoint Presentation</vt:lpstr>
      <vt:lpstr>Results</vt:lpstr>
      <vt:lpstr>PowerPoint Presentation</vt:lpstr>
      <vt:lpstr>Menopause</vt:lpstr>
      <vt:lpstr>Impact of menopause on outcomes in prolactinomas after dopamine agonist treatment withdrawal Santharam S et al. Clin Endocrinol 2018; 89: 346</vt:lpstr>
      <vt:lpstr>Pregnancy</vt:lpstr>
      <vt:lpstr>PowerPoint Presentation</vt:lpstr>
      <vt:lpstr>Treatment of prolactinomas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macroprolactinomas an audit</dc:title>
  <dc:creator>Robert Schmidli</dc:creator>
  <cp:lastModifiedBy>Robert Schmidli</cp:lastModifiedBy>
  <cp:revision>10</cp:revision>
  <dcterms:created xsi:type="dcterms:W3CDTF">2023-10-19T10:20:16Z</dcterms:created>
  <dcterms:modified xsi:type="dcterms:W3CDTF">2023-10-24T22:29:40Z</dcterms:modified>
</cp:coreProperties>
</file>