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aveSubsetFonts="1">
  <p:sldMasterIdLst>
    <p:sldMasterId id="2147483649" r:id="rId1"/>
  </p:sldMasterIdLst>
  <p:notesMasterIdLst>
    <p:notesMasterId r:id="rId50"/>
  </p:notesMasterIdLst>
  <p:sldIdLst>
    <p:sldId id="256" r:id="rId2"/>
    <p:sldId id="311" r:id="rId3"/>
    <p:sldId id="296" r:id="rId4"/>
    <p:sldId id="257" r:id="rId5"/>
    <p:sldId id="287" r:id="rId6"/>
    <p:sldId id="258" r:id="rId7"/>
    <p:sldId id="259" r:id="rId8"/>
    <p:sldId id="288" r:id="rId9"/>
    <p:sldId id="261" r:id="rId10"/>
    <p:sldId id="267" r:id="rId11"/>
    <p:sldId id="274" r:id="rId12"/>
    <p:sldId id="290" r:id="rId13"/>
    <p:sldId id="277" r:id="rId14"/>
    <p:sldId id="315" r:id="rId15"/>
    <p:sldId id="262" r:id="rId16"/>
    <p:sldId id="297" r:id="rId17"/>
    <p:sldId id="283" r:id="rId18"/>
    <p:sldId id="284" r:id="rId19"/>
    <p:sldId id="316" r:id="rId20"/>
    <p:sldId id="285" r:id="rId21"/>
    <p:sldId id="291" r:id="rId22"/>
    <p:sldId id="286" r:id="rId23"/>
    <p:sldId id="307" r:id="rId24"/>
    <p:sldId id="308" r:id="rId25"/>
    <p:sldId id="292" r:id="rId26"/>
    <p:sldId id="294" r:id="rId27"/>
    <p:sldId id="293" r:id="rId28"/>
    <p:sldId id="309" r:id="rId29"/>
    <p:sldId id="299" r:id="rId30"/>
    <p:sldId id="300" r:id="rId31"/>
    <p:sldId id="301" r:id="rId32"/>
    <p:sldId id="303" r:id="rId33"/>
    <p:sldId id="306" r:id="rId34"/>
    <p:sldId id="304" r:id="rId35"/>
    <p:sldId id="317" r:id="rId36"/>
    <p:sldId id="318" r:id="rId37"/>
    <p:sldId id="320" r:id="rId38"/>
    <p:sldId id="321" r:id="rId39"/>
    <p:sldId id="298" r:id="rId40"/>
    <p:sldId id="264" r:id="rId41"/>
    <p:sldId id="266" r:id="rId42"/>
    <p:sldId id="310" r:id="rId43"/>
    <p:sldId id="279" r:id="rId44"/>
    <p:sldId id="280" r:id="rId45"/>
    <p:sldId id="281" r:id="rId46"/>
    <p:sldId id="295" r:id="rId47"/>
    <p:sldId id="322" r:id="rId48"/>
    <p:sldId id="312" r:id="rId49"/>
  </p:sldIdLst>
  <p:sldSz cx="9144000" cy="6858000" type="screen4x3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7771" autoAdjust="0"/>
    <p:restoredTop sz="94660"/>
  </p:normalViewPr>
  <p:slideViewPr>
    <p:cSldViewPr>
      <p:cViewPr varScale="1">
        <p:scale>
          <a:sx n="111" d="100"/>
          <a:sy n="111" d="100"/>
        </p:scale>
        <p:origin x="206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CE9681-C303-4A49-9A13-19ECB2399127}" type="datetimeFigureOut">
              <a:rPr lang="en-AU" smtClean="0"/>
              <a:t>4/03/2022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0549BA-8D12-4306-857A-758DFD1556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709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>
            <a:extLst>
              <a:ext uri="{FF2B5EF4-FFF2-40B4-BE49-F238E27FC236}">
                <a16:creationId xmlns:a16="http://schemas.microsoft.com/office/drawing/2014/main" id="{EB0947A4-5012-47C5-AD67-8749EF747E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spcBef>
                <a:spcPct val="50000"/>
              </a:spcBef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F88A1B48-9323-42E4-B1FD-4256B215E4FC}" type="slidenum">
              <a:rPr lang="en-AU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47</a:t>
            </a:fld>
            <a:endParaRPr lang="en-AU" altLang="en-US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FF79B6B2-2DC6-4F8B-AA34-D34FC0DE55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C8237963-2C67-4782-88EE-D57CC73281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1027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6" name="Arc 1028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153 w 21600"/>
                <a:gd name="T1" fmla="*/ 0 h 21231"/>
                <a:gd name="T2" fmla="*/ 831 w 21600"/>
                <a:gd name="T3" fmla="*/ 526 h 21231"/>
                <a:gd name="T4" fmla="*/ 0 w 21600"/>
                <a:gd name="T5" fmla="*/ 526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18437" name="Rectangle 1029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AU" altLang="en-US" noProof="0"/>
              <a:t>Click to edit Master title style</a:t>
            </a:r>
          </a:p>
        </p:txBody>
      </p:sp>
      <p:sp>
        <p:nvSpPr>
          <p:cNvPr id="18438" name="Rectangle 10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AU" altLang="en-US" noProof="0"/>
              <a:t>Click to edit Master subtitle style</a:t>
            </a:r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Rectangle 103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9" name="Rectangle 103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60BBC9-439E-4E02-A692-7DC0BECB0770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899521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BBD2A-0084-4FC9-92A6-B1EFEBCF1C96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856089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D0F7B-6910-41C0-AD27-975599DFB874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33922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AU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BE823-C334-43CD-9BD2-1D8FC69BAC4D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85543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22B21-F186-4C98-BAF8-CDEF81ECE19D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524135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9798B-649F-4CE9-AB4F-4BB238835A70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04291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EA25F-319C-42AF-A6B6-CBB74A267EC3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21245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08F92-9B8B-41EA-8D32-C389B2A6B4C1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01003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26EBE-F7D9-4764-AE0B-DA0BA82D5E98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78946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99E10-6D58-420A-A136-3247524802C8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06748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D795-E54F-4C7B-8BEF-99289A5FF41A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1303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359B3-3859-4740-86F2-888163BEB545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62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741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1299 w 21600"/>
                <a:gd name="T3" fmla="*/ 861 h 21600"/>
                <a:gd name="T4" fmla="*/ 0 w 21600"/>
                <a:gd name="T5" fmla="*/ 86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title style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EB8140D-9E6B-443D-B0DE-5F35D797A110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altLang="en-US" dirty="0"/>
              <a:t>Pituitary disorders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AU" altLang="en-US" sz="2800"/>
              <a:t>Robert Schmidli</a:t>
            </a:r>
          </a:p>
          <a:p>
            <a:pPr eaLnBrk="1" hangingPunct="1">
              <a:lnSpc>
                <a:spcPct val="80000"/>
              </a:lnSpc>
            </a:pPr>
            <a:r>
              <a:rPr lang="en-AU" altLang="en-US" sz="2800"/>
              <a:t>Senior Lecturer, ANU Medical School</a:t>
            </a:r>
          </a:p>
          <a:p>
            <a:pPr eaLnBrk="1" hangingPunct="1">
              <a:lnSpc>
                <a:spcPct val="80000"/>
              </a:lnSpc>
            </a:pPr>
            <a:r>
              <a:rPr lang="en-AU" altLang="en-US" sz="2800"/>
              <a:t>Senior Staff Specialist, The Canberra Hospital</a:t>
            </a:r>
          </a:p>
          <a:p>
            <a:pPr eaLnBrk="1" hangingPunct="1">
              <a:lnSpc>
                <a:spcPct val="80000"/>
              </a:lnSpc>
            </a:pPr>
            <a:endParaRPr lang="en-AU" altLang="en-US" sz="2800"/>
          </a:p>
          <a:p>
            <a:pPr eaLnBrk="1" hangingPunct="1">
              <a:lnSpc>
                <a:spcPct val="80000"/>
              </a:lnSpc>
            </a:pPr>
            <a:r>
              <a:rPr lang="en-AU" altLang="en-US" sz="2800"/>
              <a:t>www.schmidli.com.au</a:t>
            </a:r>
          </a:p>
          <a:p>
            <a:pPr eaLnBrk="1" hangingPunct="1">
              <a:lnSpc>
                <a:spcPct val="80000"/>
              </a:lnSpc>
            </a:pPr>
            <a:endParaRPr lang="en-AU" altLang="en-US" sz="2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altLang="en-US"/>
              <a:t>MRI Pituitary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AU" altLang="en-US" sz="2800"/>
              <a:t>There is a large intrasellar mass with suprasellar extension measuring 27mm in supra-inferior extent, 23mm AP, 28mm W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AU" altLang="en-US" sz="280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AU" altLang="en-US" sz="2800"/>
              <a:t>The lesion is expanding the pituitary fossa, bulging into the sphenoid sinus, splaying the inferomesial frontal lobes, abutting and displacing the optic chiasm superiorly ..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altLang="en-US"/>
              <a:t>Normal pituitary</a:t>
            </a:r>
            <a:br>
              <a:rPr lang="en-AU" altLang="en-US"/>
            </a:br>
            <a:r>
              <a:rPr lang="en-AU" altLang="en-US"/>
              <a:t>Magnetic resonance scan</a:t>
            </a:r>
            <a:endParaRPr lang="en-US" altLang="en-US"/>
          </a:p>
        </p:txBody>
      </p:sp>
      <p:graphicFrame>
        <p:nvGraphicFramePr>
          <p:cNvPr id="16387" name="Object 11"/>
          <p:cNvGraphicFramePr>
            <a:graphicFrameLocks noChangeAspect="1"/>
          </p:cNvGraphicFramePr>
          <p:nvPr/>
        </p:nvGraphicFramePr>
        <p:xfrm>
          <a:off x="2733675" y="2209800"/>
          <a:ext cx="3676650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6" name="Bitmap Image" r:id="rId3" imgW="3677163" imgH="3734321" progId="PBrush">
                  <p:embed/>
                </p:oleObj>
              </mc:Choice>
              <mc:Fallback>
                <p:oleObj name="Bitmap Image" r:id="rId3" imgW="3677163" imgH="3734321" progId="PBrush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3675" y="2209800"/>
                        <a:ext cx="3676650" cy="373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0" name="AutoShape 4"/>
          <p:cNvSpPr>
            <a:spLocks/>
          </p:cNvSpPr>
          <p:nvPr/>
        </p:nvSpPr>
        <p:spPr bwMode="auto">
          <a:xfrm>
            <a:off x="7315200" y="4038600"/>
            <a:ext cx="1447800" cy="433388"/>
          </a:xfrm>
          <a:prstGeom prst="borderCallout1">
            <a:avLst>
              <a:gd name="adj1" fmla="val 26375"/>
              <a:gd name="adj2" fmla="val -5264"/>
              <a:gd name="adj3" fmla="val -74361"/>
              <a:gd name="adj4" fmla="val -183444"/>
            </a:avLst>
          </a:prstGeom>
          <a:ln>
            <a:headEnd/>
            <a:tailEnd type="triangl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AU" altLang="en-US"/>
              <a:t>Pituitary</a:t>
            </a:r>
            <a:endParaRPr lang="en-US" altLang="en-US"/>
          </a:p>
        </p:txBody>
      </p:sp>
      <p:sp>
        <p:nvSpPr>
          <p:cNvPr id="24581" name="AutoShape 5"/>
          <p:cNvSpPr>
            <a:spLocks/>
          </p:cNvSpPr>
          <p:nvPr/>
        </p:nvSpPr>
        <p:spPr bwMode="auto">
          <a:xfrm>
            <a:off x="7315200" y="5105400"/>
            <a:ext cx="1524000" cy="838200"/>
          </a:xfrm>
          <a:prstGeom prst="borderCallout1">
            <a:avLst>
              <a:gd name="adj1" fmla="val 13634"/>
              <a:gd name="adj2" fmla="val -5000"/>
              <a:gd name="adj3" fmla="val -131250"/>
              <a:gd name="adj4" fmla="val -178333"/>
            </a:avLst>
          </a:prstGeom>
          <a:ln>
            <a:headEnd/>
            <a:tailEnd type="triangl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AU" altLang="en-US"/>
              <a:t>Sphenoid sinus</a:t>
            </a:r>
            <a:endParaRPr lang="en-US" altLang="en-US"/>
          </a:p>
        </p:txBody>
      </p:sp>
      <p:sp>
        <p:nvSpPr>
          <p:cNvPr id="24582" name="AutoShape 6"/>
          <p:cNvSpPr>
            <a:spLocks/>
          </p:cNvSpPr>
          <p:nvPr/>
        </p:nvSpPr>
        <p:spPr bwMode="auto">
          <a:xfrm>
            <a:off x="7315200" y="2667000"/>
            <a:ext cx="1447800" cy="914400"/>
          </a:xfrm>
          <a:prstGeom prst="borderCallout1">
            <a:avLst>
              <a:gd name="adj1" fmla="val 12500"/>
              <a:gd name="adj2" fmla="val -5264"/>
              <a:gd name="adj3" fmla="val 90625"/>
              <a:gd name="adj4" fmla="val -185528"/>
            </a:avLst>
          </a:prstGeom>
          <a:ln>
            <a:headEnd/>
            <a:tailEnd type="triangl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AU" altLang="en-US" dirty="0"/>
              <a:t>Pituitary stalk</a:t>
            </a:r>
            <a:endParaRPr lang="en-US" altLang="en-US" dirty="0"/>
          </a:p>
        </p:txBody>
      </p:sp>
      <p:sp>
        <p:nvSpPr>
          <p:cNvPr id="24583" name="AutoShape 7"/>
          <p:cNvSpPr>
            <a:spLocks/>
          </p:cNvSpPr>
          <p:nvPr/>
        </p:nvSpPr>
        <p:spPr bwMode="auto">
          <a:xfrm>
            <a:off x="457200" y="3657600"/>
            <a:ext cx="1447800" cy="914400"/>
          </a:xfrm>
          <a:prstGeom prst="borderCallout1">
            <a:avLst>
              <a:gd name="adj1" fmla="val 12500"/>
              <a:gd name="adj2" fmla="val 105264"/>
              <a:gd name="adj3" fmla="val -26912"/>
              <a:gd name="adj4" fmla="val 260634"/>
            </a:avLst>
          </a:prstGeom>
          <a:ln>
            <a:headEnd/>
            <a:tailEnd type="triangl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AU" altLang="en-US" dirty="0"/>
              <a:t>Optic chiasm</a:t>
            </a:r>
            <a:endParaRPr lang="en-US" altLang="en-US" dirty="0"/>
          </a:p>
        </p:txBody>
      </p:sp>
      <p:sp>
        <p:nvSpPr>
          <p:cNvPr id="24584" name="AutoShape 8"/>
          <p:cNvSpPr>
            <a:spLocks/>
          </p:cNvSpPr>
          <p:nvPr/>
        </p:nvSpPr>
        <p:spPr bwMode="auto">
          <a:xfrm>
            <a:off x="457200" y="5029200"/>
            <a:ext cx="1447800" cy="914400"/>
          </a:xfrm>
          <a:prstGeom prst="borderCallout1">
            <a:avLst>
              <a:gd name="adj1" fmla="val 12500"/>
              <a:gd name="adj2" fmla="val 105264"/>
              <a:gd name="adj3" fmla="val -131079"/>
              <a:gd name="adj4" fmla="val 250440"/>
            </a:avLst>
          </a:prstGeom>
          <a:ln>
            <a:headEnd/>
            <a:tailEnd type="triangl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AU" altLang="en-US" dirty="0"/>
              <a:t>Internal carotid</a:t>
            </a:r>
            <a:endParaRPr lang="en-US" altLang="en-US" dirty="0"/>
          </a:p>
        </p:txBody>
      </p:sp>
      <p:sp>
        <p:nvSpPr>
          <p:cNvPr id="24585" name="AutoShape 9"/>
          <p:cNvSpPr>
            <a:spLocks/>
          </p:cNvSpPr>
          <p:nvPr/>
        </p:nvSpPr>
        <p:spPr bwMode="auto">
          <a:xfrm>
            <a:off x="457200" y="2286000"/>
            <a:ext cx="1447800" cy="914400"/>
          </a:xfrm>
          <a:prstGeom prst="borderCallout1">
            <a:avLst>
              <a:gd name="adj1" fmla="val 12500"/>
              <a:gd name="adj2" fmla="val 105264"/>
              <a:gd name="adj3" fmla="val 31250"/>
              <a:gd name="adj4" fmla="val 265681"/>
            </a:avLst>
          </a:prstGeom>
          <a:ln>
            <a:headEnd/>
            <a:tailEnd type="triangl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AU" altLang="en-US" dirty="0"/>
              <a:t>Lateral ventricle</a:t>
            </a:r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/>
              <a:t>Treatment</a:t>
            </a:r>
          </a:p>
        </p:txBody>
      </p:sp>
      <p:sp>
        <p:nvSpPr>
          <p:cNvPr id="1741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altLang="en-US"/>
              <a:t>Progress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3238"/>
            <a:ext cx="7772400" cy="45307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AU" altLang="en-US" dirty="0"/>
              <a:t>Cabergoline 0.5mg 3 times weekly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dirty="0"/>
              <a:t>Reviewed 2wk later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dirty="0"/>
              <a:t>Complains of headaches, lethargy, dizziness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dirty="0"/>
              <a:t>Able to see entire vision chart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dirty="0"/>
              <a:t>Improved sex drive and function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dirty="0"/>
              <a:t>Testosterone	4.0 nmol/l	[9.9-27.8]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dirty="0"/>
              <a:t>FT4			5.5 pmol/l	[11-24]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dirty="0"/>
              <a:t>Prolactin		210 </a:t>
            </a:r>
            <a:r>
              <a:rPr lang="en-AU" altLang="en-US" dirty="0" err="1"/>
              <a:t>mIU</a:t>
            </a:r>
            <a:r>
              <a:rPr lang="en-AU" altLang="en-US" dirty="0"/>
              <a:t>/l	&lt;450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dirty="0"/>
              <a:t>Thyroxine 100</a:t>
            </a:r>
            <a:r>
              <a:rPr lang="en-AU" altLang="en-US" dirty="0">
                <a:sym typeface="Symbol" panose="05050102010706020507" pitchFamily="18" charset="2"/>
              </a:rPr>
              <a:t></a:t>
            </a:r>
            <a:r>
              <a:rPr lang="en-AU" altLang="en-US" dirty="0"/>
              <a:t>g daily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dirty="0"/>
              <a:t>Reduced Cabergoline to 2 per week</a:t>
            </a:r>
          </a:p>
          <a:p>
            <a:pPr eaLnBrk="1" hangingPunct="1">
              <a:lnSpc>
                <a:spcPct val="90000"/>
              </a:lnSpc>
            </a:pPr>
            <a:endParaRPr lang="en-AU" altLang="en-US" dirty="0"/>
          </a:p>
          <a:p>
            <a:pPr eaLnBrk="1" hangingPunct="1">
              <a:lnSpc>
                <a:spcPct val="90000"/>
              </a:lnSpc>
            </a:pPr>
            <a:endParaRPr lang="en-AU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B0B1E-9D28-4A4E-BA6E-5AE9E31A7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Assessment of pituitary function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96A214-0C6E-4E2A-AA83-8BA36C5741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6295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altLang="en-US" dirty="0"/>
              <a:t>Pituitary function: Investigations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AU" altLang="en-US" sz="2400" dirty="0"/>
              <a:t>UEC, osmolality</a:t>
            </a:r>
          </a:p>
          <a:p>
            <a:pPr eaLnBrk="1" hangingPunct="1">
              <a:defRPr/>
            </a:pPr>
            <a:r>
              <a:rPr lang="en-AU" altLang="en-US" sz="2400" dirty="0"/>
              <a:t>Cortisol, ACTH: 8-9am</a:t>
            </a:r>
          </a:p>
          <a:p>
            <a:pPr eaLnBrk="1" hangingPunct="1">
              <a:defRPr/>
            </a:pPr>
            <a:r>
              <a:rPr lang="en-AU" altLang="en-US" sz="2400" dirty="0"/>
              <a:t>FT4, TSH</a:t>
            </a:r>
          </a:p>
          <a:p>
            <a:pPr eaLnBrk="1" hangingPunct="1">
              <a:defRPr/>
            </a:pPr>
            <a:r>
              <a:rPr lang="en-AU" altLang="en-US" sz="2400" dirty="0"/>
              <a:t>Prolactin</a:t>
            </a:r>
          </a:p>
          <a:p>
            <a:pPr eaLnBrk="1" hangingPunct="1">
              <a:defRPr/>
            </a:pPr>
            <a:r>
              <a:rPr lang="en-AU" altLang="en-US" sz="2400" dirty="0"/>
              <a:t>Testosterone/</a:t>
            </a:r>
            <a:r>
              <a:rPr lang="en-AU" altLang="en-US" sz="2400" dirty="0" err="1"/>
              <a:t>Estradiol</a:t>
            </a:r>
            <a:r>
              <a:rPr lang="en-AU" altLang="en-US" sz="2400" dirty="0"/>
              <a:t> (menstrual periods)</a:t>
            </a:r>
          </a:p>
          <a:p>
            <a:pPr eaLnBrk="1" hangingPunct="1">
              <a:defRPr/>
            </a:pPr>
            <a:r>
              <a:rPr lang="en-AU" altLang="en-US" sz="2400" dirty="0"/>
              <a:t>LH, FSH</a:t>
            </a:r>
          </a:p>
          <a:p>
            <a:pPr eaLnBrk="1" hangingPunct="1">
              <a:defRPr/>
            </a:pPr>
            <a:r>
              <a:rPr lang="en-AU" altLang="en-US" sz="2400" dirty="0"/>
              <a:t>GH, IGF-1</a:t>
            </a:r>
          </a:p>
          <a:p>
            <a:pPr eaLnBrk="1" hangingPunct="1">
              <a:defRPr/>
            </a:pPr>
            <a:r>
              <a:rPr lang="en-AU" altLang="en-US" sz="2400" dirty="0"/>
              <a:t>Water deprivation test (history, urine volume)</a:t>
            </a:r>
          </a:p>
          <a:p>
            <a:pPr eaLnBrk="1" hangingPunct="1">
              <a:defRPr/>
            </a:pPr>
            <a:r>
              <a:rPr lang="en-AU" altLang="en-US" sz="2400" dirty="0"/>
              <a:t>MRI pituitary</a:t>
            </a:r>
          </a:p>
          <a:p>
            <a:pPr eaLnBrk="1" hangingPunct="1">
              <a:defRPr/>
            </a:pPr>
            <a:r>
              <a:rPr lang="en-AU" altLang="en-US" sz="2400" dirty="0"/>
              <a:t>Visual fields</a:t>
            </a:r>
          </a:p>
          <a:p>
            <a:pPr eaLnBrk="1" hangingPunct="1">
              <a:defRPr/>
            </a:pPr>
            <a:endParaRPr lang="en-AU" alt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/>
              <a:t>Case 2</a:t>
            </a:r>
          </a:p>
        </p:txBody>
      </p:sp>
      <p:sp>
        <p:nvSpPr>
          <p:cNvPr id="22531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AU" altLang="en-US"/>
              <a:t>Referred by dermatologist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/>
              <a:t>Acne 1 year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/>
              <a:t>Treatment: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/>
              <a:t>Diane (Cyproterone, Ethinylestradiol)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/>
              <a:t>OCP: 5kg weight gain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/>
              <a:t>Minomycin: good response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/>
              <a:t>Striae hips and inner thighs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/>
              <a:t>Periods irregular, nil since stopping pill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/>
              <a:t>26 year old lady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altLang="en-US"/>
              <a:t>Examination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Moon-faced</a:t>
            </a:r>
          </a:p>
          <a:p>
            <a:pPr eaLnBrk="1" hangingPunct="1"/>
            <a:r>
              <a:rPr lang="en-AU" altLang="en-US"/>
              <a:t>Marked acne</a:t>
            </a:r>
          </a:p>
          <a:p>
            <a:pPr eaLnBrk="1" hangingPunct="1"/>
            <a:r>
              <a:rPr lang="en-AU" altLang="en-US"/>
              <a:t>Supraclavicular fat pads</a:t>
            </a:r>
          </a:p>
          <a:p>
            <a:pPr eaLnBrk="1" hangingPunct="1"/>
            <a:r>
              <a:rPr lang="en-AU" altLang="en-US">
                <a:latin typeface="Arial Unicode MS" panose="020B0604020202020204" pitchFamily="34" charset="-128"/>
              </a:rPr>
              <a:t>Prominent red striae over the breasts, lateral hips and medial thighs</a:t>
            </a:r>
            <a:r>
              <a:rPr lang="en-AU" altLang="en-US"/>
              <a:t> </a:t>
            </a:r>
          </a:p>
          <a:p>
            <a:pPr eaLnBrk="1" hangingPunct="1"/>
            <a:r>
              <a:rPr lang="en-AU" altLang="en-US"/>
              <a:t>Hair midline lower abdomen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DC338-42A7-4894-95AC-33BE85670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Investigations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B37DEB-3EB6-40AF-B601-766B55AB1B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3765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AU" altLang="en-US">
                <a:effectLst/>
              </a:rPr>
              <a:t>Objectives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AU" altLang="en-US" dirty="0"/>
              <a:t>To appropriately recognise and treat pituitary disorders including hormonal dysfunction, tumours and other space-occupying lesions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altLang="en-US"/>
              <a:t>Investigations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0125" y="1981200"/>
            <a:ext cx="5830888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AU" altLang="en-US" sz="2800" dirty="0">
                <a:latin typeface="Arial Unicode MS" panose="020B0604020202020204" pitchFamily="34" charset="-128"/>
              </a:rPr>
              <a:t>Normal:</a:t>
            </a:r>
          </a:p>
          <a:p>
            <a:pPr lvl="1" eaLnBrk="1" hangingPunct="1">
              <a:lnSpc>
                <a:spcPct val="80000"/>
              </a:lnSpc>
            </a:pPr>
            <a:r>
              <a:rPr lang="en-AU" altLang="en-US" sz="2400" dirty="0">
                <a:latin typeface="Arial Unicode MS" panose="020B0604020202020204" pitchFamily="34" charset="-128"/>
              </a:rPr>
              <a:t>TSH</a:t>
            </a:r>
            <a:endParaRPr lang="en-US" altLang="en-US" sz="2400" dirty="0">
              <a:latin typeface="Arial Unicode MS" panose="020B0604020202020204" pitchFamily="34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AU" altLang="en-US" sz="2400" dirty="0">
                <a:latin typeface="Arial Unicode MS" panose="020B0604020202020204" pitchFamily="34" charset="-128"/>
              </a:rPr>
              <a:t>17-OH Progesterone</a:t>
            </a:r>
          </a:p>
          <a:p>
            <a:pPr lvl="1" eaLnBrk="1" hangingPunct="1">
              <a:lnSpc>
                <a:spcPct val="80000"/>
              </a:lnSpc>
            </a:pPr>
            <a:r>
              <a:rPr lang="en-AU" altLang="en-US" sz="2400" dirty="0">
                <a:latin typeface="Arial Unicode MS" panose="020B0604020202020204" pitchFamily="34" charset="-128"/>
              </a:rPr>
              <a:t>8am cortisol</a:t>
            </a:r>
          </a:p>
          <a:p>
            <a:pPr lvl="1" eaLnBrk="1" hangingPunct="1">
              <a:lnSpc>
                <a:spcPct val="80000"/>
              </a:lnSpc>
            </a:pPr>
            <a:r>
              <a:rPr lang="en-AU" altLang="en-US" sz="2400" dirty="0">
                <a:latin typeface="Arial Unicode MS" panose="020B0604020202020204" pitchFamily="34" charset="-128"/>
              </a:rPr>
              <a:t>ACTH</a:t>
            </a:r>
          </a:p>
          <a:p>
            <a:pPr lvl="1" eaLnBrk="1" hangingPunct="1">
              <a:lnSpc>
                <a:spcPct val="80000"/>
              </a:lnSpc>
            </a:pPr>
            <a:r>
              <a:rPr lang="en-AU" altLang="en-US" sz="2400" dirty="0">
                <a:latin typeface="Arial Unicode MS" panose="020B0604020202020204" pitchFamily="34" charset="-128"/>
              </a:rPr>
              <a:t>Androstenedione</a:t>
            </a:r>
          </a:p>
          <a:p>
            <a:pPr lvl="1" eaLnBrk="1" hangingPunct="1">
              <a:lnSpc>
                <a:spcPct val="80000"/>
              </a:lnSpc>
            </a:pPr>
            <a:r>
              <a:rPr lang="en-AU" altLang="en-US" sz="2400" dirty="0">
                <a:latin typeface="Arial Unicode MS" panose="020B0604020202020204" pitchFamily="34" charset="-128"/>
              </a:rPr>
              <a:t>DHEAS</a:t>
            </a:r>
          </a:p>
          <a:p>
            <a:pPr lvl="1" eaLnBrk="1" hangingPunct="1">
              <a:lnSpc>
                <a:spcPct val="80000"/>
              </a:lnSpc>
            </a:pPr>
            <a:r>
              <a:rPr lang="en-AU" altLang="en-US" sz="2400" dirty="0">
                <a:latin typeface="Arial Unicode MS" panose="020B0604020202020204" pitchFamily="34" charset="-128"/>
              </a:rPr>
              <a:t>Testosterone &lt;.7nmol/L</a:t>
            </a:r>
          </a:p>
          <a:p>
            <a:pPr eaLnBrk="1" hangingPunct="1">
              <a:lnSpc>
                <a:spcPct val="80000"/>
              </a:lnSpc>
            </a:pPr>
            <a:r>
              <a:rPr lang="en-AU" altLang="en-US" sz="2800" dirty="0">
                <a:latin typeface="Arial Unicode MS" panose="020B0604020202020204" pitchFamily="34" charset="-128"/>
              </a:rPr>
              <a:t>Pelvic US: polycystic pattern</a:t>
            </a:r>
            <a:endParaRPr lang="en-AU" altLang="en-US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/>
              <a:t>Further investigations</a:t>
            </a:r>
          </a:p>
        </p:txBody>
      </p:sp>
      <p:sp>
        <p:nvSpPr>
          <p:cNvPr id="2662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altLang="en-US"/>
              <a:t>Other investigations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altLang="en-US" dirty="0"/>
              <a:t>24-hr urinary cortisol: 1829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AU" altLang="en-US" dirty="0"/>
              <a:t>		[&lt;150 nmol/24h]</a:t>
            </a:r>
          </a:p>
          <a:p>
            <a:pPr eaLnBrk="1" hangingPunct="1"/>
            <a:r>
              <a:rPr lang="en-AU" altLang="en-US" dirty="0"/>
              <a:t>Post dexamethasone cortisol 546 nmol/l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AU" altLang="en-US" dirty="0"/>
              <a:t>		[&lt;50nmol/l]</a:t>
            </a:r>
          </a:p>
          <a:p>
            <a:pPr eaLnBrk="1" hangingPunct="1"/>
            <a:r>
              <a:rPr lang="en-AU" altLang="en-US" dirty="0"/>
              <a:t>ACTH 12.8 pmol/l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AU" altLang="en-US" dirty="0"/>
              <a:t>		[&lt;14pmol/l]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/>
              <a:t>Likely diagnosis</a:t>
            </a:r>
          </a:p>
        </p:txBody>
      </p:sp>
      <p:sp>
        <p:nvSpPr>
          <p:cNvPr id="2867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altLang="en-US"/>
              <a:t>MRI pituitary</a:t>
            </a:r>
          </a:p>
        </p:txBody>
      </p:sp>
      <p:sp>
        <p:nvSpPr>
          <p:cNvPr id="2969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 altLang="en-US" dirty="0"/>
              <a:t>Possible tiny 2.2mm microadenoma in centre of pituitary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altLang="en-US"/>
              <a:t>Clinical Diagnosis of Cushing’s syndrome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981200"/>
            <a:ext cx="4244975" cy="440055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AU" dirty="0"/>
              <a:t>Examination</a:t>
            </a:r>
          </a:p>
          <a:p>
            <a:pPr lvl="1" eaLnBrk="1" hangingPunct="1">
              <a:defRPr/>
            </a:pPr>
            <a:r>
              <a:rPr lang="en-AU" dirty="0"/>
              <a:t>Poor specificity:</a:t>
            </a:r>
          </a:p>
          <a:p>
            <a:pPr lvl="2" eaLnBrk="1" hangingPunct="1">
              <a:defRPr/>
            </a:pPr>
            <a:r>
              <a:rPr lang="en-AU" dirty="0"/>
              <a:t>Central obesity</a:t>
            </a:r>
          </a:p>
          <a:p>
            <a:pPr lvl="2" eaLnBrk="1" hangingPunct="1">
              <a:defRPr/>
            </a:pPr>
            <a:r>
              <a:rPr lang="en-AU" dirty="0"/>
              <a:t>Pale (old) striae</a:t>
            </a:r>
          </a:p>
          <a:p>
            <a:pPr lvl="2" eaLnBrk="1" hangingPunct="1">
              <a:defRPr/>
            </a:pPr>
            <a:r>
              <a:rPr lang="en-AU" dirty="0"/>
              <a:t>“Buffalo hump”</a:t>
            </a:r>
          </a:p>
          <a:p>
            <a:pPr lvl="1" eaLnBrk="1" hangingPunct="1">
              <a:defRPr/>
            </a:pPr>
            <a:r>
              <a:rPr lang="en-AU" dirty="0"/>
              <a:t>Better specificity</a:t>
            </a:r>
          </a:p>
          <a:p>
            <a:pPr lvl="2" eaLnBrk="1" hangingPunct="1">
              <a:defRPr/>
            </a:pPr>
            <a:r>
              <a:rPr lang="en-AU" dirty="0"/>
              <a:t>Thin skin (young </a:t>
            </a:r>
            <a:r>
              <a:rPr lang="en-AU" dirty="0" err="1"/>
              <a:t>pt</a:t>
            </a:r>
            <a:r>
              <a:rPr lang="en-AU" dirty="0"/>
              <a:t>)</a:t>
            </a:r>
          </a:p>
          <a:p>
            <a:pPr lvl="2" eaLnBrk="1" hangingPunct="1">
              <a:defRPr/>
            </a:pPr>
            <a:r>
              <a:rPr lang="en-AU" dirty="0"/>
              <a:t>Bruising</a:t>
            </a:r>
          </a:p>
          <a:p>
            <a:pPr lvl="2" eaLnBrk="1" hangingPunct="1">
              <a:defRPr/>
            </a:pPr>
            <a:r>
              <a:rPr lang="en-AU" dirty="0"/>
              <a:t>Myopathy</a:t>
            </a:r>
          </a:p>
          <a:p>
            <a:pPr lvl="2" eaLnBrk="1" hangingPunct="1">
              <a:defRPr/>
            </a:pPr>
            <a:r>
              <a:rPr lang="en-AU" dirty="0"/>
              <a:t>Fresh (purple) striae</a:t>
            </a:r>
          </a:p>
          <a:p>
            <a:pPr lvl="2" eaLnBrk="1" hangingPunct="1">
              <a:defRPr/>
            </a:pPr>
            <a:r>
              <a:rPr lang="en-AU" dirty="0"/>
              <a:t>Osteoporosis</a:t>
            </a:r>
          </a:p>
          <a:p>
            <a:pPr lvl="2" eaLnBrk="1" hangingPunct="1">
              <a:defRPr/>
            </a:pPr>
            <a:endParaRPr lang="en-AU" dirty="0"/>
          </a:p>
        </p:txBody>
      </p:sp>
      <p:sp>
        <p:nvSpPr>
          <p:cNvPr id="31748" name="Content Placeholder 8"/>
          <p:cNvSpPr>
            <a:spLocks noGrp="1"/>
          </p:cNvSpPr>
          <p:nvPr>
            <p:ph sz="half" idx="2"/>
          </p:nvPr>
        </p:nvSpPr>
        <p:spPr>
          <a:xfrm>
            <a:off x="4430713" y="1981200"/>
            <a:ext cx="4244975" cy="4400550"/>
          </a:xfrm>
        </p:spPr>
        <p:txBody>
          <a:bodyPr/>
          <a:lstStyle/>
          <a:p>
            <a:pPr eaLnBrk="1" hangingPunct="1"/>
            <a:r>
              <a:rPr lang="en-AU" altLang="en-US"/>
              <a:t>Other</a:t>
            </a:r>
          </a:p>
          <a:p>
            <a:pPr lvl="1" eaLnBrk="1" hangingPunct="1"/>
            <a:r>
              <a:rPr lang="en-AU" altLang="en-US"/>
              <a:t>Diabetes</a:t>
            </a:r>
          </a:p>
          <a:p>
            <a:pPr lvl="1" eaLnBrk="1" hangingPunct="1"/>
            <a:r>
              <a:rPr lang="en-AU" altLang="en-US"/>
              <a:t>Hypertension</a:t>
            </a:r>
          </a:p>
          <a:p>
            <a:pPr lvl="1" eaLnBrk="1" hangingPunct="1"/>
            <a:r>
              <a:rPr lang="en-AU" altLang="en-US"/>
              <a:t>Mood change</a:t>
            </a:r>
          </a:p>
          <a:p>
            <a:pPr lvl="1" eaLnBrk="1" hangingPunct="1"/>
            <a:r>
              <a:rPr lang="en-AU" altLang="en-US"/>
              <a:t>Facial plethora</a:t>
            </a:r>
          </a:p>
          <a:p>
            <a:pPr lvl="1" eaLnBrk="1" hangingPunct="1"/>
            <a:r>
              <a:rPr lang="en-AU" altLang="en-US"/>
              <a:t>Hirsuitism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/>
              <a:t>Cushing’s syndrome: causes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ACTH-secreting pituitary adenoma</a:t>
            </a:r>
          </a:p>
          <a:p>
            <a:pPr lvl="1" eaLnBrk="1" hangingPunct="1"/>
            <a:r>
              <a:rPr lang="en-AU" altLang="en-US"/>
              <a:t>Cushing’s disease</a:t>
            </a:r>
          </a:p>
          <a:p>
            <a:pPr lvl="1" eaLnBrk="1" hangingPunct="1"/>
            <a:r>
              <a:rPr lang="en-AU" altLang="en-US"/>
              <a:t>Usually small</a:t>
            </a:r>
          </a:p>
          <a:p>
            <a:pPr eaLnBrk="1" hangingPunct="1"/>
            <a:r>
              <a:rPr lang="en-AU" altLang="en-US"/>
              <a:t>Ectopic ACTH</a:t>
            </a:r>
          </a:p>
          <a:p>
            <a:pPr eaLnBrk="1" hangingPunct="1"/>
            <a:r>
              <a:rPr lang="en-AU" altLang="en-US"/>
              <a:t>Cortisol-secreting adrenal adenoma</a:t>
            </a:r>
          </a:p>
          <a:p>
            <a:pPr eaLnBrk="1" hangingPunct="1"/>
            <a:r>
              <a:rPr lang="en-AU" altLang="en-US"/>
              <a:t>Iatrogenic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/>
          </p:cNvSpPr>
          <p:nvPr/>
        </p:nvSpPr>
        <p:spPr bwMode="auto">
          <a:xfrm>
            <a:off x="684213" y="3333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AU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Investigation of Cushing’s syndrome/disease</a:t>
            </a:r>
          </a:p>
        </p:txBody>
      </p:sp>
      <p:sp>
        <p:nvSpPr>
          <p:cNvPr id="33795" name="Content Placeholder 2"/>
          <p:cNvSpPr>
            <a:spLocks/>
          </p:cNvSpPr>
          <p:nvPr/>
        </p:nvSpPr>
        <p:spPr bwMode="auto">
          <a:xfrm>
            <a:off x="684213" y="1700213"/>
            <a:ext cx="7772400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AU" altLang="en-US" sz="2700" dirty="0"/>
              <a:t>24-hr urinary free cortisol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sz="2400" dirty="0"/>
              <a:t>Integrated measure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sz="2400" dirty="0"/>
              <a:t>Not affected by protein binding (OCP)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700" dirty="0"/>
              <a:t>Overnight Dexamethasone suppression test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sz="2400" dirty="0"/>
              <a:t>1mg Dexamethasone at midnight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sz="2400" dirty="0"/>
              <a:t>Morning cortisol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sz="2400" dirty="0"/>
              <a:t>False positives</a:t>
            </a:r>
          </a:p>
          <a:p>
            <a:pPr lvl="2" eaLnBrk="1" hangingPunct="1">
              <a:lnSpc>
                <a:spcPct val="90000"/>
              </a:lnSpc>
            </a:pPr>
            <a:r>
              <a:rPr lang="en-AU" altLang="en-US" sz="2000" dirty="0"/>
              <a:t>Rapid metabolism (</a:t>
            </a:r>
            <a:r>
              <a:rPr lang="en-AU" altLang="en-US" sz="2000" dirty="0" err="1"/>
              <a:t>eg.</a:t>
            </a:r>
            <a:r>
              <a:rPr lang="en-AU" altLang="en-US" sz="2000" dirty="0"/>
              <a:t> anticonvulsants)</a:t>
            </a:r>
          </a:p>
          <a:p>
            <a:pPr lvl="2" eaLnBrk="1" hangingPunct="1">
              <a:lnSpc>
                <a:spcPct val="90000"/>
              </a:lnSpc>
            </a:pPr>
            <a:r>
              <a:rPr lang="en-AU" altLang="en-US" sz="2000" dirty="0"/>
              <a:t>Stress (alcoholism, major depression)</a:t>
            </a:r>
          </a:p>
          <a:p>
            <a:pPr lvl="2" eaLnBrk="1" hangingPunct="1">
              <a:lnSpc>
                <a:spcPct val="90000"/>
              </a:lnSpc>
            </a:pPr>
            <a:r>
              <a:rPr lang="en-AU" altLang="en-US" sz="2000" dirty="0"/>
              <a:t>Increased protein binding (oral contraceptive)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700" dirty="0"/>
              <a:t>Midnight cortisol (saliva/blood)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700" dirty="0"/>
              <a:t>Inferior petrosal venous sampling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323850" y="1412875"/>
            <a:ext cx="8589963" cy="4895850"/>
          </a:xfrm>
          <a:prstGeom prst="rect">
            <a:avLst/>
          </a:prstGeom>
          <a:solidFill>
            <a:schemeClr val="accent3">
              <a:lumMod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n-AU">
              <a:latin typeface="+mj-lt"/>
              <a:cs typeface="+mn-cs"/>
            </a:endParaRP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dirty="0"/>
              <a:t>Diurnal Cortisol rhythm</a:t>
            </a:r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>
            <a:off x="1165225" y="2436813"/>
            <a:ext cx="0" cy="2955925"/>
          </a:xfrm>
          <a:prstGeom prst="line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n-AU">
              <a:latin typeface="+mj-lt"/>
              <a:cs typeface="+mn-cs"/>
            </a:endParaRPr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>
            <a:off x="1171575" y="5392738"/>
            <a:ext cx="7435850" cy="0"/>
          </a:xfrm>
          <a:prstGeom prst="line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n-AU">
              <a:latin typeface="+mj-lt"/>
              <a:cs typeface="+mn-cs"/>
            </a:endParaRPr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 rot="-5400000">
            <a:off x="74613" y="3768725"/>
            <a:ext cx="12192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AU" altLang="en-US">
                <a:latin typeface="+mj-lt"/>
                <a:cs typeface="+mn-cs"/>
              </a:rPr>
              <a:t>Cortisol</a:t>
            </a:r>
          </a:p>
        </p:txBody>
      </p:sp>
      <p:sp>
        <p:nvSpPr>
          <p:cNvPr id="64525" name="Line 13"/>
          <p:cNvSpPr>
            <a:spLocks noChangeShapeType="1"/>
          </p:cNvSpPr>
          <p:nvPr/>
        </p:nvSpPr>
        <p:spPr bwMode="auto">
          <a:xfrm>
            <a:off x="1162050" y="5386388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en-AU">
              <a:latin typeface="+mj-lt"/>
              <a:cs typeface="+mn-cs"/>
            </a:endParaRPr>
          </a:p>
        </p:txBody>
      </p:sp>
      <p:sp>
        <p:nvSpPr>
          <p:cNvPr id="64526" name="Line 14"/>
          <p:cNvSpPr>
            <a:spLocks noChangeShapeType="1"/>
          </p:cNvSpPr>
          <p:nvPr/>
        </p:nvSpPr>
        <p:spPr bwMode="auto">
          <a:xfrm>
            <a:off x="7356475" y="5386388"/>
            <a:ext cx="0" cy="176212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en-AU">
              <a:latin typeface="+mj-lt"/>
              <a:cs typeface="+mn-cs"/>
            </a:endParaRPr>
          </a:p>
        </p:txBody>
      </p:sp>
      <p:sp>
        <p:nvSpPr>
          <p:cNvPr id="64527" name="Line 15"/>
          <p:cNvSpPr>
            <a:spLocks noChangeShapeType="1"/>
          </p:cNvSpPr>
          <p:nvPr/>
        </p:nvSpPr>
        <p:spPr bwMode="auto">
          <a:xfrm>
            <a:off x="8596313" y="5386388"/>
            <a:ext cx="0" cy="176212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en-AU">
              <a:latin typeface="+mj-lt"/>
              <a:cs typeface="+mn-cs"/>
            </a:endParaRPr>
          </a:p>
        </p:txBody>
      </p:sp>
      <p:sp>
        <p:nvSpPr>
          <p:cNvPr id="64528" name="Line 16"/>
          <p:cNvSpPr>
            <a:spLocks noChangeShapeType="1"/>
          </p:cNvSpPr>
          <p:nvPr/>
        </p:nvSpPr>
        <p:spPr bwMode="auto">
          <a:xfrm>
            <a:off x="6118225" y="5386388"/>
            <a:ext cx="0" cy="176212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en-AU">
              <a:latin typeface="+mj-lt"/>
              <a:cs typeface="+mn-cs"/>
            </a:endParaRPr>
          </a:p>
        </p:txBody>
      </p:sp>
      <p:sp>
        <p:nvSpPr>
          <p:cNvPr id="64529" name="Line 17"/>
          <p:cNvSpPr>
            <a:spLocks noChangeShapeType="1"/>
          </p:cNvSpPr>
          <p:nvPr/>
        </p:nvSpPr>
        <p:spPr bwMode="auto">
          <a:xfrm>
            <a:off x="4878388" y="5386388"/>
            <a:ext cx="0" cy="176212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en-AU">
              <a:latin typeface="+mj-lt"/>
              <a:cs typeface="+mn-cs"/>
            </a:endParaRPr>
          </a:p>
        </p:txBody>
      </p:sp>
      <p:sp>
        <p:nvSpPr>
          <p:cNvPr id="64530" name="Line 18"/>
          <p:cNvSpPr>
            <a:spLocks noChangeShapeType="1"/>
          </p:cNvSpPr>
          <p:nvPr/>
        </p:nvSpPr>
        <p:spPr bwMode="auto">
          <a:xfrm>
            <a:off x="3640138" y="5386388"/>
            <a:ext cx="0" cy="176212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en-AU">
              <a:latin typeface="+mj-lt"/>
              <a:cs typeface="+mn-cs"/>
            </a:endParaRPr>
          </a:p>
        </p:txBody>
      </p:sp>
      <p:sp>
        <p:nvSpPr>
          <p:cNvPr id="64531" name="Line 19"/>
          <p:cNvSpPr>
            <a:spLocks noChangeShapeType="1"/>
          </p:cNvSpPr>
          <p:nvPr/>
        </p:nvSpPr>
        <p:spPr bwMode="auto">
          <a:xfrm>
            <a:off x="2400300" y="5386388"/>
            <a:ext cx="0" cy="176212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en-AU">
              <a:latin typeface="+mj-lt"/>
              <a:cs typeface="+mn-cs"/>
            </a:endParaRPr>
          </a:p>
        </p:txBody>
      </p:sp>
      <p:sp>
        <p:nvSpPr>
          <p:cNvPr id="64532" name="Text Box 20"/>
          <p:cNvSpPr txBox="1">
            <a:spLocks noChangeArrowheads="1"/>
          </p:cNvSpPr>
          <p:nvPr/>
        </p:nvSpPr>
        <p:spPr bwMode="auto">
          <a:xfrm>
            <a:off x="838200" y="5638800"/>
            <a:ext cx="627063" cy="3048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AU" altLang="en-US" sz="1400">
                <a:latin typeface="+mj-lt"/>
                <a:cs typeface="+mn-cs"/>
              </a:rPr>
              <a:t>00:00</a:t>
            </a:r>
          </a:p>
        </p:txBody>
      </p:sp>
      <p:sp>
        <p:nvSpPr>
          <p:cNvPr id="64533" name="Text Box 21"/>
          <p:cNvSpPr txBox="1">
            <a:spLocks noChangeArrowheads="1"/>
          </p:cNvSpPr>
          <p:nvPr/>
        </p:nvSpPr>
        <p:spPr bwMode="auto">
          <a:xfrm>
            <a:off x="8286750" y="5638800"/>
            <a:ext cx="627063" cy="3048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AU" altLang="en-US" sz="1400">
                <a:latin typeface="+mj-lt"/>
                <a:cs typeface="+mn-cs"/>
              </a:rPr>
              <a:t>24:00</a:t>
            </a:r>
          </a:p>
        </p:txBody>
      </p:sp>
      <p:sp>
        <p:nvSpPr>
          <p:cNvPr id="64534" name="Text Box 22"/>
          <p:cNvSpPr txBox="1">
            <a:spLocks noChangeArrowheads="1"/>
          </p:cNvSpPr>
          <p:nvPr/>
        </p:nvSpPr>
        <p:spPr bwMode="auto">
          <a:xfrm>
            <a:off x="4572000" y="5638800"/>
            <a:ext cx="627063" cy="3048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AU" altLang="en-US" sz="1400">
                <a:latin typeface="+mj-lt"/>
                <a:cs typeface="+mn-cs"/>
              </a:rPr>
              <a:t>12:00</a:t>
            </a:r>
          </a:p>
        </p:txBody>
      </p:sp>
      <p:sp>
        <p:nvSpPr>
          <p:cNvPr id="64535" name="Freeform 23"/>
          <p:cNvSpPr>
            <a:spLocks/>
          </p:cNvSpPr>
          <p:nvPr/>
        </p:nvSpPr>
        <p:spPr bwMode="auto">
          <a:xfrm>
            <a:off x="1219200" y="3467100"/>
            <a:ext cx="7315200" cy="1649413"/>
          </a:xfrm>
          <a:custGeom>
            <a:avLst/>
            <a:gdLst>
              <a:gd name="T0" fmla="*/ 0 w 4608"/>
              <a:gd name="T1" fmla="*/ 1032 h 1039"/>
              <a:gd name="T2" fmla="*/ 818 w 4608"/>
              <a:gd name="T3" fmla="*/ 988 h 1039"/>
              <a:gd name="T4" fmla="*/ 1188 w 4608"/>
              <a:gd name="T5" fmla="*/ 724 h 1039"/>
              <a:gd name="T6" fmla="*/ 1429 w 4608"/>
              <a:gd name="T7" fmla="*/ 127 h 1039"/>
              <a:gd name="T8" fmla="*/ 1764 w 4608"/>
              <a:gd name="T9" fmla="*/ 63 h 1039"/>
              <a:gd name="T10" fmla="*/ 2112 w 4608"/>
              <a:gd name="T11" fmla="*/ 504 h 1039"/>
              <a:gd name="T12" fmla="*/ 2640 w 4608"/>
              <a:gd name="T13" fmla="*/ 792 h 1039"/>
              <a:gd name="T14" fmla="*/ 3504 w 4608"/>
              <a:gd name="T15" fmla="*/ 936 h 1039"/>
              <a:gd name="T16" fmla="*/ 4608 w 4608"/>
              <a:gd name="T17" fmla="*/ 1032 h 10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608" h="1039">
                <a:moveTo>
                  <a:pt x="0" y="1032"/>
                </a:moveTo>
                <a:cubicBezTo>
                  <a:pt x="136" y="1025"/>
                  <a:pt x="620" y="1039"/>
                  <a:pt x="818" y="988"/>
                </a:cubicBezTo>
                <a:cubicBezTo>
                  <a:pt x="1016" y="937"/>
                  <a:pt x="1086" y="867"/>
                  <a:pt x="1188" y="724"/>
                </a:cubicBezTo>
                <a:cubicBezTo>
                  <a:pt x="1290" y="581"/>
                  <a:pt x="1333" y="237"/>
                  <a:pt x="1429" y="127"/>
                </a:cubicBezTo>
                <a:cubicBezTo>
                  <a:pt x="1525" y="17"/>
                  <a:pt x="1650" y="0"/>
                  <a:pt x="1764" y="63"/>
                </a:cubicBezTo>
                <a:cubicBezTo>
                  <a:pt x="1878" y="126"/>
                  <a:pt x="1966" y="383"/>
                  <a:pt x="2112" y="504"/>
                </a:cubicBezTo>
                <a:cubicBezTo>
                  <a:pt x="2258" y="625"/>
                  <a:pt x="2408" y="720"/>
                  <a:pt x="2640" y="792"/>
                </a:cubicBezTo>
                <a:cubicBezTo>
                  <a:pt x="2872" y="864"/>
                  <a:pt x="3176" y="896"/>
                  <a:pt x="3504" y="936"/>
                </a:cubicBezTo>
                <a:cubicBezTo>
                  <a:pt x="3832" y="976"/>
                  <a:pt x="4220" y="1004"/>
                  <a:pt x="4608" y="1032"/>
                </a:cubicBezTo>
              </a:path>
            </a:pathLst>
          </a:custGeom>
          <a:noFill/>
          <a:ln w="25400" cap="flat" cmpd="sng">
            <a:solidFill>
              <a:schemeClr val="bg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en-AU">
              <a:latin typeface="+mj-lt"/>
              <a:cs typeface="+mn-cs"/>
            </a:endParaRPr>
          </a:p>
        </p:txBody>
      </p:sp>
      <p:sp>
        <p:nvSpPr>
          <p:cNvPr id="64546" name="Rectangle 34"/>
          <p:cNvSpPr>
            <a:spLocks noChangeArrowheads="1"/>
          </p:cNvSpPr>
          <p:nvPr/>
        </p:nvSpPr>
        <p:spPr bwMode="auto">
          <a:xfrm>
            <a:off x="3124200" y="2651125"/>
            <a:ext cx="1371600" cy="2743200"/>
          </a:xfrm>
          <a:prstGeom prst="rect">
            <a:avLst/>
          </a:prstGeom>
          <a:solidFill>
            <a:srgbClr val="99CCFF">
              <a:alpha val="50000"/>
            </a:srgbClr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AU">
              <a:latin typeface="+mj-lt"/>
              <a:cs typeface="+mn-cs"/>
            </a:endParaRPr>
          </a:p>
        </p:txBody>
      </p:sp>
      <p:sp>
        <p:nvSpPr>
          <p:cNvPr id="64547" name="Rectangle 35"/>
          <p:cNvSpPr>
            <a:spLocks noChangeArrowheads="1"/>
          </p:cNvSpPr>
          <p:nvPr/>
        </p:nvSpPr>
        <p:spPr bwMode="auto">
          <a:xfrm>
            <a:off x="8099425" y="2651125"/>
            <a:ext cx="479425" cy="2743200"/>
          </a:xfrm>
          <a:prstGeom prst="rect">
            <a:avLst/>
          </a:prstGeom>
          <a:solidFill>
            <a:srgbClr val="99CCFF">
              <a:alpha val="50000"/>
            </a:srgbClr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AU">
              <a:latin typeface="+mj-lt"/>
              <a:cs typeface="+mn-cs"/>
            </a:endParaRPr>
          </a:p>
        </p:txBody>
      </p:sp>
      <p:sp>
        <p:nvSpPr>
          <p:cNvPr id="64548" name="Rectangle 36"/>
          <p:cNvSpPr>
            <a:spLocks noChangeArrowheads="1"/>
          </p:cNvSpPr>
          <p:nvPr/>
        </p:nvSpPr>
        <p:spPr bwMode="auto">
          <a:xfrm>
            <a:off x="1179513" y="2651125"/>
            <a:ext cx="479425" cy="2743200"/>
          </a:xfrm>
          <a:prstGeom prst="rect">
            <a:avLst/>
          </a:prstGeom>
          <a:solidFill>
            <a:srgbClr val="99CCFF">
              <a:alpha val="50000"/>
            </a:srgbClr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AU">
              <a:latin typeface="+mj-lt"/>
              <a:cs typeface="+mn-cs"/>
            </a:endParaRPr>
          </a:p>
        </p:txBody>
      </p:sp>
      <p:sp>
        <p:nvSpPr>
          <p:cNvPr id="34837" name="Text Box 37"/>
          <p:cNvSpPr txBox="1">
            <a:spLocks noChangeArrowheads="1"/>
          </p:cNvSpPr>
          <p:nvPr/>
        </p:nvSpPr>
        <p:spPr bwMode="auto">
          <a:xfrm>
            <a:off x="2400300" y="1820091"/>
            <a:ext cx="3142848" cy="646331"/>
          </a:xfrm>
          <a:prstGeom prst="rect">
            <a:avLst/>
          </a:prstGeom>
          <a:solidFill>
            <a:srgbClr val="FF0000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n-US" sz="1800" dirty="0"/>
              <a:t>Deficiency suspected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n-US" sz="1800" dirty="0"/>
              <a:t>(Addison’s, hypopituitary etc)</a:t>
            </a:r>
          </a:p>
        </p:txBody>
      </p:sp>
      <p:sp>
        <p:nvSpPr>
          <p:cNvPr id="34838" name="Text Box 38"/>
          <p:cNvSpPr txBox="1">
            <a:spLocks noChangeArrowheads="1"/>
          </p:cNvSpPr>
          <p:nvPr/>
        </p:nvSpPr>
        <p:spPr bwMode="auto">
          <a:xfrm>
            <a:off x="6553200" y="1828800"/>
            <a:ext cx="2044700" cy="646113"/>
          </a:xfrm>
          <a:prstGeom prst="rect">
            <a:avLst/>
          </a:prstGeom>
          <a:solidFill>
            <a:srgbClr val="FF0000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n-US" sz="1800"/>
              <a:t>Excess suspected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n-US" sz="1800"/>
              <a:t>(Cushings)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/>
              <a:t>Case 3</a:t>
            </a:r>
          </a:p>
        </p:txBody>
      </p:sp>
      <p:sp>
        <p:nvSpPr>
          <p:cNvPr id="3584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/>
              <a:t>Case 1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6035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/>
              <a:t>History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685800" y="1631950"/>
            <a:ext cx="7772400" cy="46767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AU" altLang="en-US" sz="3000"/>
              <a:t>55 – year-old lady</a:t>
            </a:r>
          </a:p>
          <a:p>
            <a:pPr eaLnBrk="1" hangingPunct="1">
              <a:lnSpc>
                <a:spcPct val="80000"/>
              </a:lnSpc>
            </a:pPr>
            <a:r>
              <a:rPr lang="en-AU" altLang="en-US" sz="3000"/>
              <a:t>Long history of headache</a:t>
            </a:r>
          </a:p>
          <a:p>
            <a:pPr eaLnBrk="1" hangingPunct="1">
              <a:lnSpc>
                <a:spcPct val="80000"/>
              </a:lnSpc>
            </a:pPr>
            <a:r>
              <a:rPr lang="en-AU" altLang="en-US" sz="3000"/>
              <a:t>Worse recently</a:t>
            </a:r>
          </a:p>
          <a:p>
            <a:pPr eaLnBrk="1" hangingPunct="1">
              <a:lnSpc>
                <a:spcPct val="80000"/>
              </a:lnSpc>
            </a:pPr>
            <a:r>
              <a:rPr lang="en-AU" altLang="en-US" sz="3000"/>
              <a:t>4kg weight gain</a:t>
            </a:r>
          </a:p>
          <a:p>
            <a:pPr eaLnBrk="1" hangingPunct="1">
              <a:lnSpc>
                <a:spcPct val="80000"/>
              </a:lnSpc>
            </a:pPr>
            <a:r>
              <a:rPr lang="en-AU" altLang="en-US" sz="3000"/>
              <a:t>Poor energy</a:t>
            </a:r>
          </a:p>
          <a:p>
            <a:pPr eaLnBrk="1" hangingPunct="1">
              <a:lnSpc>
                <a:spcPct val="80000"/>
              </a:lnSpc>
            </a:pPr>
            <a:r>
              <a:rPr lang="en-AU" altLang="en-US" sz="3000"/>
              <a:t>MRI scan: 8mm pituitary microadenoma</a:t>
            </a:r>
          </a:p>
          <a:p>
            <a:pPr eaLnBrk="1" hangingPunct="1">
              <a:lnSpc>
                <a:spcPct val="80000"/>
              </a:lnSpc>
            </a:pPr>
            <a:r>
              <a:rPr lang="en-AU" altLang="en-US" sz="3000"/>
              <a:t>Periods always regular – stopped 7y ago</a:t>
            </a:r>
          </a:p>
          <a:p>
            <a:pPr eaLnBrk="1" hangingPunct="1">
              <a:lnSpc>
                <a:spcPct val="80000"/>
              </a:lnSpc>
            </a:pPr>
            <a:endParaRPr lang="en-AU" altLang="en-US" sz="30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/>
              <a:t>Examination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Appeared well</a:t>
            </a:r>
          </a:p>
          <a:p>
            <a:pPr eaLnBrk="1" hangingPunct="1"/>
            <a:r>
              <a:rPr lang="en-AU" altLang="en-US"/>
              <a:t>Wt 64.7kh</a:t>
            </a:r>
          </a:p>
          <a:p>
            <a:pPr eaLnBrk="1" hangingPunct="1"/>
            <a:r>
              <a:rPr lang="en-AU" altLang="en-US"/>
              <a:t>BP 120/80</a:t>
            </a:r>
          </a:p>
          <a:p>
            <a:pPr eaLnBrk="1" hangingPunct="1"/>
            <a:r>
              <a:rPr lang="en-AU" altLang="en-US"/>
              <a:t>No evidence Cushing’s/acromegaly</a:t>
            </a:r>
          </a:p>
          <a:p>
            <a:pPr eaLnBrk="1" hangingPunct="1"/>
            <a:r>
              <a:rPr lang="en-AU" altLang="en-US"/>
              <a:t>Euthyroid</a:t>
            </a:r>
          </a:p>
          <a:p>
            <a:pPr eaLnBrk="1" hangingPunct="1"/>
            <a:r>
              <a:rPr lang="en-AU" altLang="en-US"/>
              <a:t>Thyroid not palpable</a:t>
            </a:r>
          </a:p>
          <a:p>
            <a:pPr eaLnBrk="1" hangingPunct="1"/>
            <a:r>
              <a:rPr lang="en-AU" altLang="en-US"/>
              <a:t>Visual fields normal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/>
              <a:t>Pituitary hormone screen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AU" dirty="0"/>
              <a:t>Prolactin:	215 </a:t>
            </a:r>
            <a:r>
              <a:rPr lang="en-AU" dirty="0" err="1"/>
              <a:t>mU</a:t>
            </a:r>
            <a:r>
              <a:rPr lang="en-AU" dirty="0"/>
              <a:t>/l		[&lt;540]</a:t>
            </a:r>
          </a:p>
          <a:p>
            <a:pPr eaLnBrk="1" hangingPunct="1">
              <a:defRPr/>
            </a:pPr>
            <a:r>
              <a:rPr lang="en-AU" dirty="0"/>
              <a:t>LH:		38 U/l		[15-97]</a:t>
            </a:r>
          </a:p>
          <a:p>
            <a:pPr eaLnBrk="1" hangingPunct="1">
              <a:defRPr/>
            </a:pPr>
            <a:r>
              <a:rPr lang="en-AU" dirty="0"/>
              <a:t>FSH:		91 U/l		[21-175]</a:t>
            </a:r>
          </a:p>
          <a:p>
            <a:pPr eaLnBrk="1" hangingPunct="1">
              <a:defRPr/>
            </a:pPr>
            <a:r>
              <a:rPr lang="en-AU" dirty="0"/>
              <a:t>FT4:		14.1 </a:t>
            </a:r>
            <a:r>
              <a:rPr lang="en-AU" dirty="0" err="1"/>
              <a:t>pmol</a:t>
            </a:r>
            <a:r>
              <a:rPr lang="en-AU" dirty="0"/>
              <a:t>/l	[8.2-22]</a:t>
            </a:r>
          </a:p>
          <a:p>
            <a:pPr eaLnBrk="1" hangingPunct="1">
              <a:defRPr/>
            </a:pPr>
            <a:r>
              <a:rPr lang="en-AU" dirty="0"/>
              <a:t>TSH:		1.7 </a:t>
            </a:r>
            <a:r>
              <a:rPr lang="en-AU" dirty="0" err="1"/>
              <a:t>mU</a:t>
            </a:r>
            <a:r>
              <a:rPr lang="en-AU" dirty="0"/>
              <a:t>/l		[0.5-5.0]</a:t>
            </a:r>
          </a:p>
          <a:p>
            <a:pPr eaLnBrk="1" hangingPunct="1">
              <a:defRPr/>
            </a:pPr>
            <a:r>
              <a:rPr lang="en-AU" dirty="0"/>
              <a:t>Cortisol:		346 </a:t>
            </a:r>
            <a:r>
              <a:rPr lang="en-AU" dirty="0" err="1"/>
              <a:t>nmol</a:t>
            </a:r>
            <a:r>
              <a:rPr lang="en-AU" dirty="0"/>
              <a:t>/l		[100-535]</a:t>
            </a:r>
          </a:p>
          <a:p>
            <a:pPr eaLnBrk="1" hangingPunct="1">
              <a:defRPr/>
            </a:pPr>
            <a:r>
              <a:rPr lang="en-AU" dirty="0"/>
              <a:t>IGF-1:		17 </a:t>
            </a:r>
            <a:r>
              <a:rPr lang="en-AU" dirty="0" err="1"/>
              <a:t>nmol</a:t>
            </a:r>
            <a:r>
              <a:rPr lang="en-AU" dirty="0"/>
              <a:t>/l		[11-29]</a:t>
            </a:r>
          </a:p>
          <a:p>
            <a:pPr eaLnBrk="1" hangingPunct="1">
              <a:defRPr/>
            </a:pPr>
            <a:r>
              <a:rPr lang="en-AU" dirty="0"/>
              <a:t>UEC:		normal</a:t>
            </a:r>
          </a:p>
          <a:p>
            <a:pPr eaLnBrk="1" hangingPunct="1">
              <a:defRPr/>
            </a:pPr>
            <a:endParaRPr lang="en-A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/>
              <a:t>Diagnosis</a:t>
            </a:r>
          </a:p>
        </p:txBody>
      </p:sp>
      <p:sp>
        <p:nvSpPr>
          <p:cNvPr id="4096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/>
              <a:t>Incidental pituitary adenomas</a:t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213"/>
            <a:ext cx="7772400" cy="4681537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AU" dirty="0"/>
              <a:t>“Pituitary </a:t>
            </a:r>
            <a:r>
              <a:rPr lang="en-AU" dirty="0" err="1"/>
              <a:t>incidentaloma</a:t>
            </a:r>
            <a:r>
              <a:rPr lang="en-AU" dirty="0"/>
              <a:t>”</a:t>
            </a:r>
          </a:p>
          <a:p>
            <a:pPr eaLnBrk="1" hangingPunct="1">
              <a:defRPr/>
            </a:pPr>
            <a:r>
              <a:rPr lang="en-AU" dirty="0"/>
              <a:t>Incidence</a:t>
            </a:r>
          </a:p>
          <a:p>
            <a:pPr lvl="1" eaLnBrk="1" hangingPunct="1">
              <a:defRPr/>
            </a:pPr>
            <a:r>
              <a:rPr lang="en-AU" dirty="0"/>
              <a:t>CT:			4-20%</a:t>
            </a:r>
          </a:p>
          <a:p>
            <a:pPr lvl="1" eaLnBrk="1" hangingPunct="1">
              <a:defRPr/>
            </a:pPr>
            <a:r>
              <a:rPr lang="en-AU" dirty="0"/>
              <a:t>MRI:			10-28%</a:t>
            </a:r>
          </a:p>
          <a:p>
            <a:pPr lvl="1" eaLnBrk="1" hangingPunct="1">
              <a:defRPr/>
            </a:pPr>
            <a:r>
              <a:rPr lang="en-AU" dirty="0" err="1"/>
              <a:t>Postmortem</a:t>
            </a:r>
            <a:r>
              <a:rPr lang="en-AU" dirty="0"/>
              <a:t>:		10%</a:t>
            </a:r>
          </a:p>
          <a:p>
            <a:pPr eaLnBrk="1" hangingPunct="1">
              <a:defRPr/>
            </a:pPr>
            <a:r>
              <a:rPr lang="en-AU" dirty="0"/>
              <a:t>Natural history: growth less likely if &lt;1cm</a:t>
            </a:r>
          </a:p>
          <a:p>
            <a:pPr eaLnBrk="1" hangingPunct="1">
              <a:defRPr/>
            </a:pPr>
            <a:r>
              <a:rPr lang="en-AU" dirty="0"/>
              <a:t>Management: repeat imaging 1y, 2y if &lt;1cm</a:t>
            </a:r>
          </a:p>
          <a:p>
            <a:pPr eaLnBrk="1" hangingPunct="1">
              <a:defRPr/>
            </a:pPr>
            <a:r>
              <a:rPr lang="en-AU" dirty="0"/>
              <a:t>Avoid imaging in endocrine patients without a definite diagnosis (</a:t>
            </a:r>
            <a:r>
              <a:rPr lang="en-AU" dirty="0" err="1"/>
              <a:t>esp</a:t>
            </a:r>
            <a:r>
              <a:rPr lang="en-AU" dirty="0"/>
              <a:t> </a:t>
            </a:r>
            <a:r>
              <a:rPr lang="en-AU" dirty="0" err="1"/>
              <a:t>Cushings</a:t>
            </a:r>
            <a:r>
              <a:rPr lang="en-AU" dirty="0"/>
              <a:t>)!</a:t>
            </a:r>
          </a:p>
          <a:p>
            <a:pPr eaLnBrk="1" hangingPunct="1">
              <a:defRPr/>
            </a:pPr>
            <a:endParaRPr lang="en-AU" dirty="0"/>
          </a:p>
          <a:p>
            <a:pPr eaLnBrk="1" hangingPunct="1">
              <a:defRPr/>
            </a:pPr>
            <a:endParaRPr lang="en-A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Case 4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38528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25 year old lady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Irregular periods</a:t>
            </a:r>
          </a:p>
          <a:p>
            <a:r>
              <a:rPr lang="en-AU" dirty="0"/>
              <a:t>No galactorrhoea</a:t>
            </a:r>
          </a:p>
          <a:p>
            <a:r>
              <a:rPr lang="en-AU" dirty="0"/>
              <a:t>Prolactin 925mU/l [&lt;480]</a:t>
            </a:r>
          </a:p>
          <a:p>
            <a:r>
              <a:rPr lang="en-AU" dirty="0"/>
              <a:t>MRI: 3mm pituitary microadenoma</a:t>
            </a:r>
          </a:p>
          <a:p>
            <a:r>
              <a:rPr lang="en-AU" dirty="0"/>
              <a:t>Further investigation</a:t>
            </a:r>
          </a:p>
        </p:txBody>
      </p:sp>
    </p:spTree>
    <p:extLst>
      <p:ext uri="{BB962C8B-B14F-4D97-AF65-F5344CB8AC3E}">
        <p14:creationId xmlns:p14="http://schemas.microsoft.com/office/powerpoint/2010/main" val="39985610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Diagnosis – spurious hyperprolactinaemia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Stress-induced</a:t>
            </a:r>
          </a:p>
          <a:p>
            <a:r>
              <a:rPr lang="en-AU" dirty="0" err="1"/>
              <a:t>Macroprolactin</a:t>
            </a:r>
            <a:r>
              <a:rPr lang="en-AU" dirty="0"/>
              <a:t> – interfering substance in circulation – polymers etc.</a:t>
            </a:r>
          </a:p>
          <a:p>
            <a:pPr lvl="1"/>
            <a:r>
              <a:rPr lang="en-AU" dirty="0"/>
              <a:t>Lab can distinguish (PEG precipitation)</a:t>
            </a:r>
          </a:p>
        </p:txBody>
      </p:sp>
    </p:spTree>
    <p:extLst>
      <p:ext uri="{BB962C8B-B14F-4D97-AF65-F5344CB8AC3E}">
        <p14:creationId xmlns:p14="http://schemas.microsoft.com/office/powerpoint/2010/main" val="21084386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FBD2E-9033-45EE-BDD8-55A85FBDE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Drug-induced hyperprolactinaemia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44E92-9482-4C93-838B-274B7E4B6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Psychotropics – dopamine antagonists</a:t>
            </a:r>
          </a:p>
          <a:p>
            <a:pPr lvl="1"/>
            <a:r>
              <a:rPr lang="en-AU" dirty="0"/>
              <a:t>Risperidone</a:t>
            </a:r>
          </a:p>
          <a:p>
            <a:pPr lvl="1"/>
            <a:r>
              <a:rPr lang="en-AU" dirty="0"/>
              <a:t>Phenothiazines, Haloperidol</a:t>
            </a:r>
          </a:p>
          <a:p>
            <a:pPr lvl="1"/>
            <a:r>
              <a:rPr lang="en-AU" dirty="0"/>
              <a:t>Atypical antipsychotics – </a:t>
            </a:r>
            <a:r>
              <a:rPr lang="en-AU" dirty="0" err="1"/>
              <a:t>Amisulpride</a:t>
            </a:r>
            <a:endParaRPr lang="en-AU" dirty="0"/>
          </a:p>
          <a:p>
            <a:r>
              <a:rPr lang="en-AU" dirty="0"/>
              <a:t>Metoclopramide</a:t>
            </a:r>
          </a:p>
          <a:p>
            <a:r>
              <a:rPr lang="en-AU" dirty="0"/>
              <a:t>Estrogens (transgender female)</a:t>
            </a:r>
          </a:p>
        </p:txBody>
      </p:sp>
    </p:spTree>
    <p:extLst>
      <p:ext uri="{BB962C8B-B14F-4D97-AF65-F5344CB8AC3E}">
        <p14:creationId xmlns:p14="http://schemas.microsoft.com/office/powerpoint/2010/main" val="42941485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/>
              <a:t>Case 5</a:t>
            </a:r>
          </a:p>
        </p:txBody>
      </p:sp>
      <p:sp>
        <p:nvSpPr>
          <p:cNvPr id="4301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altLang="en-US" dirty="0"/>
              <a:t>35-year old man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6 months poor eyesight</a:t>
            </a:r>
          </a:p>
          <a:p>
            <a:pPr eaLnBrk="1" hangingPunct="1"/>
            <a:r>
              <a:rPr lang="en-AU" altLang="en-US"/>
              <a:t>Reassured initially</a:t>
            </a:r>
          </a:p>
          <a:p>
            <a:pPr eaLnBrk="1" hangingPunct="1"/>
            <a:r>
              <a:rPr lang="en-AU" altLang="en-US"/>
              <a:t>Initially affected R eye, L later</a:t>
            </a:r>
          </a:p>
          <a:p>
            <a:pPr eaLnBrk="1" hangingPunct="1"/>
            <a:r>
              <a:rPr lang="en-AU" altLang="en-US"/>
              <a:t>Motor vehicle accident 2 weeks prior to admission</a:t>
            </a:r>
          </a:p>
          <a:p>
            <a:pPr eaLnBrk="1" hangingPunct="1"/>
            <a:r>
              <a:rPr lang="en-AU" altLang="en-US"/>
              <a:t>Presented to Casualty</a:t>
            </a:r>
          </a:p>
          <a:p>
            <a:pPr lvl="1" eaLnBrk="1" hangingPunct="1"/>
            <a:r>
              <a:rPr lang="en-AU" altLang="en-US"/>
              <a:t>Bitemporal hemianopia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altLang="en-US" sz="2800"/>
              <a:t>Reviewed in diabetic clinic</a:t>
            </a:r>
          </a:p>
          <a:p>
            <a:pPr eaLnBrk="1" hangingPunct="1"/>
            <a:r>
              <a:rPr lang="en-AU" altLang="en-US" sz="2800"/>
              <a:t>Appeared acromegalic</a:t>
            </a:r>
          </a:p>
          <a:p>
            <a:pPr eaLnBrk="1" hangingPunct="1"/>
            <a:r>
              <a:rPr lang="en-AU" altLang="en-US" sz="2800"/>
              <a:t>Recent sinus surgery</a:t>
            </a:r>
            <a:endParaRPr lang="en-AU" altLang="en-US" sz="2800">
              <a:sym typeface="Wingdings" panose="05000000000000000000" pitchFamily="2" charset="2"/>
            </a:endParaRPr>
          </a:p>
          <a:p>
            <a:pPr eaLnBrk="1" hangingPunct="1"/>
            <a:r>
              <a:rPr lang="en-AU" altLang="en-US" sz="2800">
                <a:sym typeface="Wingdings" panose="05000000000000000000" pitchFamily="2" charset="2"/>
              </a:rPr>
              <a:t>Rings needed to be enlarged</a:t>
            </a:r>
          </a:p>
          <a:p>
            <a:pPr eaLnBrk="1" hangingPunct="1"/>
            <a:r>
              <a:rPr lang="en-AU" altLang="en-US" sz="2800">
                <a:sym typeface="Wingdings" panose="05000000000000000000" pitchFamily="2" charset="2"/>
              </a:rPr>
              <a:t>Enlargement of knuckles</a:t>
            </a:r>
          </a:p>
          <a:p>
            <a:pPr eaLnBrk="1" hangingPunct="1"/>
            <a:r>
              <a:rPr lang="en-AU" altLang="en-US" sz="2800"/>
              <a:t>Not aware of change in appearance</a:t>
            </a:r>
          </a:p>
          <a:p>
            <a:pPr eaLnBrk="1" hangingPunct="1"/>
            <a:r>
              <a:rPr lang="en-AU" altLang="en-US" sz="2800"/>
              <a:t>No sweating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altLang="en-US" dirty="0"/>
              <a:t>57 year old lady</a:t>
            </a:r>
            <a:endParaRPr lang="en-A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altLang="en-US"/>
              <a:t>Examination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4763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AU" altLang="en-US" sz="2400"/>
              <a:t>Acromegalic features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400"/>
              <a:t>Wrinkling skin on face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400"/>
              <a:t>Large nose &amp; lips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400"/>
              <a:t>Nasal voice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400"/>
              <a:t>Large hands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400"/>
              <a:t>Skin thickness normal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400"/>
              <a:t>Not sweaty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400"/>
              <a:t>No prognathism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400"/>
              <a:t>No skin tags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981200"/>
            <a:ext cx="3814762" cy="4114800"/>
          </a:xfrm>
        </p:spPr>
        <p:txBody>
          <a:bodyPr/>
          <a:lstStyle/>
          <a:p>
            <a:pPr eaLnBrk="1" hangingPunct="1"/>
            <a:r>
              <a:rPr lang="en-AU" altLang="en-US" sz="2400"/>
              <a:t>Thyroid gland palpable</a:t>
            </a:r>
          </a:p>
          <a:p>
            <a:pPr eaLnBrk="1" hangingPunct="1"/>
            <a:r>
              <a:rPr lang="en-AU" altLang="en-US" sz="2400"/>
              <a:t>Visual fields normal</a:t>
            </a:r>
          </a:p>
          <a:p>
            <a:pPr eaLnBrk="1" hangingPunct="1"/>
            <a:r>
              <a:rPr lang="en-AU" altLang="en-US" sz="2400"/>
              <a:t>Fundi normal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Investigations</a:t>
            </a:r>
          </a:p>
        </p:txBody>
      </p:sp>
      <p:sp>
        <p:nvSpPr>
          <p:cNvPr id="4915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altLang="en-US"/>
              <a:t>Investigations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AU" altLang="en-US" sz="2800"/>
              <a:t>GH:		59.3 mU/l		[&lt;25]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AU" altLang="en-US" sz="2800"/>
              <a:t>IGF-1:		862 </a:t>
            </a:r>
            <a:r>
              <a:rPr lang="en-AU" altLang="en-US" sz="2800">
                <a:sym typeface="Symbol" panose="05050102010706020507" pitchFamily="18" charset="2"/>
              </a:rPr>
              <a:t>g/l		[240-696]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AU" altLang="en-US" sz="2800">
                <a:sym typeface="Symbol" panose="05050102010706020507" pitchFamily="18" charset="2"/>
              </a:rPr>
              <a:t>FT4:		16.4 pmol/l		[10-28]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AU" altLang="en-US" sz="2800">
                <a:sym typeface="Symbol" panose="05050102010706020507" pitchFamily="18" charset="2"/>
              </a:rPr>
              <a:t>TSH:		1.13 mU/l		[0.22-3.20]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AU" altLang="en-US" sz="2800">
                <a:sym typeface="Symbol" panose="05050102010706020507" pitchFamily="18" charset="2"/>
              </a:rPr>
              <a:t>Cortisol:		591nmol/l		[140-690]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AU" altLang="en-US" sz="2800">
                <a:sym typeface="Symbol" panose="05050102010706020507" pitchFamily="18" charset="2"/>
              </a:rPr>
              <a:t>LH:			10.8 U/l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AU" altLang="en-US" sz="2800">
                <a:sym typeface="Symbol" panose="05050102010706020507" pitchFamily="18" charset="2"/>
              </a:rPr>
              <a:t>FSH:		26.8 U/l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AU" altLang="en-US" sz="2800">
                <a:sym typeface="Symbol" panose="05050102010706020507" pitchFamily="18" charset="2"/>
              </a:rPr>
              <a:t>Prolactin:		15 g/l		[&lt;25]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AU" altLang="en-US" sz="2800">
                <a:sym typeface="Symbol" panose="05050102010706020507" pitchFamily="18" charset="2"/>
              </a:rPr>
              <a:t>Formal visual fields normal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altLang="en-US"/>
              <a:t>Radiology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altLang="en-US" sz="2800"/>
              <a:t>Skull X-ray:</a:t>
            </a:r>
          </a:p>
          <a:p>
            <a:pPr lvl="1" eaLnBrk="1" hangingPunct="1"/>
            <a:r>
              <a:rPr lang="en-AU" altLang="en-US" sz="2400"/>
              <a:t>Possible erosion of dorsum sellae</a:t>
            </a:r>
          </a:p>
          <a:p>
            <a:pPr eaLnBrk="1" hangingPunct="1"/>
            <a:r>
              <a:rPr lang="en-AU" altLang="en-US" sz="2800"/>
              <a:t>Hand X-ray:</a:t>
            </a:r>
          </a:p>
          <a:p>
            <a:pPr lvl="1" eaLnBrk="1" hangingPunct="1"/>
            <a:r>
              <a:rPr lang="en-AU" altLang="en-US" sz="2400"/>
              <a:t>Prominent tufts of terminal phalanges</a:t>
            </a:r>
          </a:p>
          <a:p>
            <a:pPr eaLnBrk="1" hangingPunct="1"/>
            <a:r>
              <a:rPr lang="en-AU" altLang="en-US" sz="2800"/>
              <a:t>MRI pituitary:</a:t>
            </a:r>
          </a:p>
          <a:p>
            <a:pPr lvl="1" eaLnBrk="1" hangingPunct="1"/>
            <a:r>
              <a:rPr lang="en-AU" altLang="en-US" sz="2400"/>
              <a:t>Lesion measuring 1.5x1.6x2.0cm which occupies pituitary fossa and extends into the suprasellar regions.  This elevates the optic chiasm.  Suggestion of necrosis within the tumour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altLang="en-US"/>
              <a:t>Progress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altLang="en-US" dirty="0" err="1"/>
              <a:t>Transsphenoidal</a:t>
            </a:r>
            <a:r>
              <a:rPr lang="en-AU" altLang="en-US" dirty="0"/>
              <a:t> removal of tumour</a:t>
            </a:r>
          </a:p>
          <a:p>
            <a:pPr eaLnBrk="1" hangingPunct="1"/>
            <a:r>
              <a:rPr lang="en-AU" altLang="en-US" dirty="0"/>
              <a:t>Evidence of </a:t>
            </a:r>
            <a:r>
              <a:rPr lang="en-AU" altLang="en-US" dirty="0" err="1"/>
              <a:t>dural</a:t>
            </a:r>
            <a:r>
              <a:rPr lang="en-AU" altLang="en-US" dirty="0"/>
              <a:t> invasion</a:t>
            </a:r>
          </a:p>
          <a:p>
            <a:pPr eaLnBrk="1" hangingPunct="1"/>
            <a:r>
              <a:rPr lang="en-AU" altLang="en-US" dirty="0"/>
              <a:t>GH, IGF-1 fell into normal range</a:t>
            </a:r>
          </a:p>
          <a:p>
            <a:pPr eaLnBrk="1" hangingPunct="1"/>
            <a:r>
              <a:rPr lang="en-AU" altLang="en-US" dirty="0"/>
              <a:t>Stopped oral hypoglycaemics</a:t>
            </a:r>
          </a:p>
          <a:p>
            <a:pPr eaLnBrk="1" hangingPunct="1"/>
            <a:r>
              <a:rPr lang="en-AU" altLang="en-US" dirty="0"/>
              <a:t>BGLs 4-7.5 mmol/l</a:t>
            </a:r>
          </a:p>
          <a:p>
            <a:pPr eaLnBrk="1" hangingPunct="1"/>
            <a:r>
              <a:rPr lang="en-AU" altLang="en-US" dirty="0"/>
              <a:t>BP remained high</a:t>
            </a:r>
          </a:p>
          <a:p>
            <a:pPr eaLnBrk="1" hangingPunct="1"/>
            <a:r>
              <a:rPr lang="en-AU" altLang="en-US" dirty="0"/>
              <a:t>GH, IGF-1 remain normal 20 years later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/>
              <a:t>Diagnosis of acromegaly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2752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AU" dirty="0"/>
              <a:t>Characteristic clinical features</a:t>
            </a:r>
          </a:p>
          <a:p>
            <a:pPr lvl="1" eaLnBrk="1" hangingPunct="1">
              <a:defRPr/>
            </a:pPr>
            <a:r>
              <a:rPr lang="en-AU" dirty="0"/>
              <a:t>Enlargement hands and feet – shoe and ring size</a:t>
            </a:r>
          </a:p>
          <a:p>
            <a:pPr lvl="1" eaLnBrk="1" hangingPunct="1">
              <a:defRPr/>
            </a:pPr>
            <a:r>
              <a:rPr lang="en-AU" dirty="0"/>
              <a:t>Enlargement of tongue</a:t>
            </a:r>
          </a:p>
          <a:p>
            <a:pPr lvl="1" eaLnBrk="1" hangingPunct="1">
              <a:defRPr/>
            </a:pPr>
            <a:r>
              <a:rPr lang="en-AU" dirty="0" err="1"/>
              <a:t>Prognathism</a:t>
            </a:r>
            <a:r>
              <a:rPr lang="en-AU" dirty="0"/>
              <a:t> – overbite</a:t>
            </a:r>
          </a:p>
          <a:p>
            <a:pPr lvl="1" eaLnBrk="1" hangingPunct="1">
              <a:defRPr/>
            </a:pPr>
            <a:r>
              <a:rPr lang="en-AU" dirty="0"/>
              <a:t>Impaired glucose tolerance, hypertension</a:t>
            </a:r>
          </a:p>
          <a:p>
            <a:pPr eaLnBrk="1" hangingPunct="1">
              <a:defRPr/>
            </a:pPr>
            <a:r>
              <a:rPr lang="en-AU" dirty="0"/>
              <a:t>Investigations</a:t>
            </a:r>
          </a:p>
          <a:p>
            <a:pPr lvl="1" eaLnBrk="1" hangingPunct="1">
              <a:defRPr/>
            </a:pPr>
            <a:r>
              <a:rPr lang="en-AU" dirty="0"/>
              <a:t>IGF-1 – integrated growth hormone</a:t>
            </a:r>
          </a:p>
          <a:p>
            <a:pPr lvl="1" eaLnBrk="1" hangingPunct="1">
              <a:defRPr/>
            </a:pPr>
            <a:r>
              <a:rPr lang="en-AU" dirty="0"/>
              <a:t>Raised growth hormone (less accurate)</a:t>
            </a:r>
          </a:p>
          <a:p>
            <a:pPr lvl="1" eaLnBrk="1" hangingPunct="1">
              <a:defRPr/>
            </a:pPr>
            <a:r>
              <a:rPr lang="en-AU" dirty="0"/>
              <a:t>Pituitary imaging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CE8B4494-F215-4955-97E7-07009B0F29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Growth hormone release</a:t>
            </a:r>
            <a:endParaRPr lang="en-US" altLang="en-US"/>
          </a:p>
        </p:txBody>
      </p:sp>
      <p:sp>
        <p:nvSpPr>
          <p:cNvPr id="80899" name="Line 3">
            <a:extLst>
              <a:ext uri="{FF2B5EF4-FFF2-40B4-BE49-F238E27FC236}">
                <a16:creationId xmlns:a16="http://schemas.microsoft.com/office/drawing/2014/main" id="{8D9DB94D-8BA5-478D-AA96-4CF53B589316}"/>
              </a:ext>
            </a:extLst>
          </p:cNvPr>
          <p:cNvSpPr>
            <a:spLocks noChangeShapeType="1"/>
          </p:cNvSpPr>
          <p:nvPr/>
        </p:nvSpPr>
        <p:spPr bwMode="auto">
          <a:xfrm>
            <a:off x="1354138" y="2514600"/>
            <a:ext cx="0" cy="28194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80900" name="Line 4">
            <a:extLst>
              <a:ext uri="{FF2B5EF4-FFF2-40B4-BE49-F238E27FC236}">
                <a16:creationId xmlns:a16="http://schemas.microsoft.com/office/drawing/2014/main" id="{2D7D2053-92DB-42B9-9798-DCB8646C1BA4}"/>
              </a:ext>
            </a:extLst>
          </p:cNvPr>
          <p:cNvSpPr>
            <a:spLocks noChangeShapeType="1"/>
          </p:cNvSpPr>
          <p:nvPr/>
        </p:nvSpPr>
        <p:spPr bwMode="auto">
          <a:xfrm>
            <a:off x="1354138" y="5334000"/>
            <a:ext cx="609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80901" name="Line 5">
            <a:extLst>
              <a:ext uri="{FF2B5EF4-FFF2-40B4-BE49-F238E27FC236}">
                <a16:creationId xmlns:a16="http://schemas.microsoft.com/office/drawing/2014/main" id="{E72ED1CD-8E39-43DC-8CEF-DE41E8FED2D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30338" y="53340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80902" name="Line 6">
            <a:extLst>
              <a:ext uri="{FF2B5EF4-FFF2-40B4-BE49-F238E27FC236}">
                <a16:creationId xmlns:a16="http://schemas.microsoft.com/office/drawing/2014/main" id="{F4494508-8E64-4953-81DC-AF0023C1341C}"/>
              </a:ext>
            </a:extLst>
          </p:cNvPr>
          <p:cNvSpPr>
            <a:spLocks noChangeShapeType="1"/>
          </p:cNvSpPr>
          <p:nvPr/>
        </p:nvSpPr>
        <p:spPr bwMode="auto">
          <a:xfrm>
            <a:off x="7297738" y="53340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80903" name="Line 7">
            <a:extLst>
              <a:ext uri="{FF2B5EF4-FFF2-40B4-BE49-F238E27FC236}">
                <a16:creationId xmlns:a16="http://schemas.microsoft.com/office/drawing/2014/main" id="{CD384BE8-1A0F-4FE9-86C5-F4896242C523}"/>
              </a:ext>
            </a:extLst>
          </p:cNvPr>
          <p:cNvSpPr>
            <a:spLocks noChangeShapeType="1"/>
          </p:cNvSpPr>
          <p:nvPr/>
        </p:nvSpPr>
        <p:spPr bwMode="auto">
          <a:xfrm>
            <a:off x="4364038" y="53340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80904" name="Line 8">
            <a:extLst>
              <a:ext uri="{FF2B5EF4-FFF2-40B4-BE49-F238E27FC236}">
                <a16:creationId xmlns:a16="http://schemas.microsoft.com/office/drawing/2014/main" id="{881C33DF-C18E-4009-88EF-8D17D010F9CC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0888" y="53340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80905" name="Line 9">
            <a:extLst>
              <a:ext uri="{FF2B5EF4-FFF2-40B4-BE49-F238E27FC236}">
                <a16:creationId xmlns:a16="http://schemas.microsoft.com/office/drawing/2014/main" id="{9C3AC5E3-C534-452D-9325-3324B58C268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7188" y="53340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80906" name="Text Box 12">
            <a:extLst>
              <a:ext uri="{FF2B5EF4-FFF2-40B4-BE49-F238E27FC236}">
                <a16:creationId xmlns:a16="http://schemas.microsoft.com/office/drawing/2014/main" id="{2DB39373-291D-4922-A50A-DCB2B4C0A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5538" y="5562600"/>
            <a:ext cx="627062" cy="304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AU"/>
            </a:defPPr>
            <a:lvl1pPr algn="ctr" eaLnBrk="1" hangingPunct="1">
              <a:defRPr sz="1400"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06:00</a:t>
            </a:r>
            <a:endParaRPr lang="en-US" altLang="en-US"/>
          </a:p>
        </p:txBody>
      </p:sp>
      <p:sp>
        <p:nvSpPr>
          <p:cNvPr id="80907" name="Text Box 13">
            <a:extLst>
              <a:ext uri="{FF2B5EF4-FFF2-40B4-BE49-F238E27FC236}">
                <a16:creationId xmlns:a16="http://schemas.microsoft.com/office/drawing/2014/main" id="{90D636B8-AADC-4A3E-AD9B-92663D3E6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2938" y="5562600"/>
            <a:ext cx="627062" cy="304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50000"/>
              </a:spcBef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AU" altLang="en-US" sz="1400">
                <a:solidFill>
                  <a:schemeClr val="tx1"/>
                </a:solidFill>
              </a:rPr>
              <a:t>06:00</a:t>
            </a: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80908" name="Text Box 14">
            <a:extLst>
              <a:ext uri="{FF2B5EF4-FFF2-40B4-BE49-F238E27FC236}">
                <a16:creationId xmlns:a16="http://schemas.microsoft.com/office/drawing/2014/main" id="{135C18C1-0B1B-4177-A78D-C00C95171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5138" y="5562600"/>
            <a:ext cx="627062" cy="304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AU"/>
            </a:defPPr>
            <a:lvl1pPr algn="ctr" eaLnBrk="1" hangingPunct="1">
              <a:defRPr sz="1400"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24:00</a:t>
            </a:r>
            <a:endParaRPr lang="en-US" altLang="en-US"/>
          </a:p>
        </p:txBody>
      </p:sp>
      <p:sp>
        <p:nvSpPr>
          <p:cNvPr id="80909" name="Text Box 15">
            <a:extLst>
              <a:ext uri="{FF2B5EF4-FFF2-40B4-BE49-F238E27FC236}">
                <a16:creationId xmlns:a16="http://schemas.microsoft.com/office/drawing/2014/main" id="{DC2F6AAA-EEF7-49F0-9613-DBD50289C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7338" y="5562600"/>
            <a:ext cx="627062" cy="304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AU"/>
            </a:defPPr>
            <a:lvl1pPr algn="ctr" eaLnBrk="1" hangingPunct="1">
              <a:defRPr sz="1400"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18:00</a:t>
            </a:r>
            <a:endParaRPr lang="en-US" altLang="en-US"/>
          </a:p>
        </p:txBody>
      </p:sp>
      <p:sp>
        <p:nvSpPr>
          <p:cNvPr id="80910" name="Text Box 17">
            <a:extLst>
              <a:ext uri="{FF2B5EF4-FFF2-40B4-BE49-F238E27FC236}">
                <a16:creationId xmlns:a16="http://schemas.microsoft.com/office/drawing/2014/main" id="{F7E086C9-9852-4362-803F-31757FA4E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3338" y="5562600"/>
            <a:ext cx="627062" cy="304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AU"/>
            </a:defPPr>
            <a:lvl1pPr algn="ctr" eaLnBrk="1" hangingPunct="1">
              <a:defRPr sz="1400"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12:00</a:t>
            </a:r>
            <a:endParaRPr lang="en-US" altLang="en-US"/>
          </a:p>
        </p:txBody>
      </p:sp>
      <p:sp>
        <p:nvSpPr>
          <p:cNvPr id="80911" name="Freeform 18">
            <a:extLst>
              <a:ext uri="{FF2B5EF4-FFF2-40B4-BE49-F238E27FC236}">
                <a16:creationId xmlns:a16="http://schemas.microsoft.com/office/drawing/2014/main" id="{A1F2456E-404D-41B5-9205-420AA4CA3718}"/>
              </a:ext>
            </a:extLst>
          </p:cNvPr>
          <p:cNvSpPr>
            <a:spLocks/>
          </p:cNvSpPr>
          <p:nvPr/>
        </p:nvSpPr>
        <p:spPr bwMode="auto">
          <a:xfrm>
            <a:off x="1430338" y="3003550"/>
            <a:ext cx="5867400" cy="2360613"/>
          </a:xfrm>
          <a:custGeom>
            <a:avLst/>
            <a:gdLst>
              <a:gd name="T0" fmla="*/ 0 w 3696"/>
              <a:gd name="T1" fmla="*/ 2178050 h 1487"/>
              <a:gd name="T2" fmla="*/ 241300 w 3696"/>
              <a:gd name="T3" fmla="*/ 2178050 h 1487"/>
              <a:gd name="T4" fmla="*/ 428625 w 3696"/>
              <a:gd name="T5" fmla="*/ 1587500 h 1487"/>
              <a:gd name="T6" fmla="*/ 614363 w 3696"/>
              <a:gd name="T7" fmla="*/ 2225675 h 1487"/>
              <a:gd name="T8" fmla="*/ 1282700 w 3696"/>
              <a:gd name="T9" fmla="*/ 2205038 h 1487"/>
              <a:gd name="T10" fmla="*/ 1476375 w 3696"/>
              <a:gd name="T11" fmla="*/ 1577975 h 1487"/>
              <a:gd name="T12" fmla="*/ 1673225 w 3696"/>
              <a:gd name="T13" fmla="*/ 2163763 h 1487"/>
              <a:gd name="T14" fmla="*/ 2720975 w 3696"/>
              <a:gd name="T15" fmla="*/ 2236788 h 1487"/>
              <a:gd name="T16" fmla="*/ 3254375 w 3696"/>
              <a:gd name="T17" fmla="*/ 2082800 h 1487"/>
              <a:gd name="T18" fmla="*/ 3378200 w 3696"/>
              <a:gd name="T19" fmla="*/ 1003300 h 1487"/>
              <a:gd name="T20" fmla="*/ 3511550 w 3696"/>
              <a:gd name="T21" fmla="*/ 2020888 h 1487"/>
              <a:gd name="T22" fmla="*/ 3890963 w 3696"/>
              <a:gd name="T23" fmla="*/ 2225675 h 1487"/>
              <a:gd name="T24" fmla="*/ 4395788 w 3696"/>
              <a:gd name="T25" fmla="*/ 1908175 h 1487"/>
              <a:gd name="T26" fmla="*/ 4572000 w 3696"/>
              <a:gd name="T27" fmla="*/ 15875 h 1487"/>
              <a:gd name="T28" fmla="*/ 4826000 w 3696"/>
              <a:gd name="T29" fmla="*/ 2000250 h 1487"/>
              <a:gd name="T30" fmla="*/ 5524500 w 3696"/>
              <a:gd name="T31" fmla="*/ 2178050 h 1487"/>
              <a:gd name="T32" fmla="*/ 5867400 w 3696"/>
              <a:gd name="T33" fmla="*/ 2225675 h 148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696" h="1487">
                <a:moveTo>
                  <a:pt x="0" y="1372"/>
                </a:moveTo>
                <a:cubicBezTo>
                  <a:pt x="25" y="1372"/>
                  <a:pt x="107" y="1434"/>
                  <a:pt x="152" y="1372"/>
                </a:cubicBezTo>
                <a:cubicBezTo>
                  <a:pt x="197" y="1310"/>
                  <a:pt x="231" y="995"/>
                  <a:pt x="270" y="1000"/>
                </a:cubicBezTo>
                <a:cubicBezTo>
                  <a:pt x="309" y="1005"/>
                  <a:pt x="297" y="1337"/>
                  <a:pt x="387" y="1402"/>
                </a:cubicBezTo>
                <a:cubicBezTo>
                  <a:pt x="477" y="1467"/>
                  <a:pt x="717" y="1457"/>
                  <a:pt x="808" y="1389"/>
                </a:cubicBezTo>
                <a:cubicBezTo>
                  <a:pt x="899" y="1321"/>
                  <a:pt x="889" y="998"/>
                  <a:pt x="930" y="994"/>
                </a:cubicBezTo>
                <a:cubicBezTo>
                  <a:pt x="971" y="990"/>
                  <a:pt x="923" y="1294"/>
                  <a:pt x="1054" y="1363"/>
                </a:cubicBezTo>
                <a:cubicBezTo>
                  <a:pt x="1185" y="1432"/>
                  <a:pt x="1548" y="1417"/>
                  <a:pt x="1714" y="1409"/>
                </a:cubicBezTo>
                <a:cubicBezTo>
                  <a:pt x="1880" y="1401"/>
                  <a:pt x="1981" y="1441"/>
                  <a:pt x="2050" y="1312"/>
                </a:cubicBezTo>
                <a:cubicBezTo>
                  <a:pt x="2119" y="1183"/>
                  <a:pt x="2101" y="638"/>
                  <a:pt x="2128" y="632"/>
                </a:cubicBezTo>
                <a:cubicBezTo>
                  <a:pt x="2155" y="626"/>
                  <a:pt x="2158" y="1145"/>
                  <a:pt x="2212" y="1273"/>
                </a:cubicBezTo>
                <a:cubicBezTo>
                  <a:pt x="2266" y="1401"/>
                  <a:pt x="2358" y="1414"/>
                  <a:pt x="2451" y="1402"/>
                </a:cubicBezTo>
                <a:cubicBezTo>
                  <a:pt x="2544" y="1390"/>
                  <a:pt x="2698" y="1434"/>
                  <a:pt x="2769" y="1202"/>
                </a:cubicBezTo>
                <a:cubicBezTo>
                  <a:pt x="2840" y="970"/>
                  <a:pt x="2835" y="0"/>
                  <a:pt x="2880" y="10"/>
                </a:cubicBezTo>
                <a:cubicBezTo>
                  <a:pt x="2925" y="20"/>
                  <a:pt x="2940" y="1033"/>
                  <a:pt x="3040" y="1260"/>
                </a:cubicBezTo>
                <a:cubicBezTo>
                  <a:pt x="3140" y="1487"/>
                  <a:pt x="3371" y="1348"/>
                  <a:pt x="3480" y="1372"/>
                </a:cubicBezTo>
                <a:cubicBezTo>
                  <a:pt x="3589" y="1396"/>
                  <a:pt x="3651" y="1396"/>
                  <a:pt x="3696" y="1402"/>
                </a:cubicBezTo>
              </a:path>
            </a:pathLst>
          </a:custGeom>
          <a:noFill/>
          <a:ln w="381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80912" name="Freeform 19">
            <a:extLst>
              <a:ext uri="{FF2B5EF4-FFF2-40B4-BE49-F238E27FC236}">
                <a16:creationId xmlns:a16="http://schemas.microsoft.com/office/drawing/2014/main" id="{6977520C-B2F1-486E-99F9-0A47566E9A81}"/>
              </a:ext>
            </a:extLst>
          </p:cNvPr>
          <p:cNvSpPr>
            <a:spLocks/>
          </p:cNvSpPr>
          <p:nvPr/>
        </p:nvSpPr>
        <p:spPr bwMode="auto">
          <a:xfrm>
            <a:off x="1506538" y="3430588"/>
            <a:ext cx="5772150" cy="539750"/>
          </a:xfrm>
          <a:custGeom>
            <a:avLst/>
            <a:gdLst>
              <a:gd name="T0" fmla="*/ 0 w 3636"/>
              <a:gd name="T1" fmla="*/ 379413 h 340"/>
              <a:gd name="T2" fmla="*/ 304800 w 3636"/>
              <a:gd name="T3" fmla="*/ 455613 h 340"/>
              <a:gd name="T4" fmla="*/ 914400 w 3636"/>
              <a:gd name="T5" fmla="*/ 350838 h 340"/>
              <a:gd name="T6" fmla="*/ 1714500 w 3636"/>
              <a:gd name="T7" fmla="*/ 522288 h 340"/>
              <a:gd name="T8" fmla="*/ 2486025 w 3636"/>
              <a:gd name="T9" fmla="*/ 455613 h 340"/>
              <a:gd name="T10" fmla="*/ 3162300 w 3636"/>
              <a:gd name="T11" fmla="*/ 312738 h 340"/>
              <a:gd name="T12" fmla="*/ 4010025 w 3636"/>
              <a:gd name="T13" fmla="*/ 17463 h 340"/>
              <a:gd name="T14" fmla="*/ 4486275 w 3636"/>
              <a:gd name="T15" fmla="*/ 207963 h 340"/>
              <a:gd name="T16" fmla="*/ 4962525 w 3636"/>
              <a:gd name="T17" fmla="*/ 265113 h 340"/>
              <a:gd name="T18" fmla="*/ 5486400 w 3636"/>
              <a:gd name="T19" fmla="*/ 436563 h 340"/>
              <a:gd name="T20" fmla="*/ 5772150 w 3636"/>
              <a:gd name="T21" fmla="*/ 465138 h 34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636" h="340">
                <a:moveTo>
                  <a:pt x="0" y="239"/>
                </a:moveTo>
                <a:cubicBezTo>
                  <a:pt x="48" y="264"/>
                  <a:pt x="96" y="290"/>
                  <a:pt x="192" y="287"/>
                </a:cubicBezTo>
                <a:cubicBezTo>
                  <a:pt x="288" y="284"/>
                  <a:pt x="428" y="214"/>
                  <a:pt x="576" y="221"/>
                </a:cubicBezTo>
                <a:cubicBezTo>
                  <a:pt x="724" y="228"/>
                  <a:pt x="915" y="318"/>
                  <a:pt x="1080" y="329"/>
                </a:cubicBezTo>
                <a:cubicBezTo>
                  <a:pt x="1245" y="340"/>
                  <a:pt x="1414" y="309"/>
                  <a:pt x="1566" y="287"/>
                </a:cubicBezTo>
                <a:cubicBezTo>
                  <a:pt x="1718" y="265"/>
                  <a:pt x="1832" y="243"/>
                  <a:pt x="1992" y="197"/>
                </a:cubicBezTo>
                <a:cubicBezTo>
                  <a:pt x="2152" y="151"/>
                  <a:pt x="2387" y="22"/>
                  <a:pt x="2526" y="11"/>
                </a:cubicBezTo>
                <a:cubicBezTo>
                  <a:pt x="2665" y="0"/>
                  <a:pt x="2726" y="105"/>
                  <a:pt x="2826" y="131"/>
                </a:cubicBezTo>
                <a:cubicBezTo>
                  <a:pt x="2926" y="157"/>
                  <a:pt x="3021" y="143"/>
                  <a:pt x="3126" y="167"/>
                </a:cubicBezTo>
                <a:cubicBezTo>
                  <a:pt x="3231" y="191"/>
                  <a:pt x="3371" y="254"/>
                  <a:pt x="3456" y="275"/>
                </a:cubicBezTo>
                <a:cubicBezTo>
                  <a:pt x="3541" y="296"/>
                  <a:pt x="3588" y="294"/>
                  <a:pt x="3636" y="293"/>
                </a:cubicBezTo>
              </a:path>
            </a:pathLst>
          </a:custGeom>
          <a:noFill/>
          <a:ln w="381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80913" name="Text Box 22">
            <a:extLst>
              <a:ext uri="{FF2B5EF4-FFF2-40B4-BE49-F238E27FC236}">
                <a16:creationId xmlns:a16="http://schemas.microsoft.com/office/drawing/2014/main" id="{FACD00D6-ED51-471F-A888-66E01BB8F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876800"/>
            <a:ext cx="116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50000"/>
              </a:spcBef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AU" altLang="en-US">
                <a:solidFill>
                  <a:srgbClr val="00FFFF"/>
                </a:solidFill>
              </a:rPr>
              <a:t>Normal</a:t>
            </a:r>
            <a:endParaRPr lang="en-US" altLang="en-US">
              <a:solidFill>
                <a:srgbClr val="00FFFF"/>
              </a:solidFill>
            </a:endParaRPr>
          </a:p>
        </p:txBody>
      </p:sp>
      <p:sp>
        <p:nvSpPr>
          <p:cNvPr id="80914" name="Text Box 23">
            <a:extLst>
              <a:ext uri="{FF2B5EF4-FFF2-40B4-BE49-F238E27FC236}">
                <a16:creationId xmlns:a16="http://schemas.microsoft.com/office/drawing/2014/main" id="{AE294CF7-F426-4EF9-87E8-4E1A05FF7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9438" y="3276600"/>
            <a:ext cx="1795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50000"/>
              </a:spcBef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AU" altLang="en-US">
                <a:solidFill>
                  <a:srgbClr val="FFFF00"/>
                </a:solidFill>
              </a:rPr>
              <a:t>Acromegaly</a:t>
            </a:r>
            <a:endParaRPr lang="en-US" altLang="en-US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AU" altLang="en-US">
                <a:effectLst/>
              </a:rPr>
              <a:t>Key learning points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829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altLang="en-US" sz="2800" dirty="0"/>
              <a:t>Appropriately investigate pituitary function</a:t>
            </a:r>
          </a:p>
          <a:p>
            <a:pPr>
              <a:lnSpc>
                <a:spcPct val="90000"/>
              </a:lnSpc>
            </a:pPr>
            <a:r>
              <a:rPr lang="en-AU" altLang="en-US" sz="2800" dirty="0"/>
              <a:t>Appropriate medical and surgical treatment of pituitary disorders</a:t>
            </a:r>
          </a:p>
          <a:p>
            <a:pPr>
              <a:lnSpc>
                <a:spcPct val="90000"/>
              </a:lnSpc>
            </a:pPr>
            <a:r>
              <a:rPr lang="en-AU" altLang="en-US" sz="2800" dirty="0"/>
              <a:t>Illustrate visual field defects attributable to pituitary tumours</a:t>
            </a:r>
          </a:p>
          <a:p>
            <a:pPr>
              <a:lnSpc>
                <a:spcPct val="90000"/>
              </a:lnSpc>
            </a:pPr>
            <a:r>
              <a:rPr lang="en-AU" altLang="en-US" sz="2800" dirty="0"/>
              <a:t>Describe clinical and laboratory features of Cushing’s syndrome and acromegaly</a:t>
            </a:r>
          </a:p>
          <a:p>
            <a:pPr>
              <a:lnSpc>
                <a:spcPct val="90000"/>
              </a:lnSpc>
            </a:pPr>
            <a:r>
              <a:rPr lang="en-AU" altLang="en-US" sz="2800" dirty="0"/>
              <a:t>Recognise the radiological features of pituitary tumours</a:t>
            </a:r>
          </a:p>
          <a:p>
            <a:pPr>
              <a:lnSpc>
                <a:spcPct val="90000"/>
              </a:lnSpc>
            </a:pPr>
            <a:r>
              <a:rPr lang="en-AU" altLang="en-US" sz="2800"/>
              <a:t>Understand </a:t>
            </a:r>
            <a:r>
              <a:rPr lang="en-AU" altLang="en-US" sz="2800" dirty="0"/>
              <a:t>what is meant by a “pituitary incidentaloma”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/>
              <a:t>Further history/examination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altLang="en-US"/>
              <a:t>Further history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Reduced energy, difficulty running 5-6km/day</a:t>
            </a:r>
          </a:p>
          <a:p>
            <a:pPr eaLnBrk="1" hangingPunct="1"/>
            <a:r>
              <a:rPr lang="en-AU" altLang="en-US"/>
              <a:t>Managing to work</a:t>
            </a:r>
          </a:p>
          <a:p>
            <a:pPr eaLnBrk="1" hangingPunct="1"/>
            <a:r>
              <a:rPr lang="en-AU" altLang="en-US"/>
              <a:t>Dry skin, constipation</a:t>
            </a:r>
          </a:p>
          <a:p>
            <a:pPr eaLnBrk="1" hangingPunct="1"/>
            <a:r>
              <a:rPr lang="en-AU" altLang="en-US"/>
              <a:t>No cold intolerance</a:t>
            </a:r>
          </a:p>
          <a:p>
            <a:pPr eaLnBrk="1" hangingPunct="1"/>
            <a:r>
              <a:rPr lang="en-AU" altLang="en-US"/>
              <a:t>Reduction in libido</a:t>
            </a:r>
          </a:p>
          <a:p>
            <a:pPr eaLnBrk="1" hangingPunct="1"/>
            <a:r>
              <a:rPr lang="en-AU" altLang="en-US"/>
              <a:t>Never had much facial hair</a:t>
            </a:r>
          </a:p>
          <a:p>
            <a:pPr eaLnBrk="1" hangingPunct="1"/>
            <a:endParaRPr lang="en-AU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dirty="0"/>
              <a:t>Examination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772400" cy="51133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AU" altLang="en-US" sz="2400"/>
              <a:t>Appeared well</a:t>
            </a:r>
          </a:p>
          <a:p>
            <a:pPr eaLnBrk="1" hangingPunct="1">
              <a:lnSpc>
                <a:spcPct val="80000"/>
              </a:lnSpc>
            </a:pPr>
            <a:r>
              <a:rPr lang="en-AU" altLang="en-US" sz="2400"/>
              <a:t>BP</a:t>
            </a:r>
          </a:p>
          <a:p>
            <a:pPr lvl="1" eaLnBrk="1" hangingPunct="1">
              <a:lnSpc>
                <a:spcPct val="80000"/>
              </a:lnSpc>
            </a:pPr>
            <a:r>
              <a:rPr lang="en-AU" altLang="en-US" sz="2000"/>
              <a:t>120/80 lying</a:t>
            </a:r>
          </a:p>
          <a:p>
            <a:pPr lvl="1" eaLnBrk="1" hangingPunct="1">
              <a:lnSpc>
                <a:spcPct val="80000"/>
              </a:lnSpc>
            </a:pPr>
            <a:r>
              <a:rPr lang="en-AU" altLang="en-US" sz="2000"/>
              <a:t>124/90 standing</a:t>
            </a:r>
          </a:p>
          <a:p>
            <a:pPr eaLnBrk="1" hangingPunct="1">
              <a:lnSpc>
                <a:spcPct val="80000"/>
              </a:lnSpc>
            </a:pPr>
            <a:r>
              <a:rPr lang="en-AU" altLang="en-US" sz="2400"/>
              <a:t>Scanty body hair</a:t>
            </a:r>
          </a:p>
          <a:p>
            <a:pPr eaLnBrk="1" hangingPunct="1">
              <a:lnSpc>
                <a:spcPct val="80000"/>
              </a:lnSpc>
            </a:pPr>
            <a:r>
              <a:rPr lang="en-AU" altLang="en-US" sz="2400"/>
              <a:t>Penis/scrotum fully developed</a:t>
            </a:r>
          </a:p>
          <a:p>
            <a:pPr eaLnBrk="1" hangingPunct="1">
              <a:lnSpc>
                <a:spcPct val="80000"/>
              </a:lnSpc>
            </a:pPr>
            <a:r>
              <a:rPr lang="en-AU" altLang="en-US" sz="2400"/>
              <a:t>Testicular volume 12ml bilaterally</a:t>
            </a:r>
          </a:p>
          <a:p>
            <a:pPr eaLnBrk="1" hangingPunct="1">
              <a:lnSpc>
                <a:spcPct val="80000"/>
              </a:lnSpc>
            </a:pPr>
            <a:r>
              <a:rPr lang="en-AU" altLang="en-US" sz="2400"/>
              <a:t>Complete loss R temporal field</a:t>
            </a:r>
          </a:p>
          <a:p>
            <a:pPr eaLnBrk="1" hangingPunct="1">
              <a:lnSpc>
                <a:spcPct val="80000"/>
              </a:lnSpc>
            </a:pPr>
            <a:r>
              <a:rPr lang="en-AU" altLang="en-US" sz="2400"/>
              <a:t>Large L temporal defect (less severe)</a:t>
            </a:r>
          </a:p>
          <a:p>
            <a:pPr eaLnBrk="1" hangingPunct="1">
              <a:lnSpc>
                <a:spcPct val="80000"/>
              </a:lnSpc>
            </a:pPr>
            <a:r>
              <a:rPr lang="en-AU" altLang="en-US" sz="2400"/>
              <a:t>Only able to see L side of chart from L eye</a:t>
            </a:r>
          </a:p>
          <a:p>
            <a:pPr eaLnBrk="1" hangingPunct="1">
              <a:lnSpc>
                <a:spcPct val="80000"/>
              </a:lnSpc>
            </a:pPr>
            <a:r>
              <a:rPr lang="en-AU" altLang="en-US" sz="2400"/>
              <a:t>Visual acuity 6/6 bilaterally</a:t>
            </a:r>
          </a:p>
          <a:p>
            <a:pPr eaLnBrk="1" hangingPunct="1">
              <a:lnSpc>
                <a:spcPct val="80000"/>
              </a:lnSpc>
            </a:pPr>
            <a:r>
              <a:rPr lang="en-AU" altLang="en-US" sz="2400"/>
              <a:t>Fundi normal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/>
              <a:t>Investigations</a:t>
            </a:r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altLang="en-US"/>
              <a:t>Investigations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AU" altLang="en-US" sz="2800" dirty="0"/>
              <a:t>Prolactin		19,531 </a:t>
            </a:r>
            <a:r>
              <a:rPr lang="en-US" altLang="en-US" sz="2800" dirty="0">
                <a:cs typeface="Arial" panose="020B0604020202020204" pitchFamily="34" charset="0"/>
              </a:rPr>
              <a:t>µg/l		[&lt;17]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AU" altLang="en-US" sz="2800" dirty="0"/>
              <a:t>Testosterone	4.1 </a:t>
            </a:r>
            <a:r>
              <a:rPr lang="en-AU" altLang="en-US" sz="2800" dirty="0" err="1"/>
              <a:t>pmol</a:t>
            </a:r>
            <a:r>
              <a:rPr lang="en-AU" altLang="en-US" sz="2800" dirty="0"/>
              <a:t>/l 		[11-30]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AU" altLang="en-US" sz="2800" dirty="0"/>
              <a:t>LH			1.3 U/l		[1-8]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AU" altLang="en-US" sz="2800" dirty="0"/>
              <a:t>FSH		2.5 U/l		[1-11]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AU" altLang="en-US" sz="2800" dirty="0"/>
              <a:t>FT4		5.4 pmol/l		[11-24]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AU" altLang="en-US" sz="2800" dirty="0"/>
              <a:t>TSH		1.3 </a:t>
            </a:r>
            <a:r>
              <a:rPr lang="en-AU" altLang="en-US" sz="2800" dirty="0" err="1"/>
              <a:t>mU</a:t>
            </a:r>
            <a:r>
              <a:rPr lang="en-AU" altLang="en-US" sz="2800" dirty="0"/>
              <a:t>/l		[0.32-5.0]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AU" altLang="en-US" sz="2800" dirty="0"/>
              <a:t>Cortisol		286 nmol/l		[140-690]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AU" altLang="en-US" sz="2800" dirty="0"/>
              <a:t>ACTH		5pmol/l		[&lt;14]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AU" altLang="en-US" sz="2800" dirty="0"/>
              <a:t>GH			2.2 </a:t>
            </a:r>
            <a:r>
              <a:rPr lang="en-AU" altLang="en-US" sz="2800" dirty="0" err="1"/>
              <a:t>mU</a:t>
            </a:r>
            <a:r>
              <a:rPr lang="en-AU" altLang="en-US" sz="2800" dirty="0"/>
              <a:t>/l		[&lt;25]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AU" altLang="en-US" sz="2800" dirty="0"/>
              <a:t>IGF-1		24.1 </a:t>
            </a:r>
            <a:r>
              <a:rPr lang="en-US" altLang="en-US" sz="2800" dirty="0">
                <a:cs typeface="Arial" panose="020B0604020202020204" pitchFamily="34" charset="0"/>
              </a:rPr>
              <a:t>µg/l		[80-369]</a:t>
            </a:r>
            <a:endParaRPr lang="en-AU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713</TotalTime>
  <Words>1370</Words>
  <Application>Microsoft Office PowerPoint</Application>
  <PresentationFormat>On-screen Show (4:3)</PresentationFormat>
  <Paragraphs>297</Paragraphs>
  <Slides>48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5" baseType="lpstr">
      <vt:lpstr>Arial</vt:lpstr>
      <vt:lpstr>Arial Unicode MS</vt:lpstr>
      <vt:lpstr>Calibri</vt:lpstr>
      <vt:lpstr>Times New Roman</vt:lpstr>
      <vt:lpstr>Wingdings</vt:lpstr>
      <vt:lpstr>Soaring</vt:lpstr>
      <vt:lpstr>Bitmap Image</vt:lpstr>
      <vt:lpstr>Pituitary disorders</vt:lpstr>
      <vt:lpstr>Objectives</vt:lpstr>
      <vt:lpstr>Case 1</vt:lpstr>
      <vt:lpstr>35-year old man</vt:lpstr>
      <vt:lpstr>Further history/examination</vt:lpstr>
      <vt:lpstr>Further history</vt:lpstr>
      <vt:lpstr>Examination</vt:lpstr>
      <vt:lpstr>Investigations</vt:lpstr>
      <vt:lpstr>Investigations</vt:lpstr>
      <vt:lpstr>MRI Pituitary</vt:lpstr>
      <vt:lpstr>Normal pituitary Magnetic resonance scan</vt:lpstr>
      <vt:lpstr>Treatment</vt:lpstr>
      <vt:lpstr>Progress</vt:lpstr>
      <vt:lpstr>Assessment of pituitary function</vt:lpstr>
      <vt:lpstr>Pituitary function: Investigations</vt:lpstr>
      <vt:lpstr>Case 2</vt:lpstr>
      <vt:lpstr>26 year old lady</vt:lpstr>
      <vt:lpstr>Examination</vt:lpstr>
      <vt:lpstr>Investigations</vt:lpstr>
      <vt:lpstr>Investigations</vt:lpstr>
      <vt:lpstr>Further investigations</vt:lpstr>
      <vt:lpstr>Other investigations</vt:lpstr>
      <vt:lpstr>Likely diagnosis</vt:lpstr>
      <vt:lpstr>MRI pituitary</vt:lpstr>
      <vt:lpstr>Clinical Diagnosis of Cushing’s syndrome</vt:lpstr>
      <vt:lpstr>Cushing’s syndrome: causes</vt:lpstr>
      <vt:lpstr>PowerPoint Presentation</vt:lpstr>
      <vt:lpstr>Diurnal Cortisol rhythm</vt:lpstr>
      <vt:lpstr>Case 3</vt:lpstr>
      <vt:lpstr>History</vt:lpstr>
      <vt:lpstr>Examination</vt:lpstr>
      <vt:lpstr>Pituitary hormone screen</vt:lpstr>
      <vt:lpstr>Diagnosis</vt:lpstr>
      <vt:lpstr>Incidental pituitary adenomas </vt:lpstr>
      <vt:lpstr>Case 4</vt:lpstr>
      <vt:lpstr>25 year old lady</vt:lpstr>
      <vt:lpstr>Diagnosis – spurious hyperprolactinaemia</vt:lpstr>
      <vt:lpstr>Drug-induced hyperprolactinaemia</vt:lpstr>
      <vt:lpstr>Case 5</vt:lpstr>
      <vt:lpstr>57 year old lady</vt:lpstr>
      <vt:lpstr>Examination</vt:lpstr>
      <vt:lpstr>Investigations</vt:lpstr>
      <vt:lpstr>Investigations</vt:lpstr>
      <vt:lpstr>Radiology</vt:lpstr>
      <vt:lpstr>Progress</vt:lpstr>
      <vt:lpstr>Diagnosis of acromegaly</vt:lpstr>
      <vt:lpstr>Growth hormone release</vt:lpstr>
      <vt:lpstr>Key learning points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optometrist noticed it”</dc:title>
  <dc:creator>Robert Schmidli</dc:creator>
  <cp:lastModifiedBy>Robert Schmidli</cp:lastModifiedBy>
  <cp:revision>39</cp:revision>
  <dcterms:created xsi:type="dcterms:W3CDTF">2007-03-11T11:09:45Z</dcterms:created>
  <dcterms:modified xsi:type="dcterms:W3CDTF">2022-03-03T20:41:50Z</dcterms:modified>
</cp:coreProperties>
</file>