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9"/>
  </p:notesMasterIdLst>
  <p:sldIdLst>
    <p:sldId id="256" r:id="rId2"/>
    <p:sldId id="310" r:id="rId3"/>
    <p:sldId id="262" r:id="rId4"/>
    <p:sldId id="263" r:id="rId5"/>
    <p:sldId id="264" r:id="rId6"/>
    <p:sldId id="265" r:id="rId7"/>
    <p:sldId id="266" r:id="rId8"/>
    <p:sldId id="290" r:id="rId9"/>
    <p:sldId id="268" r:id="rId10"/>
    <p:sldId id="269" r:id="rId11"/>
    <p:sldId id="267" r:id="rId12"/>
    <p:sldId id="291" r:id="rId13"/>
    <p:sldId id="317" r:id="rId14"/>
    <p:sldId id="283" r:id="rId15"/>
    <p:sldId id="284" r:id="rId16"/>
    <p:sldId id="285" r:id="rId17"/>
    <p:sldId id="286" r:id="rId18"/>
    <p:sldId id="307" r:id="rId19"/>
    <p:sldId id="308" r:id="rId20"/>
    <p:sldId id="270" r:id="rId21"/>
    <p:sldId id="271" r:id="rId22"/>
    <p:sldId id="272" r:id="rId23"/>
    <p:sldId id="282" r:id="rId24"/>
    <p:sldId id="273" r:id="rId25"/>
    <p:sldId id="275" r:id="rId26"/>
    <p:sldId id="278" r:id="rId27"/>
    <p:sldId id="274" r:id="rId28"/>
    <p:sldId id="276" r:id="rId29"/>
    <p:sldId id="309" r:id="rId30"/>
    <p:sldId id="277" r:id="rId31"/>
    <p:sldId id="289" r:id="rId32"/>
    <p:sldId id="281" r:id="rId33"/>
    <p:sldId id="292" r:id="rId34"/>
    <p:sldId id="293" r:id="rId35"/>
    <p:sldId id="294" r:id="rId36"/>
    <p:sldId id="295" r:id="rId37"/>
    <p:sldId id="302" r:id="rId38"/>
    <p:sldId id="322" r:id="rId39"/>
    <p:sldId id="297" r:id="rId40"/>
    <p:sldId id="296" r:id="rId41"/>
    <p:sldId id="298" r:id="rId42"/>
    <p:sldId id="303" r:id="rId43"/>
    <p:sldId id="304" r:id="rId44"/>
    <p:sldId id="324" r:id="rId45"/>
    <p:sldId id="299" r:id="rId46"/>
    <p:sldId id="305" r:id="rId47"/>
    <p:sldId id="311" r:id="rId48"/>
    <p:sldId id="312" r:id="rId49"/>
    <p:sldId id="313" r:id="rId50"/>
    <p:sldId id="314" r:id="rId51"/>
    <p:sldId id="315" r:id="rId52"/>
    <p:sldId id="316" r:id="rId53"/>
    <p:sldId id="319" r:id="rId54"/>
    <p:sldId id="318" r:id="rId55"/>
    <p:sldId id="320" r:id="rId56"/>
    <p:sldId id="321" r:id="rId57"/>
    <p:sldId id="323" r:id="rId5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p:cViewPr varScale="1">
        <p:scale>
          <a:sx n="117" d="100"/>
          <a:sy n="117" d="100"/>
        </p:scale>
        <p:origin x="142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DC84E-6358-4D7C-98DF-9B2C9A26DA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AU"/>
          </a:p>
        </p:txBody>
      </p:sp>
      <p:sp>
        <p:nvSpPr>
          <p:cNvPr id="3" name="Date Placeholder 2">
            <a:extLst>
              <a:ext uri="{FF2B5EF4-FFF2-40B4-BE49-F238E27FC236}">
                <a16:creationId xmlns:a16="http://schemas.microsoft.com/office/drawing/2014/main" id="{78F145D2-07D2-4648-88E0-12F7EC9C03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3419ACE-6CDA-47AD-A1BB-1FCB7617C225}" type="datetimeFigureOut">
              <a:rPr lang="en-AU"/>
              <a:pPr>
                <a:defRPr/>
              </a:pPr>
              <a:t>16/06/2022</a:t>
            </a:fld>
            <a:endParaRPr lang="en-AU"/>
          </a:p>
        </p:txBody>
      </p:sp>
      <p:sp>
        <p:nvSpPr>
          <p:cNvPr id="4" name="Slide Image Placeholder 3">
            <a:extLst>
              <a:ext uri="{FF2B5EF4-FFF2-40B4-BE49-F238E27FC236}">
                <a16:creationId xmlns:a16="http://schemas.microsoft.com/office/drawing/2014/main" id="{F0C218BE-2B6F-4E54-B55B-F4919EDD9CB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B8CB8A0-D8BC-4D6D-9EC9-338CD410308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A13EE2D6-3F02-48A9-AFAE-6C7E4134072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AU"/>
          </a:p>
        </p:txBody>
      </p:sp>
      <p:sp>
        <p:nvSpPr>
          <p:cNvPr id="7" name="Slide Number Placeholder 6">
            <a:extLst>
              <a:ext uri="{FF2B5EF4-FFF2-40B4-BE49-F238E27FC236}">
                <a16:creationId xmlns:a16="http://schemas.microsoft.com/office/drawing/2014/main" id="{8800E999-1CD0-48E9-ABB2-03C45205A8D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A6BDCA6-EC0F-4CF7-AFB6-E1A79DD5756C}"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B86379C-0FB6-4F81-A10D-7500F7655C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AA0CEB-7458-4D02-AC8D-95A7EFDA5A45}" type="slidenum">
              <a:rPr lang="en-AU" altLang="en-US"/>
              <a:pPr/>
              <a:t>33</a:t>
            </a:fld>
            <a:endParaRPr lang="en-AU" altLang="en-US"/>
          </a:p>
        </p:txBody>
      </p:sp>
      <p:sp>
        <p:nvSpPr>
          <p:cNvPr id="37891" name="Rectangle 2">
            <a:extLst>
              <a:ext uri="{FF2B5EF4-FFF2-40B4-BE49-F238E27FC236}">
                <a16:creationId xmlns:a16="http://schemas.microsoft.com/office/drawing/2014/main" id="{1836EA1B-2E2B-4A7E-BDBF-246A02583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92C0F2EA-DE62-4E1E-8751-9899CA2406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FDB70E3-677F-4A43-88D5-16F904178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EA50FE-B32D-41DE-B98E-7A9C47DACEBF}" type="slidenum">
              <a:rPr lang="en-AU" altLang="en-US"/>
              <a:pPr/>
              <a:t>34</a:t>
            </a:fld>
            <a:endParaRPr lang="en-AU" altLang="en-US"/>
          </a:p>
        </p:txBody>
      </p:sp>
      <p:sp>
        <p:nvSpPr>
          <p:cNvPr id="39939" name="Rectangle 2">
            <a:extLst>
              <a:ext uri="{FF2B5EF4-FFF2-40B4-BE49-F238E27FC236}">
                <a16:creationId xmlns:a16="http://schemas.microsoft.com/office/drawing/2014/main" id="{B1A415B0-9CD6-4189-9B1D-CC4D9D011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26648707-63FC-4B35-8D71-FA32FB606C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FE19A3F-48DD-4D26-8A9F-DBC35DA6C7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5551FA-6142-4E65-B469-AB82FCD581C8}" type="slidenum">
              <a:rPr lang="en-AU" altLang="en-US"/>
              <a:pPr/>
              <a:t>35</a:t>
            </a:fld>
            <a:endParaRPr lang="en-AU" altLang="en-US"/>
          </a:p>
        </p:txBody>
      </p:sp>
      <p:sp>
        <p:nvSpPr>
          <p:cNvPr id="41987" name="Rectangle 2">
            <a:extLst>
              <a:ext uri="{FF2B5EF4-FFF2-40B4-BE49-F238E27FC236}">
                <a16:creationId xmlns:a16="http://schemas.microsoft.com/office/drawing/2014/main" id="{B4DE3631-A5B2-43CB-9BF3-0A1706763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F48619D4-BA10-4284-B166-EF4B5CEB0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153217D-7A75-431E-8CD6-E7264E80FA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FDF82E-864A-45F2-8F3A-A971955CA256}" type="slidenum">
              <a:rPr lang="en-AU" altLang="en-US"/>
              <a:pPr/>
              <a:t>36</a:t>
            </a:fld>
            <a:endParaRPr lang="en-AU" altLang="en-US"/>
          </a:p>
        </p:txBody>
      </p:sp>
      <p:sp>
        <p:nvSpPr>
          <p:cNvPr id="44035" name="Rectangle 2">
            <a:extLst>
              <a:ext uri="{FF2B5EF4-FFF2-40B4-BE49-F238E27FC236}">
                <a16:creationId xmlns:a16="http://schemas.microsoft.com/office/drawing/2014/main" id="{98BCA503-010B-4E51-8F11-86FF34104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11C35195-93A8-4C95-B58E-B1C08E60E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4BF4DC3-EB1C-405E-AD25-F1992F86E0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7948DB7-39F4-42ED-BCF0-C4160AB6AD78}" type="slidenum">
              <a:rPr lang="en-AU" altLang="en-US"/>
              <a:pPr/>
              <a:t>37</a:t>
            </a:fld>
            <a:endParaRPr lang="en-AU" altLang="en-US"/>
          </a:p>
        </p:txBody>
      </p:sp>
      <p:sp>
        <p:nvSpPr>
          <p:cNvPr id="46083" name="Rectangle 2">
            <a:extLst>
              <a:ext uri="{FF2B5EF4-FFF2-40B4-BE49-F238E27FC236}">
                <a16:creationId xmlns:a16="http://schemas.microsoft.com/office/drawing/2014/main" id="{C27BDF30-7A51-476E-B09F-9A8CF6E5D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2FC9AFC3-A592-42B6-89DD-5A47E9B76D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399A353-3D89-499D-B125-3A8ACE15AE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58CF74-FBC6-4E55-A568-3ED819F0F3D5}" type="slidenum">
              <a:rPr lang="en-AU" altLang="en-US"/>
              <a:pPr/>
              <a:t>40</a:t>
            </a:fld>
            <a:endParaRPr lang="en-AU" altLang="en-US"/>
          </a:p>
        </p:txBody>
      </p:sp>
      <p:sp>
        <p:nvSpPr>
          <p:cNvPr id="49155" name="Rectangle 2">
            <a:extLst>
              <a:ext uri="{FF2B5EF4-FFF2-40B4-BE49-F238E27FC236}">
                <a16:creationId xmlns:a16="http://schemas.microsoft.com/office/drawing/2014/main" id="{E2852C9A-1BE1-4E80-B231-D49D1A3F08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75604369-716B-49F2-8417-C4FBF11CDC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2C5C1F2-6A57-45EA-A626-08FE8DC396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CCDE2B-E179-4CDA-8764-DE703A6CCB0C}" type="slidenum">
              <a:rPr lang="en-AU" altLang="en-US"/>
              <a:pPr/>
              <a:t>46</a:t>
            </a:fld>
            <a:endParaRPr lang="en-AU" altLang="en-US"/>
          </a:p>
        </p:txBody>
      </p:sp>
      <p:sp>
        <p:nvSpPr>
          <p:cNvPr id="55299" name="Rectangle 2">
            <a:extLst>
              <a:ext uri="{FF2B5EF4-FFF2-40B4-BE49-F238E27FC236}">
                <a16:creationId xmlns:a16="http://schemas.microsoft.com/office/drawing/2014/main" id="{25F27C55-4CB6-4914-B959-E63B136A68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32829374-B852-4CB1-B493-E0D360A1EC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F4AC02F-0FBB-4922-BC3B-7EDD22B2953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3D4956AE-185B-4B52-9EF1-B02A3DC8FAF4}"/>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8D9DC205-A1C1-4366-91AC-5960D5D7C252}"/>
                  </a:ext>
                </a:extLst>
              </p:cNvPr>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5">
                <a:extLst>
                  <a:ext uri="{FF2B5EF4-FFF2-40B4-BE49-F238E27FC236}">
                    <a16:creationId xmlns:a16="http://schemas.microsoft.com/office/drawing/2014/main" id="{8F038C12-93FC-45ED-B1DC-DDF6B23C07A7}"/>
                  </a:ext>
                </a:extLst>
              </p:cNvPr>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6" name="Freeform 6">
              <a:extLst>
                <a:ext uri="{FF2B5EF4-FFF2-40B4-BE49-F238E27FC236}">
                  <a16:creationId xmlns:a16="http://schemas.microsoft.com/office/drawing/2014/main" id="{643DD6AE-AF6C-4EB6-BBB6-FD1E9323B8FB}"/>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sp>
          <p:nvSpPr>
            <p:cNvPr id="7" name="Freeform 7">
              <a:extLst>
                <a:ext uri="{FF2B5EF4-FFF2-40B4-BE49-F238E27FC236}">
                  <a16:creationId xmlns:a16="http://schemas.microsoft.com/office/drawing/2014/main" id="{CC2DABE7-08B2-47D9-8730-9B04BF519489}"/>
                </a:ext>
              </a:extLst>
            </p:cNvPr>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a:extLst>
                <a:ext uri="{FF2B5EF4-FFF2-40B4-BE49-F238E27FC236}">
                  <a16:creationId xmlns:a16="http://schemas.microsoft.com/office/drawing/2014/main" id="{580571CB-914D-41B9-8528-F2A7430B3E45}"/>
                </a:ext>
              </a:extLst>
            </p:cNvPr>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 name="Group 9">
              <a:extLst>
                <a:ext uri="{FF2B5EF4-FFF2-40B4-BE49-F238E27FC236}">
                  <a16:creationId xmlns:a16="http://schemas.microsoft.com/office/drawing/2014/main" id="{1907EB8E-BD2B-48FD-B48B-B2BA1D72350A}"/>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6448D1D0-D2AC-4195-A3F9-722CFB3D024D}"/>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a:extLst>
                  <a:ext uri="{FF2B5EF4-FFF2-40B4-BE49-F238E27FC236}">
                    <a16:creationId xmlns:a16="http://schemas.microsoft.com/office/drawing/2014/main" id="{39508A91-CDD1-4321-B882-65605CE7B8D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a:extLst>
                  <a:ext uri="{FF2B5EF4-FFF2-40B4-BE49-F238E27FC236}">
                    <a16:creationId xmlns:a16="http://schemas.microsoft.com/office/drawing/2014/main" id="{974503D7-7E0C-44CB-B31C-C17E0BFE2CA2}"/>
                  </a:ext>
                </a:extLst>
              </p:cNvPr>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a:extLst>
                  <a:ext uri="{FF2B5EF4-FFF2-40B4-BE49-F238E27FC236}">
                    <a16:creationId xmlns:a16="http://schemas.microsoft.com/office/drawing/2014/main" id="{EC6E0638-F0A2-40DC-9EF2-9C5992ECF4F3}"/>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a:extLst>
                  <a:ext uri="{FF2B5EF4-FFF2-40B4-BE49-F238E27FC236}">
                    <a16:creationId xmlns:a16="http://schemas.microsoft.com/office/drawing/2014/main" id="{4D6C03A5-8CF4-4050-9339-EACAB0C5110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a:extLst>
                  <a:ext uri="{FF2B5EF4-FFF2-40B4-BE49-F238E27FC236}">
                    <a16:creationId xmlns:a16="http://schemas.microsoft.com/office/drawing/2014/main" id="{9663AD51-F2A6-48F3-95F1-6DAEFAB71C8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grpSp>
      </p:grpSp>
      <p:sp>
        <p:nvSpPr>
          <p:cNvPr id="3073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AU" noProof="0"/>
              <a:t>Click to edit Master title style</a:t>
            </a:r>
          </a:p>
        </p:txBody>
      </p:sp>
      <p:sp>
        <p:nvSpPr>
          <p:cNvPr id="307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AU" noProof="0"/>
              <a:t>Click to edit Master subtitle style</a:t>
            </a:r>
          </a:p>
        </p:txBody>
      </p:sp>
      <p:sp>
        <p:nvSpPr>
          <p:cNvPr id="18" name="Rectangle 18">
            <a:extLst>
              <a:ext uri="{FF2B5EF4-FFF2-40B4-BE49-F238E27FC236}">
                <a16:creationId xmlns:a16="http://schemas.microsoft.com/office/drawing/2014/main" id="{5B6FB3A4-DAB5-427E-9DA5-E92424D036BA}"/>
              </a:ext>
            </a:extLst>
          </p:cNvPr>
          <p:cNvSpPr>
            <a:spLocks noGrp="1" noChangeArrowheads="1"/>
          </p:cNvSpPr>
          <p:nvPr>
            <p:ph type="dt" sz="quarter" idx="10"/>
          </p:nvPr>
        </p:nvSpPr>
        <p:spPr/>
        <p:txBody>
          <a:bodyPr/>
          <a:lstStyle>
            <a:lvl1pPr>
              <a:defRPr/>
            </a:lvl1pPr>
          </a:lstStyle>
          <a:p>
            <a:pPr>
              <a:defRPr/>
            </a:pPr>
            <a:endParaRPr lang="en-AU"/>
          </a:p>
        </p:txBody>
      </p:sp>
      <p:sp>
        <p:nvSpPr>
          <p:cNvPr id="19" name="Rectangle 19">
            <a:extLst>
              <a:ext uri="{FF2B5EF4-FFF2-40B4-BE49-F238E27FC236}">
                <a16:creationId xmlns:a16="http://schemas.microsoft.com/office/drawing/2014/main" id="{B25447F3-3591-4F69-BA17-603E5832F58A}"/>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AU"/>
          </a:p>
        </p:txBody>
      </p:sp>
      <p:sp>
        <p:nvSpPr>
          <p:cNvPr id="20" name="Rectangle 20">
            <a:extLst>
              <a:ext uri="{FF2B5EF4-FFF2-40B4-BE49-F238E27FC236}">
                <a16:creationId xmlns:a16="http://schemas.microsoft.com/office/drawing/2014/main" id="{7D539E11-F550-4384-8EBA-156334D94963}"/>
              </a:ext>
            </a:extLst>
          </p:cNvPr>
          <p:cNvSpPr>
            <a:spLocks noGrp="1" noChangeArrowheads="1"/>
          </p:cNvSpPr>
          <p:nvPr>
            <p:ph type="sldNum" sz="quarter" idx="12"/>
          </p:nvPr>
        </p:nvSpPr>
        <p:spPr/>
        <p:txBody>
          <a:bodyPr/>
          <a:lstStyle>
            <a:lvl1pPr>
              <a:defRPr/>
            </a:lvl1pPr>
          </a:lstStyle>
          <a:p>
            <a:fld id="{CCCA725C-79A3-43F6-B018-D536EDA91744}" type="slidenum">
              <a:rPr lang="en-AU" altLang="en-US"/>
              <a:pPr/>
              <a:t>‹#›</a:t>
            </a:fld>
            <a:endParaRPr lang="en-AU" altLang="en-US"/>
          </a:p>
        </p:txBody>
      </p:sp>
    </p:spTree>
    <p:extLst>
      <p:ext uri="{BB962C8B-B14F-4D97-AF65-F5344CB8AC3E}">
        <p14:creationId xmlns:p14="http://schemas.microsoft.com/office/powerpoint/2010/main" val="313224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83F9D850-E473-4FC8-92B7-114B9EB7DC9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9D886CA5-F869-41BD-9FD6-D11EFC954B2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EDFA0E2E-5395-4826-BC28-07C23CA18950}"/>
              </a:ext>
            </a:extLst>
          </p:cNvPr>
          <p:cNvSpPr>
            <a:spLocks noGrp="1" noChangeArrowheads="1"/>
          </p:cNvSpPr>
          <p:nvPr>
            <p:ph type="sldNum" sz="quarter" idx="12"/>
          </p:nvPr>
        </p:nvSpPr>
        <p:spPr>
          <a:ln/>
        </p:spPr>
        <p:txBody>
          <a:bodyPr/>
          <a:lstStyle>
            <a:lvl1pPr>
              <a:defRPr/>
            </a:lvl1pPr>
          </a:lstStyle>
          <a:p>
            <a:fld id="{D5EA2011-CB72-48C8-AEBE-346D2C03766B}" type="slidenum">
              <a:rPr lang="en-AU" altLang="en-US"/>
              <a:pPr/>
              <a:t>‹#›</a:t>
            </a:fld>
            <a:endParaRPr lang="en-AU" altLang="en-US"/>
          </a:p>
        </p:txBody>
      </p:sp>
    </p:spTree>
    <p:extLst>
      <p:ext uri="{BB962C8B-B14F-4D97-AF65-F5344CB8AC3E}">
        <p14:creationId xmlns:p14="http://schemas.microsoft.com/office/powerpoint/2010/main" val="42025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090B88AB-4BCA-4C97-BE4C-71E48AFA483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CD8249A7-6CB3-4F35-8E2D-DC7D0EB6CF9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87784176-A65D-4726-AEC4-6C348AB2D665}"/>
              </a:ext>
            </a:extLst>
          </p:cNvPr>
          <p:cNvSpPr>
            <a:spLocks noGrp="1" noChangeArrowheads="1"/>
          </p:cNvSpPr>
          <p:nvPr>
            <p:ph type="sldNum" sz="quarter" idx="12"/>
          </p:nvPr>
        </p:nvSpPr>
        <p:spPr>
          <a:ln/>
        </p:spPr>
        <p:txBody>
          <a:bodyPr/>
          <a:lstStyle>
            <a:lvl1pPr>
              <a:defRPr/>
            </a:lvl1pPr>
          </a:lstStyle>
          <a:p>
            <a:fld id="{935CDB7B-FC0A-492D-BE66-3493D755FC18}" type="slidenum">
              <a:rPr lang="en-AU" altLang="en-US"/>
              <a:pPr/>
              <a:t>‹#›</a:t>
            </a:fld>
            <a:endParaRPr lang="en-AU" altLang="en-US"/>
          </a:p>
        </p:txBody>
      </p:sp>
    </p:spTree>
    <p:extLst>
      <p:ext uri="{BB962C8B-B14F-4D97-AF65-F5344CB8AC3E}">
        <p14:creationId xmlns:p14="http://schemas.microsoft.com/office/powerpoint/2010/main" val="147325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7B337C22-F035-44BA-80B8-F1003C72F8C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AAA590C8-C621-41F2-AA5A-9521640E9B2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C4019595-513B-4326-BBF8-26E449827F35}"/>
              </a:ext>
            </a:extLst>
          </p:cNvPr>
          <p:cNvSpPr>
            <a:spLocks noGrp="1" noChangeArrowheads="1"/>
          </p:cNvSpPr>
          <p:nvPr>
            <p:ph type="sldNum" sz="quarter" idx="12"/>
          </p:nvPr>
        </p:nvSpPr>
        <p:spPr>
          <a:ln/>
        </p:spPr>
        <p:txBody>
          <a:bodyPr/>
          <a:lstStyle>
            <a:lvl1pPr>
              <a:defRPr/>
            </a:lvl1pPr>
          </a:lstStyle>
          <a:p>
            <a:fld id="{0ACAECA3-0035-447B-BE09-CC3DA5609127}" type="slidenum">
              <a:rPr lang="en-AU" altLang="en-US"/>
              <a:pPr/>
              <a:t>‹#›</a:t>
            </a:fld>
            <a:endParaRPr lang="en-AU" altLang="en-US"/>
          </a:p>
        </p:txBody>
      </p:sp>
    </p:spTree>
    <p:extLst>
      <p:ext uri="{BB962C8B-B14F-4D97-AF65-F5344CB8AC3E}">
        <p14:creationId xmlns:p14="http://schemas.microsoft.com/office/powerpoint/2010/main" val="24024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1010571A-FB61-4955-AE5F-AAEAFA99A6D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51625C3A-C707-4D70-9B6F-6BC729AC793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6453906D-F962-4200-A40C-674A424F97CB}"/>
              </a:ext>
            </a:extLst>
          </p:cNvPr>
          <p:cNvSpPr>
            <a:spLocks noGrp="1" noChangeArrowheads="1"/>
          </p:cNvSpPr>
          <p:nvPr>
            <p:ph type="sldNum" sz="quarter" idx="12"/>
          </p:nvPr>
        </p:nvSpPr>
        <p:spPr>
          <a:ln/>
        </p:spPr>
        <p:txBody>
          <a:bodyPr/>
          <a:lstStyle>
            <a:lvl1pPr>
              <a:defRPr/>
            </a:lvl1pPr>
          </a:lstStyle>
          <a:p>
            <a:fld id="{A68A1E14-DB26-4C71-A3E7-11F90EC7C39F}" type="slidenum">
              <a:rPr lang="en-AU" altLang="en-US"/>
              <a:pPr/>
              <a:t>‹#›</a:t>
            </a:fld>
            <a:endParaRPr lang="en-AU" altLang="en-US"/>
          </a:p>
        </p:txBody>
      </p:sp>
    </p:spTree>
    <p:extLst>
      <p:ext uri="{BB962C8B-B14F-4D97-AF65-F5344CB8AC3E}">
        <p14:creationId xmlns:p14="http://schemas.microsoft.com/office/powerpoint/2010/main" val="80225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7">
            <a:extLst>
              <a:ext uri="{FF2B5EF4-FFF2-40B4-BE49-F238E27FC236}">
                <a16:creationId xmlns:a16="http://schemas.microsoft.com/office/drawing/2014/main" id="{07C32435-DB6E-4F0D-A038-37A7290FF36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7A9BD059-299A-489A-A9EB-95560975BFA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44B450B2-2B9A-498D-87E4-65FB089E62BB}"/>
              </a:ext>
            </a:extLst>
          </p:cNvPr>
          <p:cNvSpPr>
            <a:spLocks noGrp="1" noChangeArrowheads="1"/>
          </p:cNvSpPr>
          <p:nvPr>
            <p:ph type="sldNum" sz="quarter" idx="12"/>
          </p:nvPr>
        </p:nvSpPr>
        <p:spPr>
          <a:ln/>
        </p:spPr>
        <p:txBody>
          <a:bodyPr/>
          <a:lstStyle>
            <a:lvl1pPr>
              <a:defRPr/>
            </a:lvl1pPr>
          </a:lstStyle>
          <a:p>
            <a:fld id="{6458E6E5-C67D-4714-B385-87B4E963258A}" type="slidenum">
              <a:rPr lang="en-AU" altLang="en-US"/>
              <a:pPr/>
              <a:t>‹#›</a:t>
            </a:fld>
            <a:endParaRPr lang="en-AU" altLang="en-US"/>
          </a:p>
        </p:txBody>
      </p:sp>
    </p:spTree>
    <p:extLst>
      <p:ext uri="{BB962C8B-B14F-4D97-AF65-F5344CB8AC3E}">
        <p14:creationId xmlns:p14="http://schemas.microsoft.com/office/powerpoint/2010/main" val="310707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7">
            <a:extLst>
              <a:ext uri="{FF2B5EF4-FFF2-40B4-BE49-F238E27FC236}">
                <a16:creationId xmlns:a16="http://schemas.microsoft.com/office/drawing/2014/main" id="{BC3D9F98-2B29-4AE3-9075-C1708F321D98}"/>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18">
            <a:extLst>
              <a:ext uri="{FF2B5EF4-FFF2-40B4-BE49-F238E27FC236}">
                <a16:creationId xmlns:a16="http://schemas.microsoft.com/office/drawing/2014/main" id="{D93EF786-31E1-4AEF-9E11-0AA071FB435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19">
            <a:extLst>
              <a:ext uri="{FF2B5EF4-FFF2-40B4-BE49-F238E27FC236}">
                <a16:creationId xmlns:a16="http://schemas.microsoft.com/office/drawing/2014/main" id="{914D2BC6-5A0F-4804-B9F6-FD8DC98B915D}"/>
              </a:ext>
            </a:extLst>
          </p:cNvPr>
          <p:cNvSpPr>
            <a:spLocks noGrp="1" noChangeArrowheads="1"/>
          </p:cNvSpPr>
          <p:nvPr>
            <p:ph type="sldNum" sz="quarter" idx="12"/>
          </p:nvPr>
        </p:nvSpPr>
        <p:spPr>
          <a:ln/>
        </p:spPr>
        <p:txBody>
          <a:bodyPr/>
          <a:lstStyle>
            <a:lvl1pPr>
              <a:defRPr/>
            </a:lvl1pPr>
          </a:lstStyle>
          <a:p>
            <a:fld id="{C9DDCACC-48AA-479F-8E9A-3F3EDD35FE9C}" type="slidenum">
              <a:rPr lang="en-AU" altLang="en-US"/>
              <a:pPr/>
              <a:t>‹#›</a:t>
            </a:fld>
            <a:endParaRPr lang="en-AU" altLang="en-US"/>
          </a:p>
        </p:txBody>
      </p:sp>
    </p:spTree>
    <p:extLst>
      <p:ext uri="{BB962C8B-B14F-4D97-AF65-F5344CB8AC3E}">
        <p14:creationId xmlns:p14="http://schemas.microsoft.com/office/powerpoint/2010/main" val="106615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7">
            <a:extLst>
              <a:ext uri="{FF2B5EF4-FFF2-40B4-BE49-F238E27FC236}">
                <a16:creationId xmlns:a16="http://schemas.microsoft.com/office/drawing/2014/main" id="{C15CA8BF-ABFE-429B-B23E-2439CA88FDB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18">
            <a:extLst>
              <a:ext uri="{FF2B5EF4-FFF2-40B4-BE49-F238E27FC236}">
                <a16:creationId xmlns:a16="http://schemas.microsoft.com/office/drawing/2014/main" id="{9EB7A972-24C7-470C-9D04-A5389B2B6E4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19">
            <a:extLst>
              <a:ext uri="{FF2B5EF4-FFF2-40B4-BE49-F238E27FC236}">
                <a16:creationId xmlns:a16="http://schemas.microsoft.com/office/drawing/2014/main" id="{A61E3D7F-0A95-441C-A58E-41BEE98CFBF5}"/>
              </a:ext>
            </a:extLst>
          </p:cNvPr>
          <p:cNvSpPr>
            <a:spLocks noGrp="1" noChangeArrowheads="1"/>
          </p:cNvSpPr>
          <p:nvPr>
            <p:ph type="sldNum" sz="quarter" idx="12"/>
          </p:nvPr>
        </p:nvSpPr>
        <p:spPr>
          <a:ln/>
        </p:spPr>
        <p:txBody>
          <a:bodyPr/>
          <a:lstStyle>
            <a:lvl1pPr>
              <a:defRPr/>
            </a:lvl1pPr>
          </a:lstStyle>
          <a:p>
            <a:fld id="{09289BCD-698B-4B71-AF65-381FE23AFE3E}" type="slidenum">
              <a:rPr lang="en-AU" altLang="en-US"/>
              <a:pPr/>
              <a:t>‹#›</a:t>
            </a:fld>
            <a:endParaRPr lang="en-AU" altLang="en-US"/>
          </a:p>
        </p:txBody>
      </p:sp>
    </p:spTree>
    <p:extLst>
      <p:ext uri="{BB962C8B-B14F-4D97-AF65-F5344CB8AC3E}">
        <p14:creationId xmlns:p14="http://schemas.microsoft.com/office/powerpoint/2010/main" val="148637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41F48357-7A9C-4108-81D2-64E8795AC0CC}"/>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18">
            <a:extLst>
              <a:ext uri="{FF2B5EF4-FFF2-40B4-BE49-F238E27FC236}">
                <a16:creationId xmlns:a16="http://schemas.microsoft.com/office/drawing/2014/main" id="{D44D154A-E842-4383-A57E-5CA003EB8C1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19">
            <a:extLst>
              <a:ext uri="{FF2B5EF4-FFF2-40B4-BE49-F238E27FC236}">
                <a16:creationId xmlns:a16="http://schemas.microsoft.com/office/drawing/2014/main" id="{AC6AE787-2C76-4386-ADA2-873315DA8C29}"/>
              </a:ext>
            </a:extLst>
          </p:cNvPr>
          <p:cNvSpPr>
            <a:spLocks noGrp="1" noChangeArrowheads="1"/>
          </p:cNvSpPr>
          <p:nvPr>
            <p:ph type="sldNum" sz="quarter" idx="12"/>
          </p:nvPr>
        </p:nvSpPr>
        <p:spPr>
          <a:ln/>
        </p:spPr>
        <p:txBody>
          <a:bodyPr/>
          <a:lstStyle>
            <a:lvl1pPr>
              <a:defRPr/>
            </a:lvl1pPr>
          </a:lstStyle>
          <a:p>
            <a:fld id="{9E123B2E-A320-44E5-8857-97A698860663}" type="slidenum">
              <a:rPr lang="en-AU" altLang="en-US"/>
              <a:pPr/>
              <a:t>‹#›</a:t>
            </a:fld>
            <a:endParaRPr lang="en-AU" altLang="en-US"/>
          </a:p>
        </p:txBody>
      </p:sp>
    </p:spTree>
    <p:extLst>
      <p:ext uri="{BB962C8B-B14F-4D97-AF65-F5344CB8AC3E}">
        <p14:creationId xmlns:p14="http://schemas.microsoft.com/office/powerpoint/2010/main" val="326130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004CD6CC-A430-42BE-8B20-75A1047CDB7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8C537A62-DD04-442A-B692-D6DFE3AEE59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CADA3A4B-76E9-4D7B-BF8E-E13110124AC1}"/>
              </a:ext>
            </a:extLst>
          </p:cNvPr>
          <p:cNvSpPr>
            <a:spLocks noGrp="1" noChangeArrowheads="1"/>
          </p:cNvSpPr>
          <p:nvPr>
            <p:ph type="sldNum" sz="quarter" idx="12"/>
          </p:nvPr>
        </p:nvSpPr>
        <p:spPr>
          <a:ln/>
        </p:spPr>
        <p:txBody>
          <a:bodyPr/>
          <a:lstStyle>
            <a:lvl1pPr>
              <a:defRPr/>
            </a:lvl1pPr>
          </a:lstStyle>
          <a:p>
            <a:fld id="{936BFB7B-1DE9-4AE2-825E-3A0D95AED892}" type="slidenum">
              <a:rPr lang="en-AU" altLang="en-US"/>
              <a:pPr/>
              <a:t>‹#›</a:t>
            </a:fld>
            <a:endParaRPr lang="en-AU" altLang="en-US"/>
          </a:p>
        </p:txBody>
      </p:sp>
    </p:spTree>
    <p:extLst>
      <p:ext uri="{BB962C8B-B14F-4D97-AF65-F5344CB8AC3E}">
        <p14:creationId xmlns:p14="http://schemas.microsoft.com/office/powerpoint/2010/main" val="359352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55D634-FA3E-4CDA-952B-033489F2301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BEBE9CD2-F639-4D21-8609-3A381F37526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0D3C5ECF-EE94-4112-8F52-717958133705}"/>
              </a:ext>
            </a:extLst>
          </p:cNvPr>
          <p:cNvSpPr>
            <a:spLocks noGrp="1" noChangeArrowheads="1"/>
          </p:cNvSpPr>
          <p:nvPr>
            <p:ph type="sldNum" sz="quarter" idx="12"/>
          </p:nvPr>
        </p:nvSpPr>
        <p:spPr>
          <a:ln/>
        </p:spPr>
        <p:txBody>
          <a:bodyPr/>
          <a:lstStyle>
            <a:lvl1pPr>
              <a:defRPr/>
            </a:lvl1pPr>
          </a:lstStyle>
          <a:p>
            <a:fld id="{5F9B66AE-CF85-4177-8EC7-AEAF95547DA7}" type="slidenum">
              <a:rPr lang="en-AU" altLang="en-US"/>
              <a:pPr/>
              <a:t>‹#›</a:t>
            </a:fld>
            <a:endParaRPr lang="en-AU" altLang="en-US"/>
          </a:p>
        </p:txBody>
      </p:sp>
    </p:spTree>
    <p:extLst>
      <p:ext uri="{BB962C8B-B14F-4D97-AF65-F5344CB8AC3E}">
        <p14:creationId xmlns:p14="http://schemas.microsoft.com/office/powerpoint/2010/main" val="369887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495E57A-6E7A-4A17-B417-CE029765CD4E}"/>
              </a:ext>
            </a:extLst>
          </p:cNvPr>
          <p:cNvGrpSpPr>
            <a:grpSpLocks/>
          </p:cNvGrpSpPr>
          <p:nvPr/>
        </p:nvGrpSpPr>
        <p:grpSpPr bwMode="auto">
          <a:xfrm>
            <a:off x="0" y="6350"/>
            <a:ext cx="9140825" cy="6851650"/>
            <a:chOff x="0" y="4"/>
            <a:chExt cx="5758" cy="4316"/>
          </a:xfrm>
        </p:grpSpPr>
        <p:sp>
          <p:nvSpPr>
            <p:cNvPr id="1032" name="Freeform 3">
              <a:extLst>
                <a:ext uri="{FF2B5EF4-FFF2-40B4-BE49-F238E27FC236}">
                  <a16:creationId xmlns:a16="http://schemas.microsoft.com/office/drawing/2014/main" id="{CD6994D9-1F08-47B9-B563-2BAAD771664E}"/>
                </a:ext>
              </a:extLst>
            </p:cNvPr>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3" name="Freeform 4">
              <a:extLst>
                <a:ext uri="{FF2B5EF4-FFF2-40B4-BE49-F238E27FC236}">
                  <a16:creationId xmlns:a16="http://schemas.microsoft.com/office/drawing/2014/main" id="{B739D265-8386-4F83-B104-566C0D7A181F}"/>
                </a:ext>
              </a:extLst>
            </p:cNvPr>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1034" name="Group 5">
              <a:extLst>
                <a:ext uri="{FF2B5EF4-FFF2-40B4-BE49-F238E27FC236}">
                  <a16:creationId xmlns:a16="http://schemas.microsoft.com/office/drawing/2014/main" id="{ED337F60-EBD6-4AE0-9348-B7DD1F724A37}"/>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4906D9BC-55AA-40A7-9A6A-3042F3569007}"/>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6" name="Freeform 7">
                <a:extLst>
                  <a:ext uri="{FF2B5EF4-FFF2-40B4-BE49-F238E27FC236}">
                    <a16:creationId xmlns:a16="http://schemas.microsoft.com/office/drawing/2014/main" id="{5FA64E38-CA04-4618-B0BB-B6F2989EA6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7" name="Freeform 8">
                <a:extLst>
                  <a:ext uri="{FF2B5EF4-FFF2-40B4-BE49-F238E27FC236}">
                    <a16:creationId xmlns:a16="http://schemas.microsoft.com/office/drawing/2014/main" id="{64FD36C7-B618-498B-868D-8DBD32E755F3}"/>
                  </a:ext>
                </a:extLst>
              </p:cNvPr>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8" name="Freeform 9">
                <a:extLst>
                  <a:ext uri="{FF2B5EF4-FFF2-40B4-BE49-F238E27FC236}">
                    <a16:creationId xmlns:a16="http://schemas.microsoft.com/office/drawing/2014/main" id="{16538B00-3630-4D52-B098-877B597A77F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9" name="Freeform 10">
                <a:extLst>
                  <a:ext uri="{FF2B5EF4-FFF2-40B4-BE49-F238E27FC236}">
                    <a16:creationId xmlns:a16="http://schemas.microsoft.com/office/drawing/2014/main" id="{2611AE15-56BB-477C-8313-5E3D75921C65}"/>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707" name="Freeform 11">
                <a:extLst>
                  <a:ext uri="{FF2B5EF4-FFF2-40B4-BE49-F238E27FC236}">
                    <a16:creationId xmlns:a16="http://schemas.microsoft.com/office/drawing/2014/main" id="{0987B1A8-0252-4057-8953-7A6ABBF2372B}"/>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sp>
            <p:nvSpPr>
              <p:cNvPr id="1041" name="Freeform 12">
                <a:extLst>
                  <a:ext uri="{FF2B5EF4-FFF2-40B4-BE49-F238E27FC236}">
                    <a16:creationId xmlns:a16="http://schemas.microsoft.com/office/drawing/2014/main" id="{16713CBA-CB80-41BE-836E-724BAF4030C4}"/>
                  </a:ext>
                </a:extLst>
              </p:cNvPr>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2" name="Freeform 13">
                <a:extLst>
                  <a:ext uri="{FF2B5EF4-FFF2-40B4-BE49-F238E27FC236}">
                    <a16:creationId xmlns:a16="http://schemas.microsoft.com/office/drawing/2014/main" id="{DBDDAFD3-7621-48CE-B4B8-2704D57814DE}"/>
                  </a:ext>
                </a:extLst>
              </p:cNvPr>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710" name="Freeform 14">
                <a:extLst>
                  <a:ext uri="{FF2B5EF4-FFF2-40B4-BE49-F238E27FC236}">
                    <a16:creationId xmlns:a16="http://schemas.microsoft.com/office/drawing/2014/main" id="{3028D076-0875-4B8F-A039-C5459CEFB2FF}"/>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grpSp>
      </p:grpSp>
      <p:sp>
        <p:nvSpPr>
          <p:cNvPr id="29711" name="Rectangle 15">
            <a:extLst>
              <a:ext uri="{FF2B5EF4-FFF2-40B4-BE49-F238E27FC236}">
                <a16:creationId xmlns:a16="http://schemas.microsoft.com/office/drawing/2014/main" id="{9B7F9DCA-8FC9-48E4-A52D-390CBC6D43EE}"/>
              </a:ext>
            </a:extLst>
          </p:cNvPr>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29712" name="Rectangle 16">
            <a:extLst>
              <a:ext uri="{FF2B5EF4-FFF2-40B4-BE49-F238E27FC236}">
                <a16:creationId xmlns:a16="http://schemas.microsoft.com/office/drawing/2014/main" id="{6C25932A-8A84-45AC-8E6A-5A6B689897A4}"/>
              </a:ext>
            </a:extLst>
          </p:cNvPr>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9713" name="Rectangle 17">
            <a:extLst>
              <a:ext uri="{FF2B5EF4-FFF2-40B4-BE49-F238E27FC236}">
                <a16:creationId xmlns:a16="http://schemas.microsoft.com/office/drawing/2014/main" id="{63E684B6-3C86-4055-BA8F-B1E14DD2A401}"/>
              </a:ext>
            </a:extLst>
          </p:cNvPr>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AU"/>
          </a:p>
        </p:txBody>
      </p:sp>
      <p:sp>
        <p:nvSpPr>
          <p:cNvPr id="29714" name="Rectangle 18">
            <a:extLst>
              <a:ext uri="{FF2B5EF4-FFF2-40B4-BE49-F238E27FC236}">
                <a16:creationId xmlns:a16="http://schemas.microsoft.com/office/drawing/2014/main" id="{5D3D4D0F-4456-4A56-8317-322A678E6C3F}"/>
              </a:ext>
            </a:extLst>
          </p:cNvPr>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AU"/>
          </a:p>
        </p:txBody>
      </p:sp>
      <p:sp>
        <p:nvSpPr>
          <p:cNvPr id="29715" name="Rectangle 19">
            <a:extLst>
              <a:ext uri="{FF2B5EF4-FFF2-40B4-BE49-F238E27FC236}">
                <a16:creationId xmlns:a16="http://schemas.microsoft.com/office/drawing/2014/main" id="{29306B9F-D995-4723-BE55-6BA470B7ECEF}"/>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A2A1952-47F8-4A13-BC40-E28DE38C5FD0}" type="slidenum">
              <a:rPr lang="en-AU" altLang="en-US"/>
              <a:pPr/>
              <a:t>‹#›</a:t>
            </a:fld>
            <a:endParaRPr lang="en-AU" altLang="en-US"/>
          </a:p>
        </p:txBody>
      </p:sp>
    </p:spTree>
  </p:cSld>
  <p:clrMap bg1="dk2" tx1="lt1" bg2="dk1" tx2="lt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1814CC-98FD-48D9-8893-1B4C464F41F9}"/>
              </a:ext>
            </a:extLst>
          </p:cNvPr>
          <p:cNvSpPr>
            <a:spLocks noGrp="1" noChangeArrowheads="1"/>
          </p:cNvSpPr>
          <p:nvPr>
            <p:ph type="ctrTitle"/>
          </p:nvPr>
        </p:nvSpPr>
        <p:spPr/>
        <p:txBody>
          <a:bodyPr/>
          <a:lstStyle/>
          <a:p>
            <a:pPr eaLnBrk="1" hangingPunct="1">
              <a:defRPr/>
            </a:pPr>
            <a:r>
              <a:rPr lang="en-AU" dirty="0"/>
              <a:t>Thyroid disorders</a:t>
            </a:r>
          </a:p>
        </p:txBody>
      </p:sp>
      <p:sp>
        <p:nvSpPr>
          <p:cNvPr id="2051" name="Rectangle 3">
            <a:extLst>
              <a:ext uri="{FF2B5EF4-FFF2-40B4-BE49-F238E27FC236}">
                <a16:creationId xmlns:a16="http://schemas.microsoft.com/office/drawing/2014/main" id="{D3383DFC-80DC-4310-8C79-3AC524658F74}"/>
              </a:ext>
            </a:extLst>
          </p:cNvPr>
          <p:cNvSpPr>
            <a:spLocks noGrp="1" noChangeArrowheads="1"/>
          </p:cNvSpPr>
          <p:nvPr>
            <p:ph type="subTitle" idx="1"/>
          </p:nvPr>
        </p:nvSpPr>
        <p:spPr>
          <a:xfrm>
            <a:off x="684213" y="3886200"/>
            <a:ext cx="7775575" cy="1752600"/>
          </a:xfrm>
        </p:spPr>
        <p:txBody>
          <a:bodyPr/>
          <a:lstStyle/>
          <a:p>
            <a:pPr eaLnBrk="1" hangingPunct="1">
              <a:defRPr/>
            </a:pPr>
            <a:r>
              <a:rPr lang="en-AU" sz="2800"/>
              <a:t>Robert Schmidli</a:t>
            </a:r>
          </a:p>
          <a:p>
            <a:pPr eaLnBrk="1" hangingPunct="1">
              <a:defRPr/>
            </a:pPr>
            <a:r>
              <a:rPr lang="en-AU" sz="2800"/>
              <a:t>Senior Lecturer, ANU Medical School</a:t>
            </a:r>
          </a:p>
          <a:p>
            <a:pPr eaLnBrk="1" hangingPunct="1">
              <a:defRPr/>
            </a:pPr>
            <a:r>
              <a:rPr lang="en-AU" sz="2800"/>
              <a:t>Senior Staff Specialist, The Canberra Hospital</a:t>
            </a:r>
          </a:p>
        </p:txBody>
      </p:sp>
      <p:sp>
        <p:nvSpPr>
          <p:cNvPr id="4100" name="Text Box 4">
            <a:extLst>
              <a:ext uri="{FF2B5EF4-FFF2-40B4-BE49-F238E27FC236}">
                <a16:creationId xmlns:a16="http://schemas.microsoft.com/office/drawing/2014/main" id="{F41EF125-BD40-4ECC-897F-3DD3D502F298}"/>
              </a:ext>
            </a:extLst>
          </p:cNvPr>
          <p:cNvSpPr txBox="1">
            <a:spLocks noChangeArrowheads="1"/>
          </p:cNvSpPr>
          <p:nvPr/>
        </p:nvSpPr>
        <p:spPr bwMode="auto">
          <a:xfrm>
            <a:off x="2609850" y="5868988"/>
            <a:ext cx="356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AU" altLang="en-US" sz="2400" i="1"/>
              <a:t>www.schmidli.com.au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DB97CC-AFD3-42F9-8EB9-E3A83B39164F}"/>
              </a:ext>
            </a:extLst>
          </p:cNvPr>
          <p:cNvSpPr>
            <a:spLocks noGrp="1" noChangeArrowheads="1"/>
          </p:cNvSpPr>
          <p:nvPr>
            <p:ph type="title"/>
          </p:nvPr>
        </p:nvSpPr>
        <p:spPr/>
        <p:txBody>
          <a:bodyPr/>
          <a:lstStyle/>
          <a:p>
            <a:pPr eaLnBrk="1" hangingPunct="1">
              <a:defRPr/>
            </a:pPr>
            <a:r>
              <a:rPr lang="en-AU"/>
              <a:t>Ultrasound</a:t>
            </a:r>
          </a:p>
        </p:txBody>
      </p:sp>
      <p:sp>
        <p:nvSpPr>
          <p:cNvPr id="40963" name="Rectangle 3">
            <a:extLst>
              <a:ext uri="{FF2B5EF4-FFF2-40B4-BE49-F238E27FC236}">
                <a16:creationId xmlns:a16="http://schemas.microsoft.com/office/drawing/2014/main" id="{7055D38D-E395-4094-AC1D-F756FBD71177}"/>
              </a:ext>
            </a:extLst>
          </p:cNvPr>
          <p:cNvSpPr>
            <a:spLocks noGrp="1" noChangeArrowheads="1"/>
          </p:cNvSpPr>
          <p:nvPr>
            <p:ph type="body" idx="1"/>
          </p:nvPr>
        </p:nvSpPr>
        <p:spPr/>
        <p:txBody>
          <a:bodyPr>
            <a:normAutofit fontScale="62500" lnSpcReduction="20000"/>
          </a:bodyPr>
          <a:lstStyle/>
          <a:p>
            <a:pPr marL="0" indent="0" eaLnBrk="1" hangingPunct="1">
              <a:lnSpc>
                <a:spcPct val="90000"/>
              </a:lnSpc>
              <a:buFont typeface="Wingdings" panose="05000000000000000000" pitchFamily="2" charset="2"/>
              <a:buNone/>
              <a:defRPr/>
            </a:pPr>
            <a:r>
              <a:rPr lang="en-AU" sz="2800" dirty="0"/>
              <a:t>Report</a:t>
            </a:r>
          </a:p>
          <a:p>
            <a:pPr marL="0" indent="0" eaLnBrk="1" hangingPunct="1">
              <a:lnSpc>
                <a:spcPct val="90000"/>
              </a:lnSpc>
              <a:buFont typeface="Wingdings" panose="05000000000000000000" pitchFamily="2" charset="2"/>
              <a:buNone/>
              <a:defRPr/>
            </a:pPr>
            <a:r>
              <a:rPr lang="en-AU" sz="2800" dirty="0"/>
              <a:t>There is moderate </a:t>
            </a:r>
            <a:r>
              <a:rPr lang="en-AU" sz="2800" dirty="0" err="1"/>
              <a:t>thyromegaly</a:t>
            </a:r>
            <a:r>
              <a:rPr lang="en-AU" sz="2800" dirty="0"/>
              <a:t> with a total volume of 38cc (upper limit of normal for an adult female being 12cc). The right lobe measures 27.6cc, the left 10.6cc. There is no retrosternal extension nor significant tracheal deviation.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Multiple colloid nodules are present bilaterally in keeping with a multinodular goitre. The largest nodule is on the right and measures 32mm in maximal dimension. This is well defined with areas of colloid and foci of ring down artefact characteristic of a colloid nodule. There is posterior acoustic enhancement suggesting a history of haemorrhage.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There is a focus of coarse calcification in an isthmic nodule, usually</a:t>
            </a:r>
          </a:p>
          <a:p>
            <a:pPr marL="0" indent="0" eaLnBrk="1" hangingPunct="1">
              <a:lnSpc>
                <a:spcPct val="90000"/>
              </a:lnSpc>
              <a:buFont typeface="Wingdings" panose="05000000000000000000" pitchFamily="2" charset="2"/>
              <a:buNone/>
              <a:defRPr/>
            </a:pPr>
            <a:r>
              <a:rPr lang="en-AU" sz="2800" dirty="0"/>
              <a:t>considered benign.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No suspicious lesion is identified. There is no neck mass nor</a:t>
            </a:r>
          </a:p>
          <a:p>
            <a:pPr marL="0" indent="0" eaLnBrk="1" hangingPunct="1">
              <a:lnSpc>
                <a:spcPct val="90000"/>
              </a:lnSpc>
              <a:buFont typeface="Wingdings" panose="05000000000000000000" pitchFamily="2" charset="2"/>
              <a:buNone/>
              <a:defRPr/>
            </a:pPr>
            <a:r>
              <a:rPr lang="en-AU" sz="2800" dirty="0"/>
              <a:t>lymphadenopathy.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endParaRPr lang="en-A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58E63A9-2CA2-4DD7-B058-B897A7E8F69D}"/>
              </a:ext>
            </a:extLst>
          </p:cNvPr>
          <p:cNvSpPr>
            <a:spLocks noGrp="1" noChangeArrowheads="1"/>
          </p:cNvSpPr>
          <p:nvPr>
            <p:ph type="title"/>
          </p:nvPr>
        </p:nvSpPr>
        <p:spPr/>
        <p:txBody>
          <a:bodyPr/>
          <a:lstStyle/>
          <a:p>
            <a:pPr eaLnBrk="1" hangingPunct="1">
              <a:defRPr/>
            </a:pPr>
            <a:r>
              <a:rPr lang="en-AU"/>
              <a:t>Treatment</a:t>
            </a:r>
          </a:p>
        </p:txBody>
      </p:sp>
      <p:sp>
        <p:nvSpPr>
          <p:cNvPr id="38915" name="Rectangle 3">
            <a:extLst>
              <a:ext uri="{FF2B5EF4-FFF2-40B4-BE49-F238E27FC236}">
                <a16:creationId xmlns:a16="http://schemas.microsoft.com/office/drawing/2014/main" id="{6786D682-8FF8-4A61-9270-F92213D5129F}"/>
              </a:ext>
            </a:extLst>
          </p:cNvPr>
          <p:cNvSpPr>
            <a:spLocks noGrp="1" noChangeArrowheads="1"/>
          </p:cNvSpPr>
          <p:nvPr>
            <p:ph type="body" idx="1"/>
          </p:nvPr>
        </p:nvSpPr>
        <p:spPr/>
        <p:txBody>
          <a:bodyPr/>
          <a:lstStyle/>
          <a:p>
            <a:pPr eaLnBrk="1" hangingPunct="1">
              <a:defRPr/>
            </a:pPr>
            <a:r>
              <a:rPr lang="en-AU" dirty="0"/>
              <a:t>“Wait and see”</a:t>
            </a:r>
          </a:p>
          <a:p>
            <a:pPr eaLnBrk="1" hangingPunct="1">
              <a:defRPr/>
            </a:pPr>
            <a:r>
              <a:rPr lang="en-AU" dirty="0"/>
              <a:t>Antithyroid drugs</a:t>
            </a:r>
          </a:p>
          <a:p>
            <a:pPr eaLnBrk="1" hangingPunct="1">
              <a:defRPr/>
            </a:pPr>
            <a:r>
              <a:rPr lang="en-AU" dirty="0"/>
              <a:t>Radioactive iodine</a:t>
            </a:r>
          </a:p>
          <a:p>
            <a:pPr eaLnBrk="1" hangingPunct="1">
              <a:defRPr/>
            </a:pPr>
            <a:r>
              <a:rPr lang="en-AU" dirty="0"/>
              <a:t>Thyroxine suppression</a:t>
            </a:r>
          </a:p>
          <a:p>
            <a:pPr eaLnBrk="1" hangingPunct="1">
              <a:defRPr/>
            </a:pPr>
            <a:r>
              <a:rPr lang="en-AU" dirty="0" err="1"/>
              <a:t>Lugol’s</a:t>
            </a:r>
            <a:r>
              <a:rPr lang="en-AU" dirty="0"/>
              <a:t> iodine drops</a:t>
            </a:r>
          </a:p>
          <a:p>
            <a:pPr eaLnBrk="1" hangingPunct="1">
              <a:defRPr/>
            </a:pPr>
            <a:r>
              <a:rPr lang="en-AU" dirty="0"/>
              <a:t>Total/partial thyroidectomy</a:t>
            </a:r>
          </a:p>
          <a:p>
            <a:pPr eaLnBrk="1" hangingPunct="1">
              <a:defRPr/>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0C5-6B5B-4B71-BDE7-7642239D75DB}"/>
              </a:ext>
            </a:extLst>
          </p:cNvPr>
          <p:cNvSpPr>
            <a:spLocks noGrp="1"/>
          </p:cNvSpPr>
          <p:nvPr>
            <p:ph type="title"/>
          </p:nvPr>
        </p:nvSpPr>
        <p:spPr/>
        <p:txBody>
          <a:bodyPr/>
          <a:lstStyle/>
          <a:p>
            <a:pPr>
              <a:defRPr/>
            </a:pPr>
            <a:r>
              <a:rPr lang="en-AU" dirty="0"/>
              <a:t>Radioactive iodine</a:t>
            </a:r>
          </a:p>
        </p:txBody>
      </p:sp>
      <p:sp>
        <p:nvSpPr>
          <p:cNvPr id="3" name="Content Placeholder 2">
            <a:extLst>
              <a:ext uri="{FF2B5EF4-FFF2-40B4-BE49-F238E27FC236}">
                <a16:creationId xmlns:a16="http://schemas.microsoft.com/office/drawing/2014/main" id="{923742D5-23A9-4D8E-8CDB-145BDB4441C8}"/>
              </a:ext>
            </a:extLst>
          </p:cNvPr>
          <p:cNvSpPr>
            <a:spLocks noGrp="1"/>
          </p:cNvSpPr>
          <p:nvPr>
            <p:ph idx="1"/>
          </p:nvPr>
        </p:nvSpPr>
        <p:spPr/>
        <p:txBody>
          <a:bodyPr/>
          <a:lstStyle/>
          <a:p>
            <a:pPr>
              <a:defRPr/>
            </a:pPr>
            <a:r>
              <a:rPr lang="en-AU" dirty="0"/>
              <a:t>Ablates hyperactive nodule without affecting “cold” areas</a:t>
            </a:r>
          </a:p>
          <a:p>
            <a:pPr>
              <a:defRPr/>
            </a:pPr>
            <a:r>
              <a:rPr lang="en-AU" dirty="0"/>
              <a:t>Hypothyroidism uncommon</a:t>
            </a:r>
          </a:p>
          <a:p>
            <a:pPr>
              <a:defRPr/>
            </a:pPr>
            <a:r>
              <a:rPr lang="en-AU" dirty="0"/>
              <a:t>Safe, convenient, single dose</a:t>
            </a:r>
          </a:p>
          <a:p>
            <a:pPr>
              <a:defRPr/>
            </a:pPr>
            <a:r>
              <a:rPr lang="en-AU" dirty="0"/>
              <a:t>Long-term control without medication requirement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EBE7-C09B-4F0A-AF41-D6973C681EC0}"/>
              </a:ext>
            </a:extLst>
          </p:cNvPr>
          <p:cNvSpPr>
            <a:spLocks noGrp="1"/>
          </p:cNvSpPr>
          <p:nvPr>
            <p:ph type="title"/>
          </p:nvPr>
        </p:nvSpPr>
        <p:spPr/>
        <p:txBody>
          <a:bodyPr/>
          <a:lstStyle/>
          <a:p>
            <a:pPr>
              <a:defRPr/>
            </a:pPr>
            <a:r>
              <a:rPr lang="en-AU" dirty="0"/>
              <a:t>Alternative medicine</a:t>
            </a:r>
          </a:p>
        </p:txBody>
      </p:sp>
      <p:sp>
        <p:nvSpPr>
          <p:cNvPr id="3" name="Content Placeholder 2">
            <a:extLst>
              <a:ext uri="{FF2B5EF4-FFF2-40B4-BE49-F238E27FC236}">
                <a16:creationId xmlns:a16="http://schemas.microsoft.com/office/drawing/2014/main" id="{1D2E67C1-A733-4645-83A6-81F307D13A48}"/>
              </a:ext>
            </a:extLst>
          </p:cNvPr>
          <p:cNvSpPr>
            <a:spLocks noGrp="1"/>
          </p:cNvSpPr>
          <p:nvPr>
            <p:ph idx="1"/>
          </p:nvPr>
        </p:nvSpPr>
        <p:spPr/>
        <p:txBody>
          <a:bodyPr/>
          <a:lstStyle/>
          <a:p>
            <a:pPr>
              <a:defRPr/>
            </a:pPr>
            <a:r>
              <a:rPr lang="en-AU" dirty="0"/>
              <a:t>Biotin – substrate in assays</a:t>
            </a:r>
          </a:p>
          <a:p>
            <a:pPr lvl="1">
              <a:defRPr/>
            </a:pPr>
            <a:r>
              <a:rPr lang="en-AU" dirty="0">
                <a:sym typeface="Symbol" panose="05050102010706020507" pitchFamily="18" charset="2"/>
              </a:rPr>
              <a:t> FT3, FT4, TRAB</a:t>
            </a:r>
          </a:p>
          <a:p>
            <a:pPr lvl="1">
              <a:defRPr/>
            </a:pPr>
            <a:r>
              <a:rPr lang="en-AU" dirty="0">
                <a:sym typeface="Symbol" panose="05050102010706020507" pitchFamily="18" charset="2"/>
              </a:rPr>
              <a:t> TSH</a:t>
            </a:r>
          </a:p>
          <a:p>
            <a:pPr>
              <a:defRPr/>
            </a:pPr>
            <a:r>
              <a:rPr lang="en-AU" dirty="0">
                <a:sym typeface="Symbol" panose="05050102010706020507" pitchFamily="18" charset="2"/>
              </a:rPr>
              <a:t>Iodine – </a:t>
            </a:r>
            <a:r>
              <a:rPr lang="en-AU" dirty="0" err="1">
                <a:sym typeface="Symbol" panose="05050102010706020507" pitchFamily="18" charset="2"/>
              </a:rPr>
              <a:t>Lugol’s</a:t>
            </a:r>
            <a:r>
              <a:rPr lang="en-AU" dirty="0">
                <a:sym typeface="Symbol" panose="05050102010706020507" pitchFamily="18" charset="2"/>
              </a:rPr>
              <a:t> iodine, contrast media</a:t>
            </a:r>
          </a:p>
          <a:p>
            <a:pPr lvl="1">
              <a:defRPr/>
            </a:pPr>
            <a:r>
              <a:rPr lang="en-AU" dirty="0">
                <a:sym typeface="Symbol" panose="05050102010706020507" pitchFamily="18" charset="2"/>
              </a:rPr>
              <a:t>Aggravation of hyperthyroidism with toxic nodule</a:t>
            </a:r>
          </a:p>
          <a:p>
            <a:pPr lvl="1">
              <a:defRPr/>
            </a:pPr>
            <a:r>
              <a:rPr lang="en-AU" dirty="0">
                <a:sym typeface="Symbol" panose="05050102010706020507" pitchFamily="18" charset="2"/>
              </a:rPr>
              <a:t>Acute hypothyroidism</a:t>
            </a:r>
          </a:p>
          <a:p>
            <a:pPr lvl="1">
              <a:defRPr/>
            </a:pPr>
            <a:r>
              <a:rPr lang="en-AU" dirty="0" err="1">
                <a:sym typeface="Symbol" panose="05050102010706020507" pitchFamily="18" charset="2"/>
              </a:rPr>
              <a:t>Jod-Basedow</a:t>
            </a:r>
            <a:r>
              <a:rPr lang="en-AU" dirty="0">
                <a:sym typeface="Symbol" panose="05050102010706020507" pitchFamily="18" charset="2"/>
              </a:rPr>
              <a:t> phenomenon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0E396AE-6F7B-41E7-BD7B-CDAFDD59360E}"/>
              </a:ext>
            </a:extLst>
          </p:cNvPr>
          <p:cNvSpPr>
            <a:spLocks noGrp="1" noChangeArrowheads="1"/>
          </p:cNvSpPr>
          <p:nvPr>
            <p:ph type="title"/>
          </p:nvPr>
        </p:nvSpPr>
        <p:spPr/>
        <p:txBody>
          <a:bodyPr/>
          <a:lstStyle/>
          <a:p>
            <a:pPr eaLnBrk="1" hangingPunct="1">
              <a:defRPr/>
            </a:pPr>
            <a:r>
              <a:rPr lang="en-AU" dirty="0"/>
              <a:t>Case 2</a:t>
            </a:r>
          </a:p>
        </p:txBody>
      </p:sp>
      <p:sp>
        <p:nvSpPr>
          <p:cNvPr id="55299" name="Rectangle 3">
            <a:extLst>
              <a:ext uri="{FF2B5EF4-FFF2-40B4-BE49-F238E27FC236}">
                <a16:creationId xmlns:a16="http://schemas.microsoft.com/office/drawing/2014/main" id="{61E89D1A-0C93-47E1-B4BE-A2E8B0A747E5}"/>
              </a:ext>
            </a:extLst>
          </p:cNvPr>
          <p:cNvSpPr>
            <a:spLocks noGrp="1" noChangeArrowheads="1"/>
          </p:cNvSpPr>
          <p:nvPr>
            <p:ph type="body" idx="1"/>
          </p:nvPr>
        </p:nvSpPr>
        <p:spPr/>
        <p:txBody>
          <a:bodyPr/>
          <a:lstStyle/>
          <a:p>
            <a:pPr eaLnBrk="1" hangingPunct="1">
              <a:defRPr/>
            </a:pPr>
            <a:r>
              <a:rPr lang="en-AU" dirty="0"/>
              <a:t>24 year old lady</a:t>
            </a:r>
          </a:p>
          <a:p>
            <a:pPr eaLnBrk="1" hangingPunct="1">
              <a:defRPr/>
            </a:pPr>
            <a:r>
              <a:rPr lang="en-AU" dirty="0"/>
              <a:t>Presented to Calvary Hospital with tachycardia</a:t>
            </a:r>
          </a:p>
          <a:p>
            <a:pPr eaLnBrk="1" hangingPunct="1">
              <a:defRPr/>
            </a:pPr>
            <a:r>
              <a:rPr lang="en-AU" dirty="0"/>
              <a:t>ECG ?WPW</a:t>
            </a:r>
          </a:p>
          <a:p>
            <a:pPr eaLnBrk="1" hangingPunct="1">
              <a:defRPr/>
            </a:pPr>
            <a:r>
              <a:rPr lang="en-AU" dirty="0"/>
              <a:t>Heat intolerance, 1kg weight loss</a:t>
            </a:r>
          </a:p>
          <a:p>
            <a:pPr eaLnBrk="1" hangingPunct="1">
              <a:defRPr/>
            </a:pPr>
            <a:r>
              <a:rPr lang="en-AU" dirty="0"/>
              <a:t>Medications: OCP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9E4B617-1150-40AD-B8B7-C224FCB3CD61}"/>
              </a:ext>
            </a:extLst>
          </p:cNvPr>
          <p:cNvSpPr>
            <a:spLocks noGrp="1" noChangeArrowheads="1"/>
          </p:cNvSpPr>
          <p:nvPr>
            <p:ph type="title"/>
          </p:nvPr>
        </p:nvSpPr>
        <p:spPr/>
        <p:txBody>
          <a:bodyPr/>
          <a:lstStyle/>
          <a:p>
            <a:pPr eaLnBrk="1" hangingPunct="1">
              <a:defRPr/>
            </a:pPr>
            <a:r>
              <a:rPr lang="en-AU"/>
              <a:t>Examination</a:t>
            </a:r>
          </a:p>
        </p:txBody>
      </p:sp>
      <p:sp>
        <p:nvSpPr>
          <p:cNvPr id="56323" name="Rectangle 3">
            <a:extLst>
              <a:ext uri="{FF2B5EF4-FFF2-40B4-BE49-F238E27FC236}">
                <a16:creationId xmlns:a16="http://schemas.microsoft.com/office/drawing/2014/main" id="{BEDCEB1C-9691-4186-8AC9-8534EFEE5B12}"/>
              </a:ext>
            </a:extLst>
          </p:cNvPr>
          <p:cNvSpPr>
            <a:spLocks noGrp="1" noChangeArrowheads="1"/>
          </p:cNvSpPr>
          <p:nvPr>
            <p:ph type="body" idx="1"/>
          </p:nvPr>
        </p:nvSpPr>
        <p:spPr/>
        <p:txBody>
          <a:bodyPr/>
          <a:lstStyle/>
          <a:p>
            <a:pPr lvl="1" eaLnBrk="1" hangingPunct="1">
              <a:defRPr/>
            </a:pPr>
            <a:r>
              <a:rPr lang="en-AU"/>
              <a:t>Anxious</a:t>
            </a:r>
          </a:p>
          <a:p>
            <a:pPr lvl="1" eaLnBrk="1" hangingPunct="1">
              <a:defRPr/>
            </a:pPr>
            <a:r>
              <a:rPr lang="en-AU"/>
              <a:t>Systolic murmur</a:t>
            </a:r>
          </a:p>
          <a:p>
            <a:pPr lvl="1" eaLnBrk="1" hangingPunct="1">
              <a:defRPr/>
            </a:pPr>
            <a:r>
              <a:rPr lang="en-AU"/>
              <a:t>Tremor</a:t>
            </a:r>
          </a:p>
          <a:p>
            <a:pPr lvl="1" eaLnBrk="1" hangingPunct="1">
              <a:defRPr/>
            </a:pPr>
            <a:r>
              <a:rPr lang="en-AU"/>
              <a:t>No eye signs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7883F8A-050E-496C-BA54-26D6A274B997}"/>
              </a:ext>
            </a:extLst>
          </p:cNvPr>
          <p:cNvSpPr>
            <a:spLocks noGrp="1" noChangeArrowheads="1"/>
          </p:cNvSpPr>
          <p:nvPr>
            <p:ph type="title"/>
          </p:nvPr>
        </p:nvSpPr>
        <p:spPr/>
        <p:txBody>
          <a:bodyPr/>
          <a:lstStyle/>
          <a:p>
            <a:pPr eaLnBrk="1" hangingPunct="1">
              <a:defRPr/>
            </a:pPr>
            <a:r>
              <a:rPr lang="en-AU"/>
              <a:t>Investigations</a:t>
            </a:r>
          </a:p>
        </p:txBody>
      </p:sp>
      <p:sp>
        <p:nvSpPr>
          <p:cNvPr id="57347" name="Rectangle 3">
            <a:extLst>
              <a:ext uri="{FF2B5EF4-FFF2-40B4-BE49-F238E27FC236}">
                <a16:creationId xmlns:a16="http://schemas.microsoft.com/office/drawing/2014/main" id="{F206A5FB-0CB2-4DB5-88E7-9CE27EB5FDF7}"/>
              </a:ext>
            </a:extLst>
          </p:cNvPr>
          <p:cNvSpPr>
            <a:spLocks noGrp="1" noChangeArrowheads="1"/>
          </p:cNvSpPr>
          <p:nvPr>
            <p:ph type="body" idx="1"/>
          </p:nvPr>
        </p:nvSpPr>
        <p:spPr/>
        <p:txBody>
          <a:bodyPr/>
          <a:lstStyle/>
          <a:p>
            <a:pPr lvl="1" eaLnBrk="1" hangingPunct="1">
              <a:defRPr/>
            </a:pPr>
            <a:r>
              <a:rPr lang="en-AU" altLang="en-US"/>
              <a:t>T4	38</a:t>
            </a:r>
          </a:p>
          <a:p>
            <a:pPr lvl="1" eaLnBrk="1" hangingPunct="1">
              <a:defRPr/>
            </a:pPr>
            <a:r>
              <a:rPr lang="en-AU" altLang="en-US"/>
              <a:t>T3 	14</a:t>
            </a:r>
          </a:p>
          <a:p>
            <a:pPr lvl="1" eaLnBrk="1" hangingPunct="1">
              <a:defRPr/>
            </a:pPr>
            <a:r>
              <a:rPr lang="en-AU" altLang="en-US"/>
              <a:t>TSH	&lt; 0.04</a:t>
            </a:r>
          </a:p>
          <a:p>
            <a:pPr lvl="1" eaLnBrk="1" hangingPunct="1">
              <a:defRPr/>
            </a:pPr>
            <a:r>
              <a:rPr lang="en-AU" altLang="en-US"/>
              <a:t>Thyroid AB negative</a:t>
            </a:r>
          </a:p>
          <a:p>
            <a:pPr lvl="1" eaLnBrk="1" hangingPunct="1">
              <a:defRPr/>
            </a:pPr>
            <a:r>
              <a:rPr lang="en-AU" altLang="en-US"/>
              <a:t>Receptor antibody negative</a:t>
            </a:r>
          </a:p>
        </p:txBody>
      </p:sp>
      <p:sp>
        <p:nvSpPr>
          <p:cNvPr id="32772" name="TextBox 1">
            <a:extLst>
              <a:ext uri="{FF2B5EF4-FFF2-40B4-BE49-F238E27FC236}">
                <a16:creationId xmlns:a16="http://schemas.microsoft.com/office/drawing/2014/main" id="{4F50FB7A-0C03-48C4-8F9F-ADA858E2451C}"/>
              </a:ext>
            </a:extLst>
          </p:cNvPr>
          <p:cNvSpPr txBox="1">
            <a:spLocks noChangeArrowheads="1"/>
          </p:cNvSpPr>
          <p:nvPr/>
        </p:nvSpPr>
        <p:spPr bwMode="auto">
          <a:xfrm>
            <a:off x="2195513" y="5229225"/>
            <a:ext cx="4752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AU" altLang="en-US" sz="3600"/>
              <a:t>Further investigations?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Picture 002">
            <a:extLst>
              <a:ext uri="{FF2B5EF4-FFF2-40B4-BE49-F238E27FC236}">
                <a16:creationId xmlns:a16="http://schemas.microsoft.com/office/drawing/2014/main" id="{7DDFEAF9-4393-431F-941C-6A76EAFD8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56700" cy="1259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0743-56F2-456F-8956-B9A0F3CE9BA8}"/>
              </a:ext>
            </a:extLst>
          </p:cNvPr>
          <p:cNvSpPr>
            <a:spLocks noGrp="1"/>
          </p:cNvSpPr>
          <p:nvPr>
            <p:ph type="title"/>
          </p:nvPr>
        </p:nvSpPr>
        <p:spPr/>
        <p:txBody>
          <a:bodyPr/>
          <a:lstStyle/>
          <a:p>
            <a:pPr>
              <a:defRPr/>
            </a:pPr>
            <a:r>
              <a:rPr lang="en-AU" dirty="0"/>
              <a:t>Thyroiditis - causes</a:t>
            </a:r>
          </a:p>
        </p:txBody>
      </p:sp>
      <p:sp>
        <p:nvSpPr>
          <p:cNvPr id="3" name="Content Placeholder 2">
            <a:extLst>
              <a:ext uri="{FF2B5EF4-FFF2-40B4-BE49-F238E27FC236}">
                <a16:creationId xmlns:a16="http://schemas.microsoft.com/office/drawing/2014/main" id="{EDAD0843-05DA-4F37-B63E-D289BBDCDC8B}"/>
              </a:ext>
            </a:extLst>
          </p:cNvPr>
          <p:cNvSpPr>
            <a:spLocks noGrp="1"/>
          </p:cNvSpPr>
          <p:nvPr>
            <p:ph idx="1"/>
          </p:nvPr>
        </p:nvSpPr>
        <p:spPr/>
        <p:txBody>
          <a:bodyPr>
            <a:normAutofit fontScale="85000" lnSpcReduction="20000"/>
          </a:bodyPr>
          <a:lstStyle/>
          <a:p>
            <a:pPr>
              <a:defRPr/>
            </a:pPr>
            <a:r>
              <a:rPr lang="en-AU" dirty="0"/>
              <a:t>Postpartum</a:t>
            </a:r>
          </a:p>
          <a:p>
            <a:pPr>
              <a:defRPr/>
            </a:pPr>
            <a:r>
              <a:rPr lang="en-AU" dirty="0"/>
              <a:t>Post-viral</a:t>
            </a:r>
          </a:p>
          <a:p>
            <a:pPr>
              <a:defRPr/>
            </a:pPr>
            <a:r>
              <a:rPr lang="en-AU" dirty="0"/>
              <a:t>Drugs</a:t>
            </a:r>
          </a:p>
          <a:p>
            <a:pPr lvl="1">
              <a:defRPr/>
            </a:pPr>
            <a:r>
              <a:rPr lang="en-AU" dirty="0"/>
              <a:t>Amiodarone</a:t>
            </a:r>
          </a:p>
          <a:p>
            <a:pPr lvl="1">
              <a:defRPr/>
            </a:pPr>
            <a:r>
              <a:rPr lang="en-AU" dirty="0"/>
              <a:t>Interferons</a:t>
            </a:r>
          </a:p>
          <a:p>
            <a:pPr lvl="1">
              <a:defRPr/>
            </a:pPr>
            <a:r>
              <a:rPr lang="en-AU" dirty="0"/>
              <a:t>Tyrosine kinase inhibitors</a:t>
            </a:r>
          </a:p>
          <a:p>
            <a:pPr>
              <a:defRPr/>
            </a:pPr>
            <a:r>
              <a:rPr lang="en-AU" dirty="0"/>
              <a:t>Autoimmune – Hashimoto’s</a:t>
            </a:r>
          </a:p>
          <a:p>
            <a:pPr lvl="1">
              <a:defRPr/>
            </a:pPr>
            <a:r>
              <a:rPr lang="en-AU" dirty="0"/>
              <a:t>May be preceded by thyrotoxicosis</a:t>
            </a:r>
          </a:p>
          <a:p>
            <a:pPr>
              <a:defRPr/>
            </a:pPr>
            <a:r>
              <a:rPr lang="en-AU" dirty="0"/>
              <a:t>Radiation</a:t>
            </a:r>
          </a:p>
          <a:p>
            <a:pPr>
              <a:defRPr/>
            </a:pPr>
            <a:r>
              <a:rPr lang="en-AU" dirty="0"/>
              <a:t>Idiopathic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CCA7-AA44-46D3-A345-3973F81267EC}"/>
              </a:ext>
            </a:extLst>
          </p:cNvPr>
          <p:cNvSpPr>
            <a:spLocks noGrp="1"/>
          </p:cNvSpPr>
          <p:nvPr>
            <p:ph type="title"/>
          </p:nvPr>
        </p:nvSpPr>
        <p:spPr/>
        <p:txBody>
          <a:bodyPr/>
          <a:lstStyle/>
          <a:p>
            <a:pPr>
              <a:defRPr/>
            </a:pPr>
            <a:r>
              <a:rPr lang="en-AU" dirty="0"/>
              <a:t>Thyroiditis - clinical</a:t>
            </a:r>
          </a:p>
        </p:txBody>
      </p:sp>
      <p:sp>
        <p:nvSpPr>
          <p:cNvPr id="3" name="Content Placeholder 2">
            <a:extLst>
              <a:ext uri="{FF2B5EF4-FFF2-40B4-BE49-F238E27FC236}">
                <a16:creationId xmlns:a16="http://schemas.microsoft.com/office/drawing/2014/main" id="{79B2E415-7AE3-496D-AF6D-C0D9E931BF60}"/>
              </a:ext>
            </a:extLst>
          </p:cNvPr>
          <p:cNvSpPr>
            <a:spLocks noGrp="1"/>
          </p:cNvSpPr>
          <p:nvPr>
            <p:ph idx="1"/>
          </p:nvPr>
        </p:nvSpPr>
        <p:spPr/>
        <p:txBody>
          <a:bodyPr>
            <a:normAutofit fontScale="92500" lnSpcReduction="10000"/>
          </a:bodyPr>
          <a:lstStyle/>
          <a:p>
            <a:pPr>
              <a:defRPr/>
            </a:pPr>
            <a:r>
              <a:rPr lang="en-AU" dirty="0"/>
              <a:t>Usually painless</a:t>
            </a:r>
          </a:p>
          <a:p>
            <a:pPr>
              <a:defRPr/>
            </a:pPr>
            <a:r>
              <a:rPr lang="en-AU" dirty="0"/>
              <a:t>May have raised CRP, ESR</a:t>
            </a:r>
          </a:p>
          <a:p>
            <a:pPr>
              <a:defRPr/>
            </a:pPr>
            <a:r>
              <a:rPr lang="en-AU" dirty="0"/>
              <a:t>Treatment</a:t>
            </a:r>
          </a:p>
          <a:p>
            <a:pPr lvl="1">
              <a:defRPr/>
            </a:pPr>
            <a:r>
              <a:rPr lang="en-AU" dirty="0"/>
              <a:t>Beta-blockers</a:t>
            </a:r>
          </a:p>
          <a:p>
            <a:pPr lvl="1">
              <a:defRPr/>
            </a:pPr>
            <a:r>
              <a:rPr lang="en-AU" dirty="0"/>
              <a:t>Steroids if painful</a:t>
            </a:r>
          </a:p>
          <a:p>
            <a:pPr>
              <a:defRPr/>
            </a:pPr>
            <a:r>
              <a:rPr lang="en-AU" dirty="0"/>
              <a:t>Course</a:t>
            </a:r>
          </a:p>
          <a:p>
            <a:pPr lvl="1">
              <a:defRPr/>
            </a:pPr>
            <a:r>
              <a:rPr lang="en-AU" dirty="0"/>
              <a:t>Spontaneous resolution</a:t>
            </a:r>
          </a:p>
          <a:p>
            <a:pPr lvl="1">
              <a:defRPr/>
            </a:pPr>
            <a:r>
              <a:rPr lang="en-AU" dirty="0"/>
              <a:t>May progress to hypothyroidism – transient or permanent</a:t>
            </a:r>
          </a:p>
          <a:p>
            <a:pPr lvl="1">
              <a:defRPr/>
            </a:pP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6095-B809-4E53-991F-C65E180690F0}"/>
              </a:ext>
            </a:extLst>
          </p:cNvPr>
          <p:cNvSpPr>
            <a:spLocks noGrp="1"/>
          </p:cNvSpPr>
          <p:nvPr>
            <p:ph type="title"/>
          </p:nvPr>
        </p:nvSpPr>
        <p:spPr/>
        <p:txBody>
          <a:bodyPr/>
          <a:lstStyle/>
          <a:p>
            <a:pPr>
              <a:defRPr/>
            </a:pPr>
            <a:r>
              <a:rPr lang="en-AU" dirty="0"/>
              <a:t>Overview</a:t>
            </a:r>
          </a:p>
        </p:txBody>
      </p:sp>
      <p:sp>
        <p:nvSpPr>
          <p:cNvPr id="3" name="Content Placeholder 2">
            <a:extLst>
              <a:ext uri="{FF2B5EF4-FFF2-40B4-BE49-F238E27FC236}">
                <a16:creationId xmlns:a16="http://schemas.microsoft.com/office/drawing/2014/main" id="{FAEEBA5D-880A-48AA-B7D9-0C8B6B959C6B}"/>
              </a:ext>
            </a:extLst>
          </p:cNvPr>
          <p:cNvSpPr>
            <a:spLocks noGrp="1"/>
          </p:cNvSpPr>
          <p:nvPr>
            <p:ph idx="1"/>
          </p:nvPr>
        </p:nvSpPr>
        <p:spPr/>
        <p:txBody>
          <a:bodyPr/>
          <a:lstStyle/>
          <a:p>
            <a:pPr>
              <a:defRPr/>
            </a:pPr>
            <a:r>
              <a:rPr lang="en-AU" dirty="0"/>
              <a:t>Goitre</a:t>
            </a:r>
          </a:p>
          <a:p>
            <a:pPr>
              <a:defRPr/>
            </a:pPr>
            <a:r>
              <a:rPr lang="en-AU" dirty="0"/>
              <a:t>Hyperthyroidism</a:t>
            </a:r>
          </a:p>
          <a:p>
            <a:pPr>
              <a:defRPr/>
            </a:pPr>
            <a:r>
              <a:rPr lang="en-AU" dirty="0"/>
              <a:t>Hypothyroidism</a:t>
            </a:r>
          </a:p>
          <a:p>
            <a:pPr>
              <a:defRPr/>
            </a:pPr>
            <a:r>
              <a:rPr lang="en-AU" dirty="0"/>
              <a:t>Thyroid nodules</a:t>
            </a:r>
          </a:p>
          <a:p>
            <a:pPr>
              <a:defRPr/>
            </a:pPr>
            <a:r>
              <a:rPr lang="en-AU" dirty="0"/>
              <a:t>Thyroid cancer</a:t>
            </a:r>
          </a:p>
          <a:p>
            <a:pPr>
              <a:defRPr/>
            </a:pPr>
            <a:r>
              <a:rPr lang="en-AU" dirty="0"/>
              <a:t>Subclinical </a:t>
            </a:r>
            <a:r>
              <a:rPr lang="en-AU"/>
              <a:t>thyroid disease</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ABEA625-339C-4249-9AA8-B7BBE1A8ED7F}"/>
              </a:ext>
            </a:extLst>
          </p:cNvPr>
          <p:cNvSpPr>
            <a:spLocks noGrp="1" noChangeArrowheads="1"/>
          </p:cNvSpPr>
          <p:nvPr>
            <p:ph type="title"/>
          </p:nvPr>
        </p:nvSpPr>
        <p:spPr/>
        <p:txBody>
          <a:bodyPr/>
          <a:lstStyle/>
          <a:p>
            <a:pPr eaLnBrk="1" hangingPunct="1">
              <a:defRPr/>
            </a:pPr>
            <a:r>
              <a:rPr lang="en-AU" dirty="0"/>
              <a:t>Case 3</a:t>
            </a:r>
          </a:p>
        </p:txBody>
      </p:sp>
      <p:sp>
        <p:nvSpPr>
          <p:cNvPr id="41987" name="Rectangle 3">
            <a:extLst>
              <a:ext uri="{FF2B5EF4-FFF2-40B4-BE49-F238E27FC236}">
                <a16:creationId xmlns:a16="http://schemas.microsoft.com/office/drawing/2014/main" id="{5D046D8E-A53E-43BE-94C2-6AF36E7FEE34}"/>
              </a:ext>
            </a:extLst>
          </p:cNvPr>
          <p:cNvSpPr>
            <a:spLocks noGrp="1" noChangeArrowheads="1"/>
          </p:cNvSpPr>
          <p:nvPr>
            <p:ph type="body" idx="1"/>
          </p:nvPr>
        </p:nvSpPr>
        <p:spPr/>
        <p:txBody>
          <a:bodyPr/>
          <a:lstStyle/>
          <a:p>
            <a:pPr eaLnBrk="1" hangingPunct="1">
              <a:defRPr/>
            </a:pPr>
            <a:r>
              <a:rPr lang="en-AU"/>
              <a:t>30 year-old student</a:t>
            </a:r>
          </a:p>
          <a:p>
            <a:pPr eaLnBrk="1" hangingPunct="1">
              <a:defRPr/>
            </a:pPr>
            <a:r>
              <a:rPr lang="en-AU"/>
              <a:t>Type 1 diabetes – regular visit</a:t>
            </a:r>
          </a:p>
          <a:p>
            <a:pPr eaLnBrk="1" hangingPunct="1">
              <a:defRPr/>
            </a:pPr>
            <a:r>
              <a:rPr lang="en-AU"/>
              <a:t>Tremulous voice</a:t>
            </a:r>
          </a:p>
          <a:p>
            <a:pPr eaLnBrk="1" hangingPunct="1">
              <a:defRPr/>
            </a:pPr>
            <a:r>
              <a:rPr lang="en-AU"/>
              <a:t>Warm sweaty skin, tremor</a:t>
            </a:r>
          </a:p>
          <a:p>
            <a:pPr eaLnBrk="1" hangingPunct="1">
              <a:defRPr/>
            </a:pPr>
            <a:r>
              <a:rPr lang="en-AU"/>
              <a:t>Diffuse goitre</a:t>
            </a:r>
          </a:p>
          <a:p>
            <a:pPr eaLnBrk="1" hangingPunct="1">
              <a:defRPr/>
            </a:pPr>
            <a:r>
              <a:rPr lang="en-AU"/>
              <a:t>Pulse 100/m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720F7E-1FE3-4336-9234-AC74163E720D}"/>
              </a:ext>
            </a:extLst>
          </p:cNvPr>
          <p:cNvSpPr>
            <a:spLocks noGrp="1" noChangeArrowheads="1"/>
          </p:cNvSpPr>
          <p:nvPr>
            <p:ph type="title"/>
          </p:nvPr>
        </p:nvSpPr>
        <p:spPr/>
        <p:txBody>
          <a:bodyPr/>
          <a:lstStyle/>
          <a:p>
            <a:pPr eaLnBrk="1" hangingPunct="1">
              <a:defRPr/>
            </a:pPr>
            <a:r>
              <a:rPr lang="en-AU"/>
              <a:t>Symptoms</a:t>
            </a:r>
          </a:p>
        </p:txBody>
      </p:sp>
      <p:sp>
        <p:nvSpPr>
          <p:cNvPr id="43011" name="Rectangle 3">
            <a:extLst>
              <a:ext uri="{FF2B5EF4-FFF2-40B4-BE49-F238E27FC236}">
                <a16:creationId xmlns:a16="http://schemas.microsoft.com/office/drawing/2014/main" id="{BEA04B3F-C5C5-4BD5-9E8E-490B51349259}"/>
              </a:ext>
            </a:extLst>
          </p:cNvPr>
          <p:cNvSpPr>
            <a:spLocks noGrp="1" noChangeArrowheads="1"/>
          </p:cNvSpPr>
          <p:nvPr>
            <p:ph type="body" idx="1"/>
          </p:nvPr>
        </p:nvSpPr>
        <p:spPr/>
        <p:txBody>
          <a:bodyPr/>
          <a:lstStyle/>
          <a:p>
            <a:pPr eaLnBrk="1" hangingPunct="1">
              <a:defRPr/>
            </a:pPr>
            <a:r>
              <a:rPr lang="en-AU" sz="2800"/>
              <a:t>Tremor</a:t>
            </a:r>
          </a:p>
          <a:p>
            <a:pPr eaLnBrk="1" hangingPunct="1">
              <a:defRPr/>
            </a:pPr>
            <a:r>
              <a:rPr lang="en-AU" sz="2800"/>
              <a:t>Muscle weakness</a:t>
            </a:r>
          </a:p>
          <a:p>
            <a:pPr eaLnBrk="1" hangingPunct="1">
              <a:defRPr/>
            </a:pPr>
            <a:r>
              <a:rPr lang="en-AU" sz="2800"/>
              <a:t>Palpitations</a:t>
            </a:r>
          </a:p>
          <a:p>
            <a:pPr eaLnBrk="1" hangingPunct="1">
              <a:defRPr/>
            </a:pPr>
            <a:r>
              <a:rPr lang="en-AU" sz="2800"/>
              <a:t>Sweaty</a:t>
            </a:r>
          </a:p>
          <a:p>
            <a:pPr eaLnBrk="1" hangingPunct="1">
              <a:defRPr/>
            </a:pPr>
            <a:r>
              <a:rPr lang="en-AU" sz="2800"/>
              <a:t>Heat intolerance</a:t>
            </a:r>
          </a:p>
          <a:p>
            <a:pPr eaLnBrk="1" hangingPunct="1">
              <a:defRPr/>
            </a:pPr>
            <a:r>
              <a:rPr lang="en-AU" sz="2800">
                <a:sym typeface="Symbol" pitchFamily="18" charset="2"/>
              </a:rPr>
              <a:t> frequency bowel motions</a:t>
            </a:r>
          </a:p>
          <a:p>
            <a:pPr eaLnBrk="1" hangingPunct="1">
              <a:defRPr/>
            </a:pPr>
            <a:r>
              <a:rPr lang="en-AU" sz="2800">
                <a:sym typeface="Symbol" pitchFamily="18" charset="2"/>
              </a:rPr>
              <a:t>Light periods</a:t>
            </a:r>
          </a:p>
          <a:p>
            <a:pPr eaLnBrk="1" hangingPunct="1">
              <a:defRPr/>
            </a:pPr>
            <a:r>
              <a:rPr lang="en-AU" sz="2800">
                <a:sym typeface="Symbol" pitchFamily="18" charset="2"/>
              </a:rPr>
              <a:t>Eye irritation</a:t>
            </a:r>
            <a:endParaRPr lang="en-AU"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6260653-506B-4CEC-98E1-A24FAD726ECA}"/>
              </a:ext>
            </a:extLst>
          </p:cNvPr>
          <p:cNvSpPr>
            <a:spLocks noGrp="1" noChangeArrowheads="1"/>
          </p:cNvSpPr>
          <p:nvPr>
            <p:ph type="title"/>
          </p:nvPr>
        </p:nvSpPr>
        <p:spPr/>
        <p:txBody>
          <a:bodyPr/>
          <a:lstStyle/>
          <a:p>
            <a:pPr eaLnBrk="1" hangingPunct="1">
              <a:defRPr/>
            </a:pPr>
            <a:r>
              <a:rPr lang="en-AU"/>
              <a:t>Examination</a:t>
            </a:r>
          </a:p>
        </p:txBody>
      </p:sp>
      <p:sp>
        <p:nvSpPr>
          <p:cNvPr id="44035" name="Rectangle 3">
            <a:extLst>
              <a:ext uri="{FF2B5EF4-FFF2-40B4-BE49-F238E27FC236}">
                <a16:creationId xmlns:a16="http://schemas.microsoft.com/office/drawing/2014/main" id="{AAC41595-47C0-4A7F-8770-1BD209452A4B}"/>
              </a:ext>
            </a:extLst>
          </p:cNvPr>
          <p:cNvSpPr>
            <a:spLocks noGrp="1" noChangeArrowheads="1"/>
          </p:cNvSpPr>
          <p:nvPr>
            <p:ph type="body" idx="1"/>
          </p:nvPr>
        </p:nvSpPr>
        <p:spPr/>
        <p:txBody>
          <a:bodyPr/>
          <a:lstStyle/>
          <a:p>
            <a:pPr eaLnBrk="1" hangingPunct="1">
              <a:defRPr/>
            </a:pPr>
            <a:r>
              <a:rPr lang="en-AU"/>
              <a:t>Tachycardia</a:t>
            </a:r>
          </a:p>
          <a:p>
            <a:pPr eaLnBrk="1" hangingPunct="1">
              <a:defRPr/>
            </a:pPr>
            <a:r>
              <a:rPr lang="en-AU"/>
              <a:t>Warm skin</a:t>
            </a:r>
          </a:p>
          <a:p>
            <a:pPr eaLnBrk="1" hangingPunct="1">
              <a:defRPr/>
            </a:pPr>
            <a:r>
              <a:rPr lang="en-AU"/>
              <a:t>Tremor</a:t>
            </a:r>
          </a:p>
          <a:p>
            <a:pPr eaLnBrk="1" hangingPunct="1">
              <a:defRPr/>
            </a:pPr>
            <a:r>
              <a:rPr lang="en-AU"/>
              <a:t>Brisk reflexes</a:t>
            </a:r>
          </a:p>
          <a:p>
            <a:pPr eaLnBrk="1" hangingPunct="1">
              <a:defRPr/>
            </a:pPr>
            <a:r>
              <a:rPr lang="en-AU"/>
              <a:t>Proximal weakness</a:t>
            </a:r>
          </a:p>
          <a:p>
            <a:pPr eaLnBrk="1" hangingPunct="1">
              <a:defRPr/>
            </a:pPr>
            <a:r>
              <a:rPr lang="en-AU"/>
              <a:t>Diffusely enlarged thyroid, bruit</a:t>
            </a:r>
          </a:p>
          <a:p>
            <a:pPr eaLnBrk="1" hangingPunct="1">
              <a:defRPr/>
            </a:pPr>
            <a:r>
              <a:rPr lang="en-AU"/>
              <a:t>Conjunctivitis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rancis-DaviesRachel000731">
            <a:extLst>
              <a:ext uri="{FF2B5EF4-FFF2-40B4-BE49-F238E27FC236}">
                <a16:creationId xmlns:a16="http://schemas.microsoft.com/office/drawing/2014/main" id="{9E2C1CB2-4B52-4B91-B867-0D70E988F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BF1330-D2C8-4E43-9798-E6382B09845B}"/>
              </a:ext>
            </a:extLst>
          </p:cNvPr>
          <p:cNvSpPr>
            <a:spLocks noGrp="1" noChangeArrowheads="1"/>
          </p:cNvSpPr>
          <p:nvPr>
            <p:ph type="title"/>
          </p:nvPr>
        </p:nvSpPr>
        <p:spPr/>
        <p:txBody>
          <a:bodyPr/>
          <a:lstStyle/>
          <a:p>
            <a:pPr eaLnBrk="1" hangingPunct="1">
              <a:defRPr/>
            </a:pPr>
            <a:r>
              <a:rPr lang="en-AU"/>
              <a:t>Investigations</a:t>
            </a:r>
          </a:p>
        </p:txBody>
      </p:sp>
      <p:sp>
        <p:nvSpPr>
          <p:cNvPr id="45059" name="Rectangle 3">
            <a:extLst>
              <a:ext uri="{FF2B5EF4-FFF2-40B4-BE49-F238E27FC236}">
                <a16:creationId xmlns:a16="http://schemas.microsoft.com/office/drawing/2014/main" id="{F2DECC90-DA18-4CC6-93C5-068E2C65FB45}"/>
              </a:ext>
            </a:extLst>
          </p:cNvPr>
          <p:cNvSpPr>
            <a:spLocks noGrp="1" noChangeArrowheads="1"/>
          </p:cNvSpPr>
          <p:nvPr>
            <p:ph type="body" idx="1"/>
          </p:nvPr>
        </p:nvSpPr>
        <p:spPr/>
        <p:txBody>
          <a:bodyPr/>
          <a:lstStyle/>
          <a:p>
            <a:pPr eaLnBrk="1" hangingPunct="1">
              <a:defRPr/>
            </a:pPr>
            <a:r>
              <a:rPr lang="en-AU" dirty="0"/>
              <a:t>FT4	53.8 </a:t>
            </a:r>
            <a:r>
              <a:rPr lang="en-AU" dirty="0" err="1"/>
              <a:t>nmol</a:t>
            </a:r>
            <a:r>
              <a:rPr lang="en-AU" dirty="0"/>
              <a:t>/l	[10-24]</a:t>
            </a:r>
          </a:p>
          <a:p>
            <a:pPr eaLnBrk="1" hangingPunct="1">
              <a:defRPr/>
            </a:pPr>
            <a:r>
              <a:rPr lang="en-AU" dirty="0"/>
              <a:t>FT3	36.1 </a:t>
            </a:r>
            <a:r>
              <a:rPr lang="en-AU" dirty="0" err="1"/>
              <a:t>pmol</a:t>
            </a:r>
            <a:r>
              <a:rPr lang="en-AU" dirty="0"/>
              <a:t>/l	[4.3-8.1]</a:t>
            </a:r>
          </a:p>
          <a:p>
            <a:pPr eaLnBrk="1" hangingPunct="1">
              <a:defRPr/>
            </a:pPr>
            <a:r>
              <a:rPr lang="en-AU" dirty="0"/>
              <a:t>TSH	&lt;0.03 </a:t>
            </a:r>
            <a:r>
              <a:rPr lang="en-AU" dirty="0" err="1"/>
              <a:t>mU</a:t>
            </a:r>
            <a:r>
              <a:rPr lang="en-AU" dirty="0"/>
              <a:t>/l	[0.4-4.0]</a:t>
            </a:r>
          </a:p>
          <a:p>
            <a:pPr eaLnBrk="1" hangingPunct="1">
              <a:defRPr/>
            </a:pPr>
            <a:r>
              <a:rPr lang="en-AU" dirty="0" err="1"/>
              <a:t>TGAb</a:t>
            </a:r>
            <a:r>
              <a:rPr lang="en-AU" dirty="0"/>
              <a:t>	&lt;20 U/ml		[&lt;40]</a:t>
            </a:r>
          </a:p>
          <a:p>
            <a:pPr eaLnBrk="1" hangingPunct="1">
              <a:defRPr/>
            </a:pPr>
            <a:r>
              <a:rPr lang="en-AU" dirty="0" err="1"/>
              <a:t>TPOAb</a:t>
            </a:r>
            <a:r>
              <a:rPr lang="en-AU" dirty="0"/>
              <a:t>	21.0			[&lt;35]</a:t>
            </a:r>
          </a:p>
          <a:p>
            <a:pPr eaLnBrk="1" hangingPunct="1">
              <a:defRPr/>
            </a:pPr>
            <a:r>
              <a:rPr lang="en-AU" dirty="0"/>
              <a:t>TRAB	22 U/l		[&lt;10]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21F207-20F6-4EF9-B7BD-16552C3F1062}"/>
              </a:ext>
            </a:extLst>
          </p:cNvPr>
          <p:cNvSpPr>
            <a:spLocks noGrp="1" noChangeArrowheads="1"/>
          </p:cNvSpPr>
          <p:nvPr>
            <p:ph type="title"/>
          </p:nvPr>
        </p:nvSpPr>
        <p:spPr/>
        <p:txBody>
          <a:bodyPr/>
          <a:lstStyle/>
          <a:p>
            <a:pPr eaLnBrk="1" hangingPunct="1">
              <a:defRPr/>
            </a:pPr>
            <a:r>
              <a:rPr lang="en-AU"/>
              <a:t>Imaging</a:t>
            </a:r>
          </a:p>
        </p:txBody>
      </p:sp>
      <p:sp>
        <p:nvSpPr>
          <p:cNvPr id="47107" name="Rectangle 3">
            <a:extLst>
              <a:ext uri="{FF2B5EF4-FFF2-40B4-BE49-F238E27FC236}">
                <a16:creationId xmlns:a16="http://schemas.microsoft.com/office/drawing/2014/main" id="{373DD541-04A2-4078-9E3C-881B24EB2E9D}"/>
              </a:ext>
            </a:extLst>
          </p:cNvPr>
          <p:cNvSpPr>
            <a:spLocks noGrp="1" noChangeArrowheads="1"/>
          </p:cNvSpPr>
          <p:nvPr>
            <p:ph type="body" idx="1"/>
          </p:nvPr>
        </p:nvSpPr>
        <p:spPr/>
        <p:txBody>
          <a:bodyPr/>
          <a:lstStyle/>
          <a:p>
            <a:pPr eaLnBrk="1" hangingPunct="1">
              <a:defRPr/>
            </a:pPr>
            <a:r>
              <a:rPr lang="en-AU"/>
              <a:t>None required</a:t>
            </a:r>
          </a:p>
          <a:p>
            <a:pPr eaLnBrk="1" hangingPunct="1">
              <a:defRPr/>
            </a:pPr>
            <a:r>
              <a:rPr lang="en-AU"/>
              <a:t>Thyroid ultrasound</a:t>
            </a:r>
          </a:p>
          <a:p>
            <a:pPr eaLnBrk="1" hangingPunct="1">
              <a:defRPr/>
            </a:pPr>
            <a:r>
              <a:rPr lang="en-AU"/>
              <a:t>Nuclear scan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8" descr="Graves disease thyroid scan 001">
            <a:extLst>
              <a:ext uri="{FF2B5EF4-FFF2-40B4-BE49-F238E27FC236}">
                <a16:creationId xmlns:a16="http://schemas.microsoft.com/office/drawing/2014/main" id="{5B4F145A-0013-48BF-994E-86319FF1C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010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5A02291-8E46-40D3-843F-1A3DE739063A}"/>
              </a:ext>
            </a:extLst>
          </p:cNvPr>
          <p:cNvSpPr>
            <a:spLocks noGrp="1" noChangeArrowheads="1"/>
          </p:cNvSpPr>
          <p:nvPr>
            <p:ph type="title"/>
          </p:nvPr>
        </p:nvSpPr>
        <p:spPr/>
        <p:txBody>
          <a:bodyPr/>
          <a:lstStyle/>
          <a:p>
            <a:pPr eaLnBrk="1" hangingPunct="1">
              <a:defRPr/>
            </a:pPr>
            <a:r>
              <a:rPr lang="en-AU"/>
              <a:t>Nuclear scan</a:t>
            </a:r>
          </a:p>
        </p:txBody>
      </p:sp>
      <p:sp>
        <p:nvSpPr>
          <p:cNvPr id="46083" name="Rectangle 3">
            <a:extLst>
              <a:ext uri="{FF2B5EF4-FFF2-40B4-BE49-F238E27FC236}">
                <a16:creationId xmlns:a16="http://schemas.microsoft.com/office/drawing/2014/main" id="{2AACF6AA-7017-4DDE-97A7-BAFB0E013EB7}"/>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AU"/>
              <a:t>There is a uniform increase in tracer uptake throughout the gland with an uptake ratio of 9.1% (normal 0.75-4.5).  The frontal area of the gland is 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3D9BE84-8098-4AD7-9118-DB83AF5DD24F}"/>
              </a:ext>
            </a:extLst>
          </p:cNvPr>
          <p:cNvSpPr>
            <a:spLocks noGrp="1" noChangeArrowheads="1"/>
          </p:cNvSpPr>
          <p:nvPr>
            <p:ph type="title"/>
          </p:nvPr>
        </p:nvSpPr>
        <p:spPr/>
        <p:txBody>
          <a:bodyPr/>
          <a:lstStyle/>
          <a:p>
            <a:pPr eaLnBrk="1" hangingPunct="1">
              <a:defRPr/>
            </a:pPr>
            <a:r>
              <a:rPr lang="en-AU"/>
              <a:t>Treatment options</a:t>
            </a:r>
          </a:p>
        </p:txBody>
      </p:sp>
      <p:sp>
        <p:nvSpPr>
          <p:cNvPr id="48131" name="Rectangle 3">
            <a:extLst>
              <a:ext uri="{FF2B5EF4-FFF2-40B4-BE49-F238E27FC236}">
                <a16:creationId xmlns:a16="http://schemas.microsoft.com/office/drawing/2014/main" id="{3725B910-F5C6-49DB-8490-58D23E8AFCE2}"/>
              </a:ext>
            </a:extLst>
          </p:cNvPr>
          <p:cNvSpPr>
            <a:spLocks noGrp="1" noChangeArrowheads="1"/>
          </p:cNvSpPr>
          <p:nvPr>
            <p:ph type="body" idx="1"/>
          </p:nvPr>
        </p:nvSpPr>
        <p:spPr/>
        <p:txBody>
          <a:bodyPr/>
          <a:lstStyle/>
          <a:p>
            <a:pPr eaLnBrk="1" hangingPunct="1">
              <a:defRPr/>
            </a:pPr>
            <a:r>
              <a:rPr lang="en-AU"/>
              <a:t>Antithyroid drugs</a:t>
            </a:r>
          </a:p>
          <a:p>
            <a:pPr eaLnBrk="1" hangingPunct="1">
              <a:defRPr/>
            </a:pPr>
            <a:r>
              <a:rPr lang="en-AU"/>
              <a:t>Radioactive iodine</a:t>
            </a:r>
          </a:p>
          <a:p>
            <a:pPr lvl="1" eaLnBrk="1" hangingPunct="1">
              <a:defRPr/>
            </a:pPr>
            <a:r>
              <a:rPr lang="en-AU"/>
              <a:t>Complete ablation</a:t>
            </a:r>
          </a:p>
          <a:p>
            <a:pPr lvl="1" eaLnBrk="1" hangingPunct="1">
              <a:defRPr/>
            </a:pPr>
            <a:r>
              <a:rPr lang="en-AU"/>
              <a:t>Partial ablation</a:t>
            </a:r>
          </a:p>
          <a:p>
            <a:pPr eaLnBrk="1" hangingPunct="1">
              <a:defRPr/>
            </a:pPr>
            <a:r>
              <a:rPr lang="en-AU"/>
              <a:t>Partial thyroidectomy</a:t>
            </a:r>
          </a:p>
          <a:p>
            <a:pPr eaLnBrk="1" hangingPunct="1">
              <a:defRPr/>
            </a:pPr>
            <a:r>
              <a:rPr lang="en-AU"/>
              <a:t>Total thyroidectomy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BE59-7523-4E24-84E7-E4A647072699}"/>
              </a:ext>
            </a:extLst>
          </p:cNvPr>
          <p:cNvSpPr>
            <a:spLocks noGrp="1"/>
          </p:cNvSpPr>
          <p:nvPr>
            <p:ph type="title"/>
          </p:nvPr>
        </p:nvSpPr>
        <p:spPr/>
        <p:txBody>
          <a:bodyPr/>
          <a:lstStyle/>
          <a:p>
            <a:pPr>
              <a:defRPr/>
            </a:pPr>
            <a:r>
              <a:rPr lang="en-AU" dirty="0"/>
              <a:t>Graves’ disease - treatment</a:t>
            </a:r>
          </a:p>
        </p:txBody>
      </p:sp>
      <p:sp>
        <p:nvSpPr>
          <p:cNvPr id="3" name="Content Placeholder 2">
            <a:extLst>
              <a:ext uri="{FF2B5EF4-FFF2-40B4-BE49-F238E27FC236}">
                <a16:creationId xmlns:a16="http://schemas.microsoft.com/office/drawing/2014/main" id="{808AC77F-7A16-4213-9E15-D08E5E347F30}"/>
              </a:ext>
            </a:extLst>
          </p:cNvPr>
          <p:cNvSpPr>
            <a:spLocks noGrp="1"/>
          </p:cNvSpPr>
          <p:nvPr>
            <p:ph idx="1"/>
          </p:nvPr>
        </p:nvSpPr>
        <p:spPr/>
        <p:txBody>
          <a:bodyPr>
            <a:normAutofit fontScale="85000" lnSpcReduction="20000"/>
          </a:bodyPr>
          <a:lstStyle/>
          <a:p>
            <a:pPr>
              <a:defRPr/>
            </a:pPr>
            <a:r>
              <a:rPr lang="en-AU" dirty="0"/>
              <a:t>Antithyroid drugs</a:t>
            </a:r>
          </a:p>
          <a:p>
            <a:pPr lvl="1">
              <a:defRPr/>
            </a:pPr>
            <a:r>
              <a:rPr lang="en-AU" dirty="0"/>
              <a:t>Carbimazole</a:t>
            </a:r>
          </a:p>
          <a:p>
            <a:pPr lvl="1">
              <a:defRPr/>
            </a:pPr>
            <a:r>
              <a:rPr lang="en-AU" dirty="0" err="1"/>
              <a:t>Propylthiouracil</a:t>
            </a:r>
            <a:endParaRPr lang="en-AU" dirty="0"/>
          </a:p>
          <a:p>
            <a:pPr lvl="1">
              <a:defRPr/>
            </a:pPr>
            <a:r>
              <a:rPr lang="en-AU" dirty="0"/>
              <a:t>AEs – agranulocytosis, liver, rash</a:t>
            </a:r>
          </a:p>
          <a:p>
            <a:pPr>
              <a:defRPr/>
            </a:pPr>
            <a:r>
              <a:rPr lang="en-AU" dirty="0"/>
              <a:t>Treat 12-18 months</a:t>
            </a:r>
          </a:p>
          <a:p>
            <a:pPr>
              <a:defRPr/>
            </a:pPr>
            <a:r>
              <a:rPr lang="en-AU" dirty="0"/>
              <a:t>Remission usually occurs &lt;1y</a:t>
            </a:r>
          </a:p>
          <a:p>
            <a:pPr>
              <a:defRPr/>
            </a:pPr>
            <a:r>
              <a:rPr lang="en-AU" dirty="0"/>
              <a:t>May recur – approx. 50% risk</a:t>
            </a:r>
          </a:p>
          <a:p>
            <a:pPr>
              <a:defRPr/>
            </a:pPr>
            <a:r>
              <a:rPr lang="en-AU" baseline="30000" dirty="0"/>
              <a:t>131</a:t>
            </a:r>
            <a:r>
              <a:rPr lang="en-AU" dirty="0"/>
              <a:t>I ablation or total thyroidectomy if recurrent</a:t>
            </a:r>
          </a:p>
          <a:p>
            <a:pPr lvl="1">
              <a:defRPr/>
            </a:pPr>
            <a:r>
              <a:rPr lang="en-AU" dirty="0"/>
              <a:t>Requires permanent Thyroxine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FDD7EE-A857-49BF-AB0B-D0BE6319A2B2}"/>
              </a:ext>
            </a:extLst>
          </p:cNvPr>
          <p:cNvSpPr>
            <a:spLocks noGrp="1" noChangeArrowheads="1"/>
          </p:cNvSpPr>
          <p:nvPr>
            <p:ph type="title"/>
          </p:nvPr>
        </p:nvSpPr>
        <p:spPr/>
        <p:txBody>
          <a:bodyPr/>
          <a:lstStyle/>
          <a:p>
            <a:pPr eaLnBrk="1" hangingPunct="1">
              <a:defRPr/>
            </a:pPr>
            <a:r>
              <a:rPr lang="en-AU"/>
              <a:t>Case 1</a:t>
            </a:r>
          </a:p>
        </p:txBody>
      </p:sp>
      <p:sp>
        <p:nvSpPr>
          <p:cNvPr id="33795" name="Rectangle 3">
            <a:extLst>
              <a:ext uri="{FF2B5EF4-FFF2-40B4-BE49-F238E27FC236}">
                <a16:creationId xmlns:a16="http://schemas.microsoft.com/office/drawing/2014/main" id="{5886E851-972E-4FA4-BCAB-188025FDFCB3}"/>
              </a:ext>
            </a:extLst>
          </p:cNvPr>
          <p:cNvSpPr>
            <a:spLocks noGrp="1" noChangeArrowheads="1"/>
          </p:cNvSpPr>
          <p:nvPr>
            <p:ph type="body" idx="1"/>
          </p:nvPr>
        </p:nvSpPr>
        <p:spPr/>
        <p:txBody>
          <a:bodyPr/>
          <a:lstStyle/>
          <a:p>
            <a:pPr eaLnBrk="1" hangingPunct="1">
              <a:defRPr/>
            </a:pPr>
            <a:r>
              <a:rPr lang="en-AU"/>
              <a:t>45 year old lady</a:t>
            </a:r>
          </a:p>
          <a:p>
            <a:pPr eaLnBrk="1" hangingPunct="1">
              <a:defRPr/>
            </a:pPr>
            <a:r>
              <a:rPr lang="en-AU"/>
              <a:t>Neck mass to right of midline</a:t>
            </a:r>
          </a:p>
          <a:p>
            <a:pPr eaLnBrk="1" hangingPunct="1">
              <a:defRPr/>
            </a:pPr>
            <a:r>
              <a:rPr lang="en-AU"/>
              <a:t>Present for years</a:t>
            </a:r>
          </a:p>
          <a:p>
            <a:pPr eaLnBrk="1" hangingPunct="1">
              <a:defRPr/>
            </a:pPr>
            <a:r>
              <a:rPr lang="en-AU"/>
              <a:t>Presented with unrelated complaint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 002">
            <a:extLst>
              <a:ext uri="{FF2B5EF4-FFF2-40B4-BE49-F238E27FC236}">
                <a16:creationId xmlns:a16="http://schemas.microsoft.com/office/drawing/2014/main" id="{FFA91EA4-94EE-4E56-A4D8-C21291AE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8674" name="Content Placeholder 4">
            <a:extLst>
              <a:ext uri="{FF2B5EF4-FFF2-40B4-BE49-F238E27FC236}">
                <a16:creationId xmlns:a16="http://schemas.microsoft.com/office/drawing/2014/main" id="{FE1ED148-8656-4845-A737-02E178FCF1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533400"/>
            <a:ext cx="9296400" cy="5727700"/>
          </a:xfrm>
        </p:spPr>
      </p:pic>
      <p:sp>
        <p:nvSpPr>
          <p:cNvPr id="28675" name="Rectangle 5">
            <a:extLst>
              <a:ext uri="{FF2B5EF4-FFF2-40B4-BE49-F238E27FC236}">
                <a16:creationId xmlns:a16="http://schemas.microsoft.com/office/drawing/2014/main" id="{FE6523FD-892C-4CAC-8401-E79F706D4D9B}"/>
              </a:ext>
            </a:extLst>
          </p:cNvPr>
          <p:cNvSpPr>
            <a:spLocks noChangeArrowheads="1"/>
          </p:cNvSpPr>
          <p:nvPr/>
        </p:nvSpPr>
        <p:spPr bwMode="auto">
          <a:xfrm>
            <a:off x="7938" y="6219825"/>
            <a:ext cx="9144000" cy="76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8" descr="Tao cropped">
            <a:extLst>
              <a:ext uri="{FF2B5EF4-FFF2-40B4-BE49-F238E27FC236}">
                <a16:creationId xmlns:a16="http://schemas.microsoft.com/office/drawing/2014/main" id="{BAAD154E-8BF1-4212-8F24-520228E79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D38CF62E-9103-4A97-A51E-E1BBF4E14642}"/>
              </a:ext>
            </a:extLst>
          </p:cNvPr>
          <p:cNvSpPr>
            <a:spLocks noGrp="1" noChangeArrowheads="1"/>
          </p:cNvSpPr>
          <p:nvPr>
            <p:ph type="title"/>
          </p:nvPr>
        </p:nvSpPr>
        <p:spPr/>
        <p:txBody>
          <a:bodyPr/>
          <a:lstStyle/>
          <a:p>
            <a:pPr>
              <a:defRPr/>
            </a:pPr>
            <a:r>
              <a:rPr lang="en-AU" altLang="en-US" dirty="0"/>
              <a:t>Case 4</a:t>
            </a:r>
          </a:p>
        </p:txBody>
      </p:sp>
      <p:sp>
        <p:nvSpPr>
          <p:cNvPr id="93189" name="Rectangle 5">
            <a:extLst>
              <a:ext uri="{FF2B5EF4-FFF2-40B4-BE49-F238E27FC236}">
                <a16:creationId xmlns:a16="http://schemas.microsoft.com/office/drawing/2014/main" id="{6BCCA7A0-EDD8-48A8-A294-DDE86117CF03}"/>
              </a:ext>
            </a:extLst>
          </p:cNvPr>
          <p:cNvSpPr>
            <a:spLocks noGrp="1" noChangeArrowheads="1"/>
          </p:cNvSpPr>
          <p:nvPr>
            <p:ph type="body" idx="1"/>
          </p:nvPr>
        </p:nvSpPr>
        <p:spPr>
          <a:xfrm>
            <a:off x="1049338" y="1916113"/>
            <a:ext cx="7858125" cy="4238625"/>
          </a:xfrm>
        </p:spPr>
        <p:txBody>
          <a:bodyPr>
            <a:normAutofit lnSpcReduction="10000"/>
          </a:bodyPr>
          <a:lstStyle/>
          <a:p>
            <a:pPr>
              <a:lnSpc>
                <a:spcPct val="90000"/>
              </a:lnSpc>
              <a:defRPr/>
            </a:pPr>
            <a:r>
              <a:rPr lang="en-AU" altLang="en-US" dirty="0"/>
              <a:t>35 year old female</a:t>
            </a:r>
          </a:p>
          <a:p>
            <a:pPr>
              <a:lnSpc>
                <a:spcPct val="90000"/>
              </a:lnSpc>
              <a:defRPr/>
            </a:pPr>
            <a:r>
              <a:rPr lang="en-AU" altLang="en-US" dirty="0"/>
              <a:t>Hypertension – 160/90</a:t>
            </a:r>
          </a:p>
          <a:p>
            <a:pPr>
              <a:lnSpc>
                <a:spcPct val="90000"/>
              </a:lnSpc>
              <a:defRPr/>
            </a:pPr>
            <a:r>
              <a:rPr lang="en-AU" altLang="en-US" dirty="0"/>
              <a:t>Follicular thyroid carcinoma at 25</a:t>
            </a:r>
          </a:p>
          <a:p>
            <a:pPr>
              <a:lnSpc>
                <a:spcPct val="90000"/>
              </a:lnSpc>
              <a:defRPr/>
            </a:pPr>
            <a:r>
              <a:rPr lang="en-AU" altLang="en-US" dirty="0"/>
              <a:t>Total thyroidectomy, 131I</a:t>
            </a:r>
          </a:p>
          <a:p>
            <a:pPr>
              <a:lnSpc>
                <a:spcPct val="90000"/>
              </a:lnSpc>
              <a:defRPr/>
            </a:pPr>
            <a:r>
              <a:rPr lang="en-AU" altLang="en-US" dirty="0"/>
              <a:t>Followed up by endocrinologist until 30y</a:t>
            </a:r>
          </a:p>
          <a:p>
            <a:pPr>
              <a:lnSpc>
                <a:spcPct val="90000"/>
              </a:lnSpc>
              <a:defRPr/>
            </a:pPr>
            <a:r>
              <a:rPr lang="en-AU" altLang="en-US" dirty="0"/>
              <a:t>On Thyroxine 175mcg daily</a:t>
            </a:r>
          </a:p>
          <a:p>
            <a:pPr>
              <a:lnSpc>
                <a:spcPct val="90000"/>
              </a:lnSpc>
              <a:defRPr/>
            </a:pPr>
            <a:r>
              <a:rPr lang="en-AU" altLang="en-US" dirty="0"/>
              <a:t>GP follow-up thereafter</a:t>
            </a:r>
          </a:p>
          <a:p>
            <a:pPr>
              <a:lnSpc>
                <a:spcPct val="90000"/>
              </a:lnSpc>
              <a:defRPr/>
            </a:pPr>
            <a:r>
              <a:rPr lang="en-AU" altLang="en-US" dirty="0"/>
              <a:t>Examination otherwise normal</a:t>
            </a:r>
          </a:p>
          <a:p>
            <a:pPr>
              <a:lnSpc>
                <a:spcPct val="90000"/>
              </a:lnSpc>
              <a:defRPr/>
            </a:pPr>
            <a:endParaRPr lang="en-AU" altLang="en-US" dirty="0"/>
          </a:p>
        </p:txBody>
      </p:sp>
      <p:sp>
        <p:nvSpPr>
          <p:cNvPr id="36868" name="Text Box 6">
            <a:extLst>
              <a:ext uri="{FF2B5EF4-FFF2-40B4-BE49-F238E27FC236}">
                <a16:creationId xmlns:a16="http://schemas.microsoft.com/office/drawing/2014/main" id="{12419C09-F18B-410D-AE33-F6D228828707}"/>
              </a:ext>
            </a:extLst>
          </p:cNvPr>
          <p:cNvSpPr txBox="1">
            <a:spLocks noChangeArrowheads="1"/>
          </p:cNvSpPr>
          <p:nvPr/>
        </p:nvSpPr>
        <p:spPr bwMode="auto">
          <a:xfrm>
            <a:off x="3122613" y="5949950"/>
            <a:ext cx="2898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AU" altLang="en-US"/>
              <a:t>Investigations?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66F33C6-5211-4F6D-BA72-0D48EA74E9EF}"/>
              </a:ext>
            </a:extLst>
          </p:cNvPr>
          <p:cNvSpPr>
            <a:spLocks noGrp="1" noChangeArrowheads="1"/>
          </p:cNvSpPr>
          <p:nvPr>
            <p:ph type="title"/>
          </p:nvPr>
        </p:nvSpPr>
        <p:spPr/>
        <p:txBody>
          <a:bodyPr/>
          <a:lstStyle/>
          <a:p>
            <a:pPr>
              <a:defRPr/>
            </a:pPr>
            <a:r>
              <a:rPr lang="en-AU" altLang="en-US"/>
              <a:t>Investigations</a:t>
            </a:r>
          </a:p>
        </p:txBody>
      </p:sp>
      <p:sp>
        <p:nvSpPr>
          <p:cNvPr id="96259" name="Rectangle 3">
            <a:extLst>
              <a:ext uri="{FF2B5EF4-FFF2-40B4-BE49-F238E27FC236}">
                <a16:creationId xmlns:a16="http://schemas.microsoft.com/office/drawing/2014/main" id="{6E8F1CF0-FC8F-4E5D-AB2C-6A65FFB81681}"/>
              </a:ext>
            </a:extLst>
          </p:cNvPr>
          <p:cNvSpPr>
            <a:spLocks noGrp="1" noChangeArrowheads="1"/>
          </p:cNvSpPr>
          <p:nvPr>
            <p:ph type="body" idx="1"/>
          </p:nvPr>
        </p:nvSpPr>
        <p:spPr/>
        <p:txBody>
          <a:bodyPr/>
          <a:lstStyle/>
          <a:p>
            <a:pPr>
              <a:defRPr/>
            </a:pPr>
            <a:r>
              <a:rPr lang="en-AU" altLang="en-US" dirty="0"/>
              <a:t>TFT normal</a:t>
            </a:r>
          </a:p>
          <a:p>
            <a:pPr lvl="1">
              <a:defRPr/>
            </a:pPr>
            <a:r>
              <a:rPr lang="en-AU" altLang="en-US" dirty="0"/>
              <a:t>TSH 3.5mU/l</a:t>
            </a:r>
          </a:p>
          <a:p>
            <a:pPr>
              <a:defRPr/>
            </a:pPr>
            <a:r>
              <a:rPr lang="en-AU" altLang="en-US" dirty="0"/>
              <a:t>Investigation for secondary hypertension negative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7279391-5C9A-4E43-B850-4C58A2DE970E}"/>
              </a:ext>
            </a:extLst>
          </p:cNvPr>
          <p:cNvSpPr>
            <a:spLocks noGrp="1" noChangeArrowheads="1"/>
          </p:cNvSpPr>
          <p:nvPr>
            <p:ph type="title"/>
          </p:nvPr>
        </p:nvSpPr>
        <p:spPr/>
        <p:txBody>
          <a:bodyPr/>
          <a:lstStyle/>
          <a:p>
            <a:pPr>
              <a:defRPr/>
            </a:pPr>
            <a:r>
              <a:rPr lang="en-AU" altLang="en-US"/>
              <a:t>Progress</a:t>
            </a:r>
          </a:p>
        </p:txBody>
      </p:sp>
      <p:sp>
        <p:nvSpPr>
          <p:cNvPr id="97283" name="Rectangle 3">
            <a:extLst>
              <a:ext uri="{FF2B5EF4-FFF2-40B4-BE49-F238E27FC236}">
                <a16:creationId xmlns:a16="http://schemas.microsoft.com/office/drawing/2014/main" id="{385A6CD3-DD79-419B-8255-E275F29D1988}"/>
              </a:ext>
            </a:extLst>
          </p:cNvPr>
          <p:cNvSpPr>
            <a:spLocks noGrp="1" noChangeArrowheads="1"/>
          </p:cNvSpPr>
          <p:nvPr>
            <p:ph type="body" idx="1"/>
          </p:nvPr>
        </p:nvSpPr>
        <p:spPr/>
        <p:txBody>
          <a:bodyPr/>
          <a:lstStyle/>
          <a:p>
            <a:pPr>
              <a:defRPr/>
            </a:pPr>
            <a:r>
              <a:rPr lang="en-AU" altLang="en-US"/>
              <a:t>Treated for hypertension</a:t>
            </a:r>
          </a:p>
          <a:p>
            <a:pPr>
              <a:defRPr/>
            </a:pPr>
            <a:r>
              <a:rPr lang="en-AU" altLang="en-US"/>
              <a:t>Repeat scripts</a:t>
            </a:r>
          </a:p>
          <a:p>
            <a:pPr>
              <a:defRPr/>
            </a:pPr>
            <a:r>
              <a:rPr lang="en-AU" altLang="en-US"/>
              <a:t>Annual TFT normal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DA37FBDE-106A-406D-82D3-0CAC345E2699}"/>
              </a:ext>
            </a:extLst>
          </p:cNvPr>
          <p:cNvSpPr>
            <a:spLocks noGrp="1" noChangeArrowheads="1"/>
          </p:cNvSpPr>
          <p:nvPr>
            <p:ph type="body" idx="1"/>
          </p:nvPr>
        </p:nvSpPr>
        <p:spPr>
          <a:xfrm>
            <a:off x="457200" y="533400"/>
            <a:ext cx="8229600" cy="1143000"/>
          </a:xfrm>
        </p:spPr>
        <p:txBody>
          <a:bodyPr/>
          <a:lstStyle/>
          <a:p>
            <a:pPr>
              <a:defRPr/>
            </a:pPr>
            <a:r>
              <a:rPr lang="en-AU" altLang="en-US"/>
              <a:t>Presents two years later with fracture of femur after minimal trauma</a:t>
            </a:r>
          </a:p>
        </p:txBody>
      </p:sp>
      <p:pic>
        <p:nvPicPr>
          <p:cNvPr id="43011" name="Picture 5" descr="http://images.radiopaedia.org/images/24686/71435deef1254f0ec7c577bf84b091.jpg">
            <a:extLst>
              <a:ext uri="{FF2B5EF4-FFF2-40B4-BE49-F238E27FC236}">
                <a16:creationId xmlns:a16="http://schemas.microsoft.com/office/drawing/2014/main" id="{7E7580D1-D82F-457D-B30F-ED5A359D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7244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E1EDA825-E73A-44A1-930A-B0DDA6E57CC1}"/>
              </a:ext>
            </a:extLst>
          </p:cNvPr>
          <p:cNvSpPr>
            <a:spLocks noGrp="1" noChangeArrowheads="1"/>
          </p:cNvSpPr>
          <p:nvPr>
            <p:ph type="title"/>
          </p:nvPr>
        </p:nvSpPr>
        <p:spPr/>
        <p:txBody>
          <a:bodyPr/>
          <a:lstStyle/>
          <a:p>
            <a:pPr>
              <a:defRPr/>
            </a:pPr>
            <a:r>
              <a:rPr lang="en-AU" altLang="en-US" dirty="0"/>
              <a:t>Thyroid cancer:</a:t>
            </a:r>
            <a:br>
              <a:rPr lang="en-AU" altLang="en-US" dirty="0"/>
            </a:br>
            <a:r>
              <a:rPr lang="en-AU" altLang="en-US" dirty="0"/>
              <a:t>Common presentations</a:t>
            </a:r>
          </a:p>
        </p:txBody>
      </p:sp>
      <p:sp>
        <p:nvSpPr>
          <p:cNvPr id="133123" name="Rectangle 3">
            <a:extLst>
              <a:ext uri="{FF2B5EF4-FFF2-40B4-BE49-F238E27FC236}">
                <a16:creationId xmlns:a16="http://schemas.microsoft.com/office/drawing/2014/main" id="{6A36913B-3669-42B0-AEB4-822F232400B3}"/>
              </a:ext>
            </a:extLst>
          </p:cNvPr>
          <p:cNvSpPr>
            <a:spLocks noGrp="1" noChangeArrowheads="1"/>
          </p:cNvSpPr>
          <p:nvPr>
            <p:ph type="body" idx="1"/>
          </p:nvPr>
        </p:nvSpPr>
        <p:spPr/>
        <p:txBody>
          <a:bodyPr/>
          <a:lstStyle/>
          <a:p>
            <a:pPr marL="609600" indent="-609600">
              <a:buFontTx/>
              <a:buAutoNum type="arabicPeriod"/>
              <a:defRPr/>
            </a:pPr>
            <a:r>
              <a:rPr lang="en-AU" altLang="en-US"/>
              <a:t>Lump in neck</a:t>
            </a:r>
          </a:p>
          <a:p>
            <a:pPr marL="609600" indent="-609600">
              <a:buFontTx/>
              <a:buAutoNum type="arabicPeriod"/>
              <a:defRPr/>
            </a:pPr>
            <a:r>
              <a:rPr lang="en-AU" altLang="en-US"/>
              <a:t>Radiological incidental finding</a:t>
            </a:r>
          </a:p>
          <a:p>
            <a:pPr marL="990600" lvl="1" indent="-533400">
              <a:buFontTx/>
              <a:buAutoNum type="arabicPeriod"/>
              <a:defRPr/>
            </a:pPr>
            <a:r>
              <a:rPr lang="en-AU" altLang="en-US"/>
              <a:t>Ultrasound</a:t>
            </a:r>
          </a:p>
          <a:p>
            <a:pPr marL="990600" lvl="1" indent="-533400">
              <a:buFontTx/>
              <a:buAutoNum type="arabicPeriod"/>
              <a:defRPr/>
            </a:pPr>
            <a:r>
              <a:rPr lang="en-AU" altLang="en-US"/>
              <a:t>CT</a:t>
            </a:r>
          </a:p>
          <a:p>
            <a:pPr marL="990600" lvl="1" indent="-533400">
              <a:buFontTx/>
              <a:buAutoNum type="arabicPeriod"/>
              <a:defRPr/>
            </a:pPr>
            <a:r>
              <a:rPr lang="en-AU" altLang="en-US"/>
              <a:t>MRI</a:t>
            </a:r>
          </a:p>
          <a:p>
            <a:pPr marL="990600" lvl="1" indent="-533400">
              <a:buFontTx/>
              <a:buAutoNum type="arabicPeriod"/>
              <a:defRPr/>
            </a:pPr>
            <a:r>
              <a:rPr lang="en-AU" altLang="en-US"/>
              <a:t>PET scan</a:t>
            </a:r>
          </a:p>
          <a:p>
            <a:pPr marL="609600" indent="-609600">
              <a:buFontTx/>
              <a:buAutoNum type="arabicPeriod"/>
              <a:defRPr/>
            </a:pPr>
            <a:r>
              <a:rPr lang="en-AU" altLang="en-US"/>
              <a:t>Incidental finding at surgery</a:t>
            </a:r>
          </a:p>
          <a:p>
            <a:pPr marL="609600" indent="-609600">
              <a:buFontTx/>
              <a:buAutoNum type="arabicPeriod"/>
              <a:defRPr/>
            </a:pPr>
            <a:endParaRPr lang="en-AU"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A22CA1-024C-43FD-B2BC-6F6E31F00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781050"/>
            <a:ext cx="7267575" cy="529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5A8703-DC1C-4B3F-9AC2-7E3615B23A6B}"/>
              </a:ext>
            </a:extLst>
          </p:cNvPr>
          <p:cNvSpPr txBox="1"/>
          <p:nvPr/>
        </p:nvSpPr>
        <p:spPr>
          <a:xfrm>
            <a:off x="1619672" y="6453336"/>
            <a:ext cx="7344816" cy="241176"/>
          </a:xfrm>
          <a:prstGeom prst="rect">
            <a:avLst/>
          </a:prstGeom>
          <a:noFill/>
        </p:spPr>
        <p:txBody>
          <a:bodyPr wrap="none" rtlCol="0">
            <a:normAutofit/>
          </a:bodyPr>
          <a:lstStyle/>
          <a:p>
            <a:r>
              <a:rPr lang="en-AU" sz="800">
                <a:solidFill>
                  <a:srgbClr val="000000"/>
                </a:solidFill>
              </a:rPr>
              <a:t>https://www.intechopen.com/books/diagnosis-and-management-of-head-and-neck-cancer/thyroid-cancers-considerations-classifications-and-managements</a:t>
            </a:r>
            <a:endParaRPr lang="en-AU" sz="800" dirty="0">
              <a:solidFill>
                <a:srgbClr val="000000"/>
              </a:solidFill>
            </a:endParaRPr>
          </a:p>
        </p:txBody>
      </p:sp>
    </p:spTree>
    <p:extLst>
      <p:ext uri="{BB962C8B-B14F-4D97-AF65-F5344CB8AC3E}">
        <p14:creationId xmlns:p14="http://schemas.microsoft.com/office/powerpoint/2010/main" val="1486827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BD4BA-FDE7-475C-A7AD-ADD88019FB5D}"/>
              </a:ext>
            </a:extLst>
          </p:cNvPr>
          <p:cNvSpPr>
            <a:spLocks noGrp="1"/>
          </p:cNvSpPr>
          <p:nvPr>
            <p:ph type="title"/>
          </p:nvPr>
        </p:nvSpPr>
        <p:spPr/>
        <p:txBody>
          <a:bodyPr>
            <a:normAutofit fontScale="90000"/>
          </a:bodyPr>
          <a:lstStyle/>
          <a:p>
            <a:pPr>
              <a:defRPr/>
            </a:pPr>
            <a:r>
              <a:rPr lang="en-AU" dirty="0"/>
              <a:t>Initial management of differentiated thyroid cancer</a:t>
            </a:r>
          </a:p>
        </p:txBody>
      </p:sp>
      <p:sp>
        <p:nvSpPr>
          <p:cNvPr id="5" name="Content Placeholder 4">
            <a:extLst>
              <a:ext uri="{FF2B5EF4-FFF2-40B4-BE49-F238E27FC236}">
                <a16:creationId xmlns:a16="http://schemas.microsoft.com/office/drawing/2014/main" id="{8F613EE8-2BA5-4477-8DAD-1F80C7E70E0F}"/>
              </a:ext>
            </a:extLst>
          </p:cNvPr>
          <p:cNvSpPr>
            <a:spLocks noGrp="1"/>
          </p:cNvSpPr>
          <p:nvPr>
            <p:ph idx="1"/>
          </p:nvPr>
        </p:nvSpPr>
        <p:spPr/>
        <p:txBody>
          <a:bodyPr>
            <a:normAutofit fontScale="92500" lnSpcReduction="20000"/>
          </a:bodyPr>
          <a:lstStyle/>
          <a:p>
            <a:pPr>
              <a:defRPr/>
            </a:pPr>
            <a:r>
              <a:rPr lang="en-AU" dirty="0"/>
              <a:t>Total thyroidectomy ± neck dissection</a:t>
            </a:r>
          </a:p>
          <a:p>
            <a:pPr lvl="1">
              <a:defRPr/>
            </a:pPr>
            <a:r>
              <a:rPr lang="en-AU" dirty="0"/>
              <a:t>Microcarcinoma (&lt;1cm) – partial</a:t>
            </a:r>
          </a:p>
          <a:p>
            <a:pPr>
              <a:defRPr/>
            </a:pPr>
            <a:r>
              <a:rPr lang="en-AU" dirty="0"/>
              <a:t>High-dose </a:t>
            </a:r>
            <a:r>
              <a:rPr lang="en-AU" baseline="30000" dirty="0"/>
              <a:t>131</a:t>
            </a:r>
            <a:r>
              <a:rPr lang="en-AU" dirty="0"/>
              <a:t>I ablation</a:t>
            </a:r>
          </a:p>
          <a:p>
            <a:pPr lvl="1">
              <a:defRPr/>
            </a:pPr>
            <a:r>
              <a:rPr lang="en-AU" dirty="0"/>
              <a:t>Dependent on risk level</a:t>
            </a:r>
          </a:p>
          <a:p>
            <a:pPr lvl="1">
              <a:defRPr/>
            </a:pPr>
            <a:r>
              <a:rPr lang="en-AU" dirty="0"/>
              <a:t>Recombinant TSH or Thyroxine withdrawal</a:t>
            </a:r>
          </a:p>
          <a:p>
            <a:pPr lvl="1">
              <a:defRPr/>
            </a:pPr>
            <a:r>
              <a:rPr lang="en-AU" dirty="0"/>
              <a:t>Aim for undetectable Thyroglobulin</a:t>
            </a:r>
          </a:p>
          <a:p>
            <a:pPr>
              <a:defRPr/>
            </a:pPr>
            <a:r>
              <a:rPr lang="en-AU" dirty="0"/>
              <a:t>Stimulated Thyroglobulin</a:t>
            </a:r>
          </a:p>
          <a:p>
            <a:pPr>
              <a:defRPr/>
            </a:pPr>
            <a:r>
              <a:rPr lang="en-AU" dirty="0"/>
              <a:t>Move towards less aggressive management</a:t>
            </a:r>
          </a:p>
          <a:p>
            <a:pPr lvl="1">
              <a:defRPr/>
            </a:pP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F1DE600-DBAD-4C31-B30E-F75DF9605B3A}"/>
              </a:ext>
            </a:extLst>
          </p:cNvPr>
          <p:cNvSpPr>
            <a:spLocks noGrp="1" noChangeArrowheads="1"/>
          </p:cNvSpPr>
          <p:nvPr>
            <p:ph type="title"/>
          </p:nvPr>
        </p:nvSpPr>
        <p:spPr/>
        <p:txBody>
          <a:bodyPr/>
          <a:lstStyle/>
          <a:p>
            <a:pPr eaLnBrk="1" hangingPunct="1">
              <a:defRPr/>
            </a:pPr>
            <a:r>
              <a:rPr lang="en-AU"/>
              <a:t>History</a:t>
            </a:r>
          </a:p>
        </p:txBody>
      </p:sp>
      <p:sp>
        <p:nvSpPr>
          <p:cNvPr id="34819" name="Rectangle 3">
            <a:extLst>
              <a:ext uri="{FF2B5EF4-FFF2-40B4-BE49-F238E27FC236}">
                <a16:creationId xmlns:a16="http://schemas.microsoft.com/office/drawing/2014/main" id="{6AC2DEF1-1EAE-4EBE-9D8C-F78EA110E083}"/>
              </a:ext>
            </a:extLst>
          </p:cNvPr>
          <p:cNvSpPr>
            <a:spLocks noGrp="1" noChangeArrowheads="1"/>
          </p:cNvSpPr>
          <p:nvPr>
            <p:ph type="body" idx="1"/>
          </p:nvPr>
        </p:nvSpPr>
        <p:spPr/>
        <p:txBody>
          <a:bodyPr/>
          <a:lstStyle/>
          <a:p>
            <a:pPr eaLnBrk="1" hangingPunct="1">
              <a:defRPr/>
            </a:pPr>
            <a:r>
              <a:rPr lang="en-AU" dirty="0"/>
              <a:t>No increase in size</a:t>
            </a:r>
          </a:p>
          <a:p>
            <a:pPr eaLnBrk="1" hangingPunct="1">
              <a:defRPr/>
            </a:pPr>
            <a:r>
              <a:rPr lang="en-AU" dirty="0"/>
              <a:t>No dysphagia</a:t>
            </a:r>
          </a:p>
          <a:p>
            <a:pPr eaLnBrk="1" hangingPunct="1">
              <a:defRPr/>
            </a:pPr>
            <a:r>
              <a:rPr lang="en-AU" dirty="0"/>
              <a:t>No stridor</a:t>
            </a:r>
          </a:p>
          <a:p>
            <a:pPr eaLnBrk="1" hangingPunct="1">
              <a:defRPr/>
            </a:pPr>
            <a:r>
              <a:rPr lang="en-AU" dirty="0"/>
              <a:t>No cough</a:t>
            </a:r>
          </a:p>
          <a:p>
            <a:pPr eaLnBrk="1" hangingPunct="1">
              <a:defRPr/>
            </a:pPr>
            <a:r>
              <a:rPr lang="en-AU" dirty="0"/>
              <a:t>No sensation of constriction on raising arms</a:t>
            </a:r>
          </a:p>
          <a:p>
            <a:pPr eaLnBrk="1" hangingPunct="1">
              <a:defRPr/>
            </a:pPr>
            <a:r>
              <a:rPr lang="en-AU" dirty="0"/>
              <a:t>“Nervousness”, reduced sleep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154E67E-C54E-4464-A86F-00C2CA49E5C2}"/>
              </a:ext>
            </a:extLst>
          </p:cNvPr>
          <p:cNvSpPr>
            <a:spLocks noGrp="1" noChangeArrowheads="1"/>
          </p:cNvSpPr>
          <p:nvPr>
            <p:ph type="title"/>
          </p:nvPr>
        </p:nvSpPr>
        <p:spPr/>
        <p:txBody>
          <a:bodyPr/>
          <a:lstStyle/>
          <a:p>
            <a:pPr>
              <a:defRPr/>
            </a:pPr>
            <a:r>
              <a:rPr lang="en-AU" altLang="en-US" sz="4000" dirty="0"/>
              <a:t>Long-term follow-up of differentiated thyroid cancer</a:t>
            </a:r>
          </a:p>
        </p:txBody>
      </p:sp>
      <p:sp>
        <p:nvSpPr>
          <p:cNvPr id="95235" name="Rectangle 3">
            <a:extLst>
              <a:ext uri="{FF2B5EF4-FFF2-40B4-BE49-F238E27FC236}">
                <a16:creationId xmlns:a16="http://schemas.microsoft.com/office/drawing/2014/main" id="{96B21481-21AC-4957-9E34-1684565DF4D4}"/>
              </a:ext>
            </a:extLst>
          </p:cNvPr>
          <p:cNvSpPr>
            <a:spLocks noGrp="1" noChangeArrowheads="1"/>
          </p:cNvSpPr>
          <p:nvPr>
            <p:ph type="body" idx="1"/>
          </p:nvPr>
        </p:nvSpPr>
        <p:spPr/>
        <p:txBody>
          <a:bodyPr>
            <a:normAutofit fontScale="85000" lnSpcReduction="20000"/>
          </a:bodyPr>
          <a:lstStyle/>
          <a:p>
            <a:pPr>
              <a:defRPr/>
            </a:pPr>
            <a:r>
              <a:rPr lang="en-AU" altLang="en-US" dirty="0"/>
              <a:t>Late recurrences may occur</a:t>
            </a:r>
          </a:p>
          <a:p>
            <a:pPr>
              <a:defRPr/>
            </a:pPr>
            <a:r>
              <a:rPr lang="en-AU" altLang="en-US" dirty="0"/>
              <a:t>Annual physical examination</a:t>
            </a:r>
          </a:p>
          <a:p>
            <a:pPr>
              <a:defRPr/>
            </a:pPr>
            <a:r>
              <a:rPr lang="en-AU" altLang="en-US" dirty="0"/>
              <a:t>TSH – aim for suppression – duration depends on risk</a:t>
            </a:r>
          </a:p>
          <a:p>
            <a:pPr>
              <a:defRPr/>
            </a:pPr>
            <a:r>
              <a:rPr lang="en-AU" altLang="en-US" dirty="0"/>
              <a:t>Thyroglobulin</a:t>
            </a:r>
          </a:p>
          <a:p>
            <a:pPr lvl="1">
              <a:defRPr/>
            </a:pPr>
            <a:r>
              <a:rPr lang="en-AU" altLang="en-US" dirty="0"/>
              <a:t>Measure of thyroid tissue in body</a:t>
            </a:r>
          </a:p>
          <a:p>
            <a:pPr lvl="1">
              <a:defRPr/>
            </a:pPr>
            <a:r>
              <a:rPr lang="en-AU" altLang="en-US" dirty="0"/>
              <a:t>Should be undetectable after surgery/</a:t>
            </a:r>
            <a:r>
              <a:rPr lang="en-AU" altLang="en-US" baseline="30000" dirty="0"/>
              <a:t>131</a:t>
            </a:r>
            <a:r>
              <a:rPr lang="en-AU" altLang="en-US" dirty="0"/>
              <a:t>I</a:t>
            </a:r>
          </a:p>
          <a:p>
            <a:pPr>
              <a:defRPr/>
            </a:pPr>
            <a:r>
              <a:rPr lang="en-AU" altLang="en-US" dirty="0"/>
              <a:t>Thyroglobulin antibody</a:t>
            </a:r>
          </a:p>
          <a:p>
            <a:pPr lvl="1">
              <a:defRPr/>
            </a:pPr>
            <a:r>
              <a:rPr lang="en-AU" altLang="en-US" dirty="0"/>
              <a:t>Can interfere with Thyroglobulin</a:t>
            </a:r>
          </a:p>
          <a:p>
            <a:pPr>
              <a:defRPr/>
            </a:pPr>
            <a:r>
              <a:rPr lang="en-AU" altLang="en-US" dirty="0"/>
              <a:t>1-5 yearly thyroid ultrasound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881-3CBF-4E82-8574-FDBDF871F448}"/>
              </a:ext>
            </a:extLst>
          </p:cNvPr>
          <p:cNvSpPr>
            <a:spLocks noGrp="1"/>
          </p:cNvSpPr>
          <p:nvPr>
            <p:ph type="title"/>
          </p:nvPr>
        </p:nvSpPr>
        <p:spPr/>
        <p:txBody>
          <a:bodyPr/>
          <a:lstStyle/>
          <a:p>
            <a:pPr>
              <a:defRPr/>
            </a:pPr>
            <a:r>
              <a:rPr lang="en-AU" dirty="0" err="1"/>
              <a:t>Overdiagnosis</a:t>
            </a:r>
            <a:r>
              <a:rPr lang="en-AU" dirty="0"/>
              <a:t> of thyroid cancer</a:t>
            </a:r>
          </a:p>
        </p:txBody>
      </p:sp>
      <p:sp>
        <p:nvSpPr>
          <p:cNvPr id="3" name="Content Placeholder 2">
            <a:extLst>
              <a:ext uri="{FF2B5EF4-FFF2-40B4-BE49-F238E27FC236}">
                <a16:creationId xmlns:a16="http://schemas.microsoft.com/office/drawing/2014/main" id="{5CCBCECB-9E56-498F-88CF-CB8073D1E38E}"/>
              </a:ext>
            </a:extLst>
          </p:cNvPr>
          <p:cNvSpPr>
            <a:spLocks noGrp="1"/>
          </p:cNvSpPr>
          <p:nvPr>
            <p:ph idx="1"/>
          </p:nvPr>
        </p:nvSpPr>
        <p:spPr/>
        <p:txBody>
          <a:bodyPr>
            <a:normAutofit fontScale="92500" lnSpcReduction="20000"/>
          </a:bodyPr>
          <a:lstStyle/>
          <a:p>
            <a:pPr>
              <a:defRPr/>
            </a:pPr>
            <a:r>
              <a:rPr lang="en-AU" dirty="0"/>
              <a:t>Diagnosis tripled in USA last 30y</a:t>
            </a:r>
          </a:p>
          <a:p>
            <a:pPr lvl="1">
              <a:defRPr/>
            </a:pPr>
            <a:r>
              <a:rPr lang="en-AU" dirty="0"/>
              <a:t>Little change in some developed countries</a:t>
            </a:r>
          </a:p>
          <a:p>
            <a:pPr>
              <a:defRPr/>
            </a:pPr>
            <a:r>
              <a:rPr lang="en-AU" dirty="0"/>
              <a:t>Mortality unchanged over last 35y</a:t>
            </a:r>
          </a:p>
          <a:p>
            <a:pPr>
              <a:defRPr/>
            </a:pPr>
            <a:r>
              <a:rPr lang="en-AU" dirty="0"/>
              <a:t>Usually good prognosis</a:t>
            </a:r>
          </a:p>
          <a:p>
            <a:pPr lvl="1">
              <a:defRPr/>
            </a:pPr>
            <a:r>
              <a:rPr lang="en-AU" altLang="en-US" dirty="0"/>
              <a:t>Papillary cancer, nodules &lt;20 mm: 99% alive 20y</a:t>
            </a:r>
          </a:p>
          <a:p>
            <a:pPr lvl="1">
              <a:defRPr/>
            </a:pPr>
            <a:r>
              <a:rPr lang="en-AU" altLang="en-US" dirty="0"/>
              <a:t>Small pulmonary </a:t>
            </a:r>
            <a:r>
              <a:rPr lang="en-AU" altLang="en-US" dirty="0" err="1"/>
              <a:t>mets</a:t>
            </a:r>
            <a:r>
              <a:rPr lang="en-AU" altLang="en-US" dirty="0"/>
              <a:t>, nil outside neck: 10y survival 30-50%</a:t>
            </a:r>
          </a:p>
          <a:p>
            <a:pPr lvl="1">
              <a:defRPr/>
            </a:pPr>
            <a:r>
              <a:rPr lang="en-AU" altLang="en-US" dirty="0"/>
              <a:t>Some primaries (&lt;1cm), involved nodes may be watched without intervention</a:t>
            </a:r>
          </a:p>
          <a:p>
            <a:pPr lvl="1">
              <a:defRPr/>
            </a:pPr>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BB852FB-F725-478B-ADFA-664A07DB30BE}"/>
              </a:ext>
            </a:extLst>
          </p:cNvPr>
          <p:cNvSpPr>
            <a:spLocks noGrp="1" noChangeArrowheads="1"/>
          </p:cNvSpPr>
          <p:nvPr>
            <p:ph type="title"/>
          </p:nvPr>
        </p:nvSpPr>
        <p:spPr/>
        <p:txBody>
          <a:bodyPr/>
          <a:lstStyle/>
          <a:p>
            <a:pPr eaLnBrk="1" hangingPunct="1">
              <a:defRPr/>
            </a:pPr>
            <a:r>
              <a:rPr lang="en-AU" dirty="0"/>
              <a:t>Investigation of thyroid nodules</a:t>
            </a:r>
          </a:p>
        </p:txBody>
      </p:sp>
      <p:sp>
        <p:nvSpPr>
          <p:cNvPr id="61443" name="Rectangle 3">
            <a:extLst>
              <a:ext uri="{FF2B5EF4-FFF2-40B4-BE49-F238E27FC236}">
                <a16:creationId xmlns:a16="http://schemas.microsoft.com/office/drawing/2014/main" id="{59389CDA-8245-4576-84C3-02D8A77F137F}"/>
              </a:ext>
            </a:extLst>
          </p:cNvPr>
          <p:cNvSpPr>
            <a:spLocks noGrp="1" noChangeArrowheads="1"/>
          </p:cNvSpPr>
          <p:nvPr>
            <p:ph type="body" idx="1"/>
          </p:nvPr>
        </p:nvSpPr>
        <p:spPr/>
        <p:txBody>
          <a:bodyPr/>
          <a:lstStyle/>
          <a:p>
            <a:pPr eaLnBrk="1" hangingPunct="1">
              <a:defRPr/>
            </a:pPr>
            <a:r>
              <a:rPr lang="en-AU" altLang="en-US" dirty="0"/>
              <a:t>Examination/history</a:t>
            </a:r>
          </a:p>
          <a:p>
            <a:pPr eaLnBrk="1" hangingPunct="1">
              <a:defRPr/>
            </a:pPr>
            <a:r>
              <a:rPr lang="en-AU" altLang="en-US" dirty="0"/>
              <a:t>Thyroid function</a:t>
            </a:r>
          </a:p>
          <a:p>
            <a:pPr eaLnBrk="1" hangingPunct="1">
              <a:defRPr/>
            </a:pPr>
            <a:r>
              <a:rPr lang="en-AU" altLang="en-US" dirty="0"/>
              <a:t>Nuclear scan if low TSH</a:t>
            </a:r>
          </a:p>
          <a:p>
            <a:pPr eaLnBrk="1" hangingPunct="1">
              <a:defRPr/>
            </a:pPr>
            <a:r>
              <a:rPr lang="en-AU" altLang="en-US" dirty="0"/>
              <a:t>Ultrasound</a:t>
            </a:r>
          </a:p>
          <a:p>
            <a:pPr eaLnBrk="1" hangingPunct="1">
              <a:defRPr/>
            </a:pPr>
            <a:r>
              <a:rPr lang="en-AU" altLang="en-US" dirty="0"/>
              <a:t>Fine needle aspiration if suspicious</a:t>
            </a:r>
          </a:p>
          <a:p>
            <a:pPr eaLnBrk="1" hangingPunct="1">
              <a:defRPr/>
            </a:pPr>
            <a:r>
              <a:rPr lang="en-AU" altLang="en-US" dirty="0"/>
              <a:t>Total/partial thyroidectomy if FNA suspicious</a:t>
            </a:r>
          </a:p>
          <a:p>
            <a:pPr eaLnBrk="1" hangingPunct="1">
              <a:defRPr/>
            </a:pPr>
            <a:endParaRPr lang="en-AU" altLang="en-US" dirty="0"/>
          </a:p>
        </p:txBody>
      </p:sp>
      <p:sp>
        <p:nvSpPr>
          <p:cNvPr id="51204" name="AutoShape 5">
            <a:extLst>
              <a:ext uri="{FF2B5EF4-FFF2-40B4-BE49-F238E27FC236}">
                <a16:creationId xmlns:a16="http://schemas.microsoft.com/office/drawing/2014/main" id="{FA8D944B-63D2-4560-A2CC-A43831FB3243}"/>
              </a:ext>
            </a:extLst>
          </p:cNvPr>
          <p:cNvSpPr>
            <a:spLocks noChangeArrowheads="1"/>
          </p:cNvSpPr>
          <p:nvPr/>
        </p:nvSpPr>
        <p:spPr bwMode="auto">
          <a:xfrm>
            <a:off x="152400" y="2133600"/>
            <a:ext cx="609600" cy="3733800"/>
          </a:xfrm>
          <a:prstGeom prst="downArrow">
            <a:avLst>
              <a:gd name="adj1" fmla="val 50000"/>
              <a:gd name="adj2" fmla="val 153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E3C0CCA-F70A-4D3B-B44C-3F60C09BA4E1}"/>
              </a:ext>
            </a:extLst>
          </p:cNvPr>
          <p:cNvSpPr>
            <a:spLocks noGrp="1" noChangeArrowheads="1"/>
          </p:cNvSpPr>
          <p:nvPr>
            <p:ph type="title"/>
          </p:nvPr>
        </p:nvSpPr>
        <p:spPr/>
        <p:txBody>
          <a:bodyPr/>
          <a:lstStyle/>
          <a:p>
            <a:pPr eaLnBrk="1" hangingPunct="1">
              <a:defRPr/>
            </a:pPr>
            <a:r>
              <a:rPr lang="en-AU" dirty="0"/>
              <a:t>Ultrasound</a:t>
            </a:r>
          </a:p>
        </p:txBody>
      </p:sp>
      <p:sp>
        <p:nvSpPr>
          <p:cNvPr id="62467" name="Rectangle 3">
            <a:extLst>
              <a:ext uri="{FF2B5EF4-FFF2-40B4-BE49-F238E27FC236}">
                <a16:creationId xmlns:a16="http://schemas.microsoft.com/office/drawing/2014/main" id="{BE16422E-9830-40C4-99F9-D107F76459A9}"/>
              </a:ext>
            </a:extLst>
          </p:cNvPr>
          <p:cNvSpPr>
            <a:spLocks noGrp="1" noChangeArrowheads="1"/>
          </p:cNvSpPr>
          <p:nvPr>
            <p:ph type="body" sz="half" idx="1"/>
          </p:nvPr>
        </p:nvSpPr>
        <p:spPr/>
        <p:txBody>
          <a:bodyPr/>
          <a:lstStyle/>
          <a:p>
            <a:pPr eaLnBrk="1" hangingPunct="1">
              <a:buFont typeface="Wingdings" panose="05000000000000000000" pitchFamily="2" charset="2"/>
              <a:buNone/>
              <a:defRPr/>
            </a:pPr>
            <a:r>
              <a:rPr lang="en-AU">
                <a:solidFill>
                  <a:srgbClr val="FFFF00"/>
                </a:solidFill>
              </a:rPr>
              <a:t>Increased risk</a:t>
            </a:r>
          </a:p>
          <a:p>
            <a:pPr eaLnBrk="1" hangingPunct="1">
              <a:defRPr/>
            </a:pPr>
            <a:r>
              <a:rPr lang="en-AU"/>
              <a:t>Hypoechoic</a:t>
            </a:r>
          </a:p>
          <a:p>
            <a:pPr eaLnBrk="1" hangingPunct="1">
              <a:defRPr/>
            </a:pPr>
            <a:r>
              <a:rPr lang="en-AU"/>
              <a:t>Microcalcification</a:t>
            </a:r>
          </a:p>
          <a:p>
            <a:pPr eaLnBrk="1" hangingPunct="1">
              <a:defRPr/>
            </a:pPr>
            <a:r>
              <a:rPr lang="en-AU"/>
              <a:t>Central vascularity</a:t>
            </a:r>
          </a:p>
          <a:p>
            <a:pPr eaLnBrk="1" hangingPunct="1">
              <a:defRPr/>
            </a:pPr>
            <a:r>
              <a:rPr lang="en-AU"/>
              <a:t>Irregular margin</a:t>
            </a:r>
          </a:p>
          <a:p>
            <a:pPr eaLnBrk="1" hangingPunct="1">
              <a:defRPr/>
            </a:pPr>
            <a:r>
              <a:rPr lang="en-AU"/>
              <a:t>Taller than wide</a:t>
            </a:r>
          </a:p>
          <a:p>
            <a:pPr eaLnBrk="1" hangingPunct="1">
              <a:defRPr/>
            </a:pPr>
            <a:r>
              <a:rPr lang="en-AU"/>
              <a:t>Enlarging</a:t>
            </a:r>
          </a:p>
        </p:txBody>
      </p:sp>
      <p:sp>
        <p:nvSpPr>
          <p:cNvPr id="62468" name="Rectangle 4">
            <a:extLst>
              <a:ext uri="{FF2B5EF4-FFF2-40B4-BE49-F238E27FC236}">
                <a16:creationId xmlns:a16="http://schemas.microsoft.com/office/drawing/2014/main" id="{1DE2F547-B37B-4B99-B261-4CAC1E552A60}"/>
              </a:ext>
            </a:extLst>
          </p:cNvPr>
          <p:cNvSpPr>
            <a:spLocks noGrp="1" noChangeArrowheads="1"/>
          </p:cNvSpPr>
          <p:nvPr>
            <p:ph type="body" sz="half" idx="2"/>
          </p:nvPr>
        </p:nvSpPr>
        <p:spPr/>
        <p:txBody>
          <a:bodyPr/>
          <a:lstStyle/>
          <a:p>
            <a:pPr eaLnBrk="1" hangingPunct="1">
              <a:buFont typeface="Wingdings" panose="05000000000000000000" pitchFamily="2" charset="2"/>
              <a:buNone/>
              <a:defRPr/>
            </a:pPr>
            <a:r>
              <a:rPr lang="en-AU" dirty="0">
                <a:solidFill>
                  <a:srgbClr val="FFFF00"/>
                </a:solidFill>
              </a:rPr>
              <a:t>Reduced risk</a:t>
            </a:r>
          </a:p>
          <a:p>
            <a:pPr eaLnBrk="1" hangingPunct="1">
              <a:defRPr/>
            </a:pPr>
            <a:r>
              <a:rPr lang="en-AU" dirty="0"/>
              <a:t>&lt;1cm (don’t FNA)</a:t>
            </a:r>
          </a:p>
          <a:p>
            <a:pPr eaLnBrk="1" hangingPunct="1">
              <a:defRPr/>
            </a:pPr>
            <a:r>
              <a:rPr lang="en-AU" dirty="0"/>
              <a:t>Hyperechoic</a:t>
            </a:r>
          </a:p>
          <a:p>
            <a:pPr eaLnBrk="1" hangingPunct="1">
              <a:defRPr/>
            </a:pPr>
            <a:r>
              <a:rPr lang="en-AU" dirty="0"/>
              <a:t>Coarse calcification</a:t>
            </a:r>
          </a:p>
          <a:p>
            <a:pPr eaLnBrk="1" hangingPunct="1">
              <a:defRPr/>
            </a:pPr>
            <a:r>
              <a:rPr lang="en-AU" dirty="0" err="1"/>
              <a:t>Periph</a:t>
            </a:r>
            <a:r>
              <a:rPr lang="en-AU" dirty="0"/>
              <a:t> vascularity</a:t>
            </a:r>
          </a:p>
          <a:p>
            <a:pPr eaLnBrk="1" hangingPunct="1">
              <a:defRPr/>
            </a:pPr>
            <a:r>
              <a:rPr lang="en-AU" dirty="0"/>
              <a:t>Spongiform</a:t>
            </a:r>
          </a:p>
          <a:p>
            <a:pPr eaLnBrk="1" hangingPunct="1">
              <a:defRPr/>
            </a:pPr>
            <a:r>
              <a:rPr lang="en-AU" dirty="0"/>
              <a:t>“Comet tail”</a:t>
            </a:r>
          </a:p>
        </p:txBody>
      </p:sp>
      <p:sp>
        <p:nvSpPr>
          <p:cNvPr id="52229" name="TextBox 1">
            <a:extLst>
              <a:ext uri="{FF2B5EF4-FFF2-40B4-BE49-F238E27FC236}">
                <a16:creationId xmlns:a16="http://schemas.microsoft.com/office/drawing/2014/main" id="{C19EB846-2D1F-415D-8B5E-5AF94758D5AF}"/>
              </a:ext>
            </a:extLst>
          </p:cNvPr>
          <p:cNvSpPr txBox="1">
            <a:spLocks noChangeArrowheads="1"/>
          </p:cNvSpPr>
          <p:nvPr/>
        </p:nvSpPr>
        <p:spPr bwMode="auto">
          <a:xfrm>
            <a:off x="1692275" y="5661025"/>
            <a:ext cx="5759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AU" altLang="en-US" sz="2800"/>
              <a:t>Requires experienced radiologist</a:t>
            </a:r>
            <a:r>
              <a:rPr lang="en-AU" altLang="en-US" sz="3600"/>
              <a:t>!</a:t>
            </a:r>
            <a:endParaRPr lang="en-AU"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6AA7-D9A3-1F4B-C48A-1607B5689C2D}"/>
              </a:ext>
            </a:extLst>
          </p:cNvPr>
          <p:cNvSpPr>
            <a:spLocks noGrp="1"/>
          </p:cNvSpPr>
          <p:nvPr>
            <p:ph type="title"/>
          </p:nvPr>
        </p:nvSpPr>
        <p:spPr>
          <a:xfrm>
            <a:off x="251520" y="260648"/>
            <a:ext cx="2647256" cy="1431925"/>
          </a:xfrm>
        </p:spPr>
        <p:txBody>
          <a:bodyPr/>
          <a:lstStyle/>
          <a:p>
            <a:r>
              <a:rPr lang="en-AU" dirty="0"/>
              <a:t>TIRADS Grading</a:t>
            </a:r>
          </a:p>
        </p:txBody>
      </p:sp>
      <p:pic>
        <p:nvPicPr>
          <p:cNvPr id="4" name="Picture 3">
            <a:extLst>
              <a:ext uri="{FF2B5EF4-FFF2-40B4-BE49-F238E27FC236}">
                <a16:creationId xmlns:a16="http://schemas.microsoft.com/office/drawing/2014/main" id="{CF2FB08D-6279-698B-A287-8D5156BF67C8}"/>
              </a:ext>
            </a:extLst>
          </p:cNvPr>
          <p:cNvPicPr>
            <a:picLocks noChangeAspect="1"/>
          </p:cNvPicPr>
          <p:nvPr/>
        </p:nvPicPr>
        <p:blipFill>
          <a:blip r:embed="rId2"/>
          <a:stretch>
            <a:fillRect/>
          </a:stretch>
        </p:blipFill>
        <p:spPr>
          <a:xfrm>
            <a:off x="3040021" y="0"/>
            <a:ext cx="6103979" cy="6858000"/>
          </a:xfrm>
          <a:prstGeom prst="rect">
            <a:avLst/>
          </a:prstGeom>
        </p:spPr>
      </p:pic>
      <p:sp>
        <p:nvSpPr>
          <p:cNvPr id="5" name="TextBox 4">
            <a:extLst>
              <a:ext uri="{FF2B5EF4-FFF2-40B4-BE49-F238E27FC236}">
                <a16:creationId xmlns:a16="http://schemas.microsoft.com/office/drawing/2014/main" id="{D4E59F8C-F764-0B36-8BBD-6D0F09FF3E6F}"/>
              </a:ext>
            </a:extLst>
          </p:cNvPr>
          <p:cNvSpPr txBox="1"/>
          <p:nvPr/>
        </p:nvSpPr>
        <p:spPr>
          <a:xfrm>
            <a:off x="251520" y="2924944"/>
            <a:ext cx="2647256" cy="3168352"/>
          </a:xfrm>
          <a:prstGeom prst="rect">
            <a:avLst/>
          </a:prstGeom>
          <a:noFill/>
        </p:spPr>
        <p:txBody>
          <a:bodyPr wrap="none" rtlCol="0">
            <a:normAutofit/>
          </a:bodyPr>
          <a:lstStyle/>
          <a:p>
            <a:r>
              <a:rPr lang="en-AU" sz="3200" u="sng" dirty="0"/>
              <a:t>T</a:t>
            </a:r>
            <a:r>
              <a:rPr lang="en-AU" sz="3200" dirty="0"/>
              <a:t>hyroid</a:t>
            </a:r>
          </a:p>
          <a:p>
            <a:r>
              <a:rPr lang="en-AU" sz="3200" u="sng" dirty="0"/>
              <a:t>I</a:t>
            </a:r>
            <a:r>
              <a:rPr lang="en-AU" sz="3200" dirty="0"/>
              <a:t>maging</a:t>
            </a:r>
          </a:p>
          <a:p>
            <a:r>
              <a:rPr lang="en-AU" sz="3200" u="sng" dirty="0"/>
              <a:t>R</a:t>
            </a:r>
            <a:r>
              <a:rPr lang="en-AU" sz="3200" dirty="0"/>
              <a:t>eporting and</a:t>
            </a:r>
          </a:p>
          <a:p>
            <a:r>
              <a:rPr lang="en-AU" sz="3200" u="sng" dirty="0"/>
              <a:t>D</a:t>
            </a:r>
            <a:r>
              <a:rPr lang="en-AU" sz="3200" dirty="0"/>
              <a:t>ata</a:t>
            </a:r>
          </a:p>
          <a:p>
            <a:r>
              <a:rPr lang="en-AU" sz="3200" u="sng" dirty="0"/>
              <a:t>S</a:t>
            </a:r>
            <a:r>
              <a:rPr lang="en-AU" sz="3200" dirty="0"/>
              <a:t>ystems</a:t>
            </a:r>
          </a:p>
        </p:txBody>
      </p:sp>
      <p:sp>
        <p:nvSpPr>
          <p:cNvPr id="6" name="TextBox 5">
            <a:extLst>
              <a:ext uri="{FF2B5EF4-FFF2-40B4-BE49-F238E27FC236}">
                <a16:creationId xmlns:a16="http://schemas.microsoft.com/office/drawing/2014/main" id="{BC2542AD-C5BF-E176-323E-DA0EEFF083B7}"/>
              </a:ext>
            </a:extLst>
          </p:cNvPr>
          <p:cNvSpPr txBox="1"/>
          <p:nvPr/>
        </p:nvSpPr>
        <p:spPr>
          <a:xfrm>
            <a:off x="256793" y="6237312"/>
            <a:ext cx="1872208" cy="360040"/>
          </a:xfrm>
          <a:prstGeom prst="rect">
            <a:avLst/>
          </a:prstGeom>
          <a:noFill/>
        </p:spPr>
        <p:txBody>
          <a:bodyPr wrap="none" rtlCol="0">
            <a:normAutofit lnSpcReduction="10000"/>
          </a:bodyPr>
          <a:lstStyle/>
          <a:p>
            <a:r>
              <a:rPr lang="en-AU" dirty="0"/>
              <a:t>researchgate.net</a:t>
            </a:r>
          </a:p>
        </p:txBody>
      </p:sp>
    </p:spTree>
    <p:extLst>
      <p:ext uri="{BB962C8B-B14F-4D97-AF65-F5344CB8AC3E}">
        <p14:creationId xmlns:p14="http://schemas.microsoft.com/office/powerpoint/2010/main" val="942561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9939-37DC-4B4D-9427-FB7C255D5C45}"/>
              </a:ext>
            </a:extLst>
          </p:cNvPr>
          <p:cNvSpPr>
            <a:spLocks noGrp="1"/>
          </p:cNvSpPr>
          <p:nvPr>
            <p:ph type="title"/>
          </p:nvPr>
        </p:nvSpPr>
        <p:spPr/>
        <p:txBody>
          <a:bodyPr/>
          <a:lstStyle/>
          <a:p>
            <a:pPr>
              <a:defRPr/>
            </a:pPr>
            <a:r>
              <a:rPr lang="en-AU" dirty="0"/>
              <a:t>Adverse prognostic features</a:t>
            </a:r>
          </a:p>
        </p:txBody>
      </p:sp>
      <p:sp>
        <p:nvSpPr>
          <p:cNvPr id="3" name="Content Placeholder 2">
            <a:extLst>
              <a:ext uri="{FF2B5EF4-FFF2-40B4-BE49-F238E27FC236}">
                <a16:creationId xmlns:a16="http://schemas.microsoft.com/office/drawing/2014/main" id="{57D5454F-A65F-4777-AAA9-C469C3A79429}"/>
              </a:ext>
            </a:extLst>
          </p:cNvPr>
          <p:cNvSpPr>
            <a:spLocks noGrp="1"/>
          </p:cNvSpPr>
          <p:nvPr>
            <p:ph idx="1"/>
          </p:nvPr>
        </p:nvSpPr>
        <p:spPr>
          <a:xfrm>
            <a:off x="1066800" y="1981200"/>
            <a:ext cx="7543800" cy="4111625"/>
          </a:xfrm>
        </p:spPr>
        <p:txBody>
          <a:bodyPr>
            <a:noAutofit/>
          </a:bodyPr>
          <a:lstStyle/>
          <a:p>
            <a:pPr>
              <a:lnSpc>
                <a:spcPct val="80000"/>
              </a:lnSpc>
              <a:defRPr/>
            </a:pPr>
            <a:r>
              <a:rPr lang="en-AU" altLang="en-US" sz="2800" dirty="0"/>
              <a:t>Adverse prognostic features</a:t>
            </a:r>
          </a:p>
          <a:p>
            <a:pPr lvl="1">
              <a:lnSpc>
                <a:spcPct val="80000"/>
              </a:lnSpc>
              <a:defRPr/>
            </a:pPr>
            <a:r>
              <a:rPr lang="en-AU" altLang="en-US" sz="2400" dirty="0"/>
              <a:t>Age &gt; 45y (</a:t>
            </a:r>
            <a:r>
              <a:rPr lang="en-AU" altLang="en-US" sz="2400" dirty="0" err="1"/>
              <a:t>esp</a:t>
            </a:r>
            <a:r>
              <a:rPr lang="en-AU" altLang="en-US" sz="2400" dirty="0"/>
              <a:t> with nodal involvement)</a:t>
            </a:r>
          </a:p>
          <a:p>
            <a:pPr lvl="1">
              <a:lnSpc>
                <a:spcPct val="80000"/>
              </a:lnSpc>
              <a:defRPr/>
            </a:pPr>
            <a:r>
              <a:rPr lang="en-AU" altLang="en-US" sz="2400" dirty="0"/>
              <a:t>Male gender</a:t>
            </a:r>
          </a:p>
          <a:p>
            <a:pPr lvl="1">
              <a:lnSpc>
                <a:spcPct val="80000"/>
              </a:lnSpc>
              <a:defRPr/>
            </a:pPr>
            <a:r>
              <a:rPr lang="en-AU" altLang="en-US" sz="2400" dirty="0"/>
              <a:t>Large tumours (</a:t>
            </a:r>
            <a:r>
              <a:rPr lang="en-AU" altLang="en-US" sz="2400" dirty="0" err="1"/>
              <a:t>eg</a:t>
            </a:r>
            <a:r>
              <a:rPr lang="en-AU" altLang="en-US" sz="2400" dirty="0"/>
              <a:t>. 20y mortality 50% for &gt;7cm)</a:t>
            </a:r>
          </a:p>
          <a:p>
            <a:pPr lvl="1">
              <a:lnSpc>
                <a:spcPct val="80000"/>
              </a:lnSpc>
              <a:defRPr/>
            </a:pPr>
            <a:r>
              <a:rPr lang="en-AU" altLang="en-US" sz="2400" dirty="0"/>
              <a:t>Soft tissue invasion</a:t>
            </a:r>
          </a:p>
          <a:p>
            <a:pPr lvl="1">
              <a:lnSpc>
                <a:spcPct val="80000"/>
              </a:lnSpc>
              <a:defRPr/>
            </a:pPr>
            <a:r>
              <a:rPr lang="en-AU" altLang="en-US" sz="2400" dirty="0"/>
              <a:t>Distant metastases</a:t>
            </a:r>
          </a:p>
          <a:p>
            <a:pPr lvl="1">
              <a:lnSpc>
                <a:spcPct val="80000"/>
              </a:lnSpc>
              <a:defRPr/>
            </a:pPr>
            <a:r>
              <a:rPr lang="en-AU" altLang="en-US" sz="2400" dirty="0"/>
              <a:t>Histological features </a:t>
            </a:r>
            <a:r>
              <a:rPr lang="en-AU" altLang="en-US" sz="2400" dirty="0" err="1"/>
              <a:t>eg.</a:t>
            </a:r>
            <a:r>
              <a:rPr lang="en-AU" altLang="en-US" sz="2400" dirty="0"/>
              <a:t> </a:t>
            </a:r>
            <a:r>
              <a:rPr lang="en-AU" altLang="en-US" sz="2400" dirty="0" err="1"/>
              <a:t>Hurthle</a:t>
            </a:r>
            <a:r>
              <a:rPr lang="en-AU" altLang="en-US" sz="2400" dirty="0"/>
              <a:t> cell, tall cell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653F967-87F9-4255-91AC-C5C528560E0C}"/>
              </a:ext>
            </a:extLst>
          </p:cNvPr>
          <p:cNvSpPr>
            <a:spLocks noGrp="1" noChangeArrowheads="1"/>
          </p:cNvSpPr>
          <p:nvPr>
            <p:ph type="title"/>
          </p:nvPr>
        </p:nvSpPr>
        <p:spPr/>
        <p:txBody>
          <a:bodyPr/>
          <a:lstStyle/>
          <a:p>
            <a:pPr>
              <a:defRPr/>
            </a:pPr>
            <a:r>
              <a:rPr lang="en-AU" altLang="en-US"/>
              <a:t>Indications for neck ultrasound</a:t>
            </a:r>
          </a:p>
        </p:txBody>
      </p:sp>
      <p:sp>
        <p:nvSpPr>
          <p:cNvPr id="137219" name="Rectangle 3">
            <a:extLst>
              <a:ext uri="{FF2B5EF4-FFF2-40B4-BE49-F238E27FC236}">
                <a16:creationId xmlns:a16="http://schemas.microsoft.com/office/drawing/2014/main" id="{F5E98889-F198-446C-886F-9831A34E1F71}"/>
              </a:ext>
            </a:extLst>
          </p:cNvPr>
          <p:cNvSpPr>
            <a:spLocks noGrp="1" noChangeArrowheads="1"/>
          </p:cNvSpPr>
          <p:nvPr>
            <p:ph type="body" idx="1"/>
          </p:nvPr>
        </p:nvSpPr>
        <p:spPr/>
        <p:txBody>
          <a:bodyPr/>
          <a:lstStyle/>
          <a:p>
            <a:pPr>
              <a:defRPr/>
            </a:pPr>
            <a:r>
              <a:rPr lang="en-AU" altLang="en-US"/>
              <a:t>Suspicion of thyroid cancer</a:t>
            </a:r>
          </a:p>
          <a:p>
            <a:pPr>
              <a:defRPr/>
            </a:pPr>
            <a:r>
              <a:rPr lang="en-AU" altLang="en-US"/>
              <a:t>Clinical lump in neck</a:t>
            </a:r>
          </a:p>
          <a:p>
            <a:pPr>
              <a:defRPr/>
            </a:pPr>
            <a:r>
              <a:rPr lang="en-AU" altLang="en-US"/>
              <a:t>Goitre (may be large nodule)</a:t>
            </a:r>
          </a:p>
          <a:p>
            <a:pPr>
              <a:defRPr/>
            </a:pPr>
            <a:r>
              <a:rPr lang="en-AU" altLang="en-US"/>
              <a:t>Nodule on other imaging modality</a:t>
            </a:r>
          </a:p>
          <a:p>
            <a:pPr>
              <a:defRPr/>
            </a:pPr>
            <a:r>
              <a:rPr lang="en-AU" altLang="en-US"/>
              <a:t>Symptoms suggestive of neck mass</a:t>
            </a:r>
          </a:p>
          <a:p>
            <a:pPr>
              <a:defRPr/>
            </a:pPr>
            <a:r>
              <a:rPr lang="en-AU" altLang="en-US"/>
              <a:t>Cold nodules on nuclear scan (not necessarily high risk)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504D-EF50-4A3E-816A-02D5A47846BA}"/>
              </a:ext>
            </a:extLst>
          </p:cNvPr>
          <p:cNvSpPr>
            <a:spLocks noGrp="1"/>
          </p:cNvSpPr>
          <p:nvPr>
            <p:ph type="title"/>
          </p:nvPr>
        </p:nvSpPr>
        <p:spPr/>
        <p:txBody>
          <a:bodyPr/>
          <a:lstStyle/>
          <a:p>
            <a:pPr>
              <a:defRPr/>
            </a:pPr>
            <a:r>
              <a:rPr lang="en-AU" dirty="0"/>
              <a:t>Case 5</a:t>
            </a:r>
          </a:p>
        </p:txBody>
      </p:sp>
      <p:sp>
        <p:nvSpPr>
          <p:cNvPr id="3" name="Content Placeholder 2">
            <a:extLst>
              <a:ext uri="{FF2B5EF4-FFF2-40B4-BE49-F238E27FC236}">
                <a16:creationId xmlns:a16="http://schemas.microsoft.com/office/drawing/2014/main" id="{7E46CA7D-F54B-44FE-A1A4-C6CBF2D15530}"/>
              </a:ext>
            </a:extLst>
          </p:cNvPr>
          <p:cNvSpPr>
            <a:spLocks noGrp="1"/>
          </p:cNvSpPr>
          <p:nvPr>
            <p:ph idx="1"/>
          </p:nvPr>
        </p:nvSpPr>
        <p:spPr/>
        <p:txBody>
          <a:bodyPr/>
          <a:lstStyle/>
          <a:p>
            <a:pPr>
              <a:defRPr/>
            </a:pPr>
            <a:r>
              <a:rPr lang="en-AU" dirty="0"/>
              <a:t>25 y/o lady</a:t>
            </a:r>
          </a:p>
          <a:p>
            <a:pPr>
              <a:defRPr/>
            </a:pPr>
            <a:r>
              <a:rPr lang="en-AU" dirty="0"/>
              <a:t>Weight gain 8kg over 6 months</a:t>
            </a:r>
          </a:p>
          <a:p>
            <a:pPr>
              <a:defRPr/>
            </a:pPr>
            <a:r>
              <a:rPr lang="en-AU" dirty="0"/>
              <a:t>Fatigue</a:t>
            </a:r>
          </a:p>
          <a:p>
            <a:pPr>
              <a:defRPr/>
            </a:pPr>
            <a:r>
              <a:rPr lang="en-AU" dirty="0"/>
              <a:t>Constipation</a:t>
            </a:r>
          </a:p>
          <a:p>
            <a:pPr>
              <a:defRPr/>
            </a:pPr>
            <a:r>
              <a:rPr lang="en-AU" dirty="0"/>
              <a:t>Dry skin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9B6-0950-46DE-8ED3-E63A72939297}"/>
              </a:ext>
            </a:extLst>
          </p:cNvPr>
          <p:cNvSpPr>
            <a:spLocks noGrp="1"/>
          </p:cNvSpPr>
          <p:nvPr>
            <p:ph type="title"/>
          </p:nvPr>
        </p:nvSpPr>
        <p:spPr/>
        <p:txBody>
          <a:bodyPr/>
          <a:lstStyle/>
          <a:p>
            <a:pPr>
              <a:defRPr/>
            </a:pPr>
            <a:r>
              <a:rPr lang="en-AU" dirty="0"/>
              <a:t>Examination</a:t>
            </a:r>
          </a:p>
        </p:txBody>
      </p:sp>
      <p:sp>
        <p:nvSpPr>
          <p:cNvPr id="3" name="Content Placeholder 2">
            <a:extLst>
              <a:ext uri="{FF2B5EF4-FFF2-40B4-BE49-F238E27FC236}">
                <a16:creationId xmlns:a16="http://schemas.microsoft.com/office/drawing/2014/main" id="{37A1D9D9-D664-4869-8753-1568FFA97F28}"/>
              </a:ext>
            </a:extLst>
          </p:cNvPr>
          <p:cNvSpPr>
            <a:spLocks noGrp="1"/>
          </p:cNvSpPr>
          <p:nvPr>
            <p:ph idx="1"/>
          </p:nvPr>
        </p:nvSpPr>
        <p:spPr/>
        <p:txBody>
          <a:bodyPr/>
          <a:lstStyle/>
          <a:p>
            <a:pPr>
              <a:defRPr/>
            </a:pPr>
            <a:r>
              <a:rPr lang="en-AU" dirty="0"/>
              <a:t>Pulse 60/min</a:t>
            </a:r>
          </a:p>
          <a:p>
            <a:pPr>
              <a:defRPr/>
            </a:pPr>
            <a:r>
              <a:rPr lang="en-AU" dirty="0"/>
              <a:t>Swollen face</a:t>
            </a:r>
          </a:p>
          <a:p>
            <a:pPr>
              <a:defRPr/>
            </a:pPr>
            <a:r>
              <a:rPr lang="en-AU" dirty="0"/>
              <a:t>Dry cool skin</a:t>
            </a:r>
          </a:p>
          <a:p>
            <a:pPr>
              <a:defRPr/>
            </a:pPr>
            <a:r>
              <a:rPr lang="en-AU" dirty="0"/>
              <a:t>Slow-relaxing reflexes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F352-F771-4795-A249-CF0DA1BD9BCE}"/>
              </a:ext>
            </a:extLst>
          </p:cNvPr>
          <p:cNvSpPr>
            <a:spLocks noGrp="1"/>
          </p:cNvSpPr>
          <p:nvPr>
            <p:ph type="title"/>
          </p:nvPr>
        </p:nvSpPr>
        <p:spPr/>
        <p:txBody>
          <a:bodyPr/>
          <a:lstStyle/>
          <a:p>
            <a:pPr>
              <a:defRPr/>
            </a:pPr>
            <a:r>
              <a:rPr lang="en-AU" dirty="0"/>
              <a:t>Investigations</a:t>
            </a:r>
          </a:p>
        </p:txBody>
      </p:sp>
      <p:sp>
        <p:nvSpPr>
          <p:cNvPr id="3" name="Content Placeholder 2">
            <a:extLst>
              <a:ext uri="{FF2B5EF4-FFF2-40B4-BE49-F238E27FC236}">
                <a16:creationId xmlns:a16="http://schemas.microsoft.com/office/drawing/2014/main" id="{97613F9A-499D-4A25-A119-A2FE826BE4E5}"/>
              </a:ext>
            </a:extLst>
          </p:cNvPr>
          <p:cNvSpPr>
            <a:spLocks noGrp="1"/>
          </p:cNvSpPr>
          <p:nvPr>
            <p:ph idx="1"/>
          </p:nvPr>
        </p:nvSpPr>
        <p:spPr>
          <a:xfrm>
            <a:off x="500063" y="1916113"/>
            <a:ext cx="8143875" cy="4114800"/>
          </a:xfrm>
        </p:spPr>
        <p:txBody>
          <a:bodyPr/>
          <a:lstStyle/>
          <a:p>
            <a:pPr>
              <a:tabLst>
                <a:tab pos="3946525" algn="l"/>
                <a:tab pos="6005513" algn="l"/>
              </a:tabLst>
              <a:defRPr/>
            </a:pPr>
            <a:r>
              <a:rPr lang="en-AU" dirty="0"/>
              <a:t>TSH	150 U/l	[0.5-4.4]</a:t>
            </a:r>
          </a:p>
          <a:p>
            <a:pPr>
              <a:tabLst>
                <a:tab pos="3946525" algn="l"/>
                <a:tab pos="6005513" algn="l"/>
              </a:tabLst>
              <a:defRPr/>
            </a:pPr>
            <a:r>
              <a:rPr lang="en-AU" dirty="0"/>
              <a:t>FT4	2 </a:t>
            </a:r>
            <a:r>
              <a:rPr lang="en-AU" dirty="0" err="1"/>
              <a:t>pmol</a:t>
            </a:r>
            <a:r>
              <a:rPr lang="en-AU" dirty="0"/>
              <a:t>/l	[8.2-22]</a:t>
            </a:r>
          </a:p>
          <a:p>
            <a:pPr>
              <a:tabLst>
                <a:tab pos="3946525" algn="l"/>
                <a:tab pos="6005513" algn="l"/>
              </a:tabLst>
              <a:defRPr/>
            </a:pPr>
            <a:r>
              <a:rPr lang="en-AU" dirty="0"/>
              <a:t>Anti-TPO	300IU/ml	[&lt;35]</a:t>
            </a:r>
          </a:p>
          <a:p>
            <a:pPr>
              <a:tabLst>
                <a:tab pos="3946525" algn="l"/>
                <a:tab pos="6005513" algn="l"/>
              </a:tabLst>
              <a:defRPr/>
            </a:pPr>
            <a:r>
              <a:rPr lang="en-AU" dirty="0"/>
              <a:t>Anti-Thyroglobulin	1609	[&lt;116]</a:t>
            </a:r>
          </a:p>
          <a:p>
            <a:pPr>
              <a:tabLst>
                <a:tab pos="3946525" algn="l"/>
                <a:tab pos="6005513" algn="l"/>
              </a:tabLst>
              <a:defRPr/>
            </a:pPr>
            <a:r>
              <a:rPr lang="en-AU" dirty="0"/>
              <a:t>Ultrasound</a:t>
            </a:r>
          </a:p>
          <a:p>
            <a:pPr marL="361950" indent="0">
              <a:buFont typeface="Wingdings" panose="05000000000000000000" pitchFamily="2" charset="2"/>
              <a:buNone/>
              <a:tabLst>
                <a:tab pos="3946525" algn="l"/>
                <a:tab pos="6005513" algn="l"/>
              </a:tabLst>
              <a:defRPr/>
            </a:pPr>
            <a:r>
              <a:rPr lang="en-AU" dirty="0"/>
              <a:t>Thyroid is diffusely hypoechoic with echogenic areas suggestive of Hashimoto’s thyroiditis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04E6963-17E6-4C74-A74F-EB9E34922203}"/>
              </a:ext>
            </a:extLst>
          </p:cNvPr>
          <p:cNvSpPr>
            <a:spLocks noGrp="1" noChangeArrowheads="1"/>
          </p:cNvSpPr>
          <p:nvPr>
            <p:ph type="title"/>
          </p:nvPr>
        </p:nvSpPr>
        <p:spPr/>
        <p:txBody>
          <a:bodyPr/>
          <a:lstStyle/>
          <a:p>
            <a:pPr eaLnBrk="1" hangingPunct="1">
              <a:defRPr/>
            </a:pPr>
            <a:r>
              <a:rPr lang="en-AU"/>
              <a:t>Examination</a:t>
            </a:r>
          </a:p>
        </p:txBody>
      </p:sp>
      <p:sp>
        <p:nvSpPr>
          <p:cNvPr id="35843" name="Rectangle 3">
            <a:extLst>
              <a:ext uri="{FF2B5EF4-FFF2-40B4-BE49-F238E27FC236}">
                <a16:creationId xmlns:a16="http://schemas.microsoft.com/office/drawing/2014/main" id="{2B6EDFF0-0AB5-4262-B092-509AA2083582}"/>
              </a:ext>
            </a:extLst>
          </p:cNvPr>
          <p:cNvSpPr>
            <a:spLocks noGrp="1" noChangeArrowheads="1"/>
          </p:cNvSpPr>
          <p:nvPr>
            <p:ph type="body" idx="1"/>
          </p:nvPr>
        </p:nvSpPr>
        <p:spPr/>
        <p:txBody>
          <a:bodyPr/>
          <a:lstStyle/>
          <a:p>
            <a:pPr eaLnBrk="1" hangingPunct="1">
              <a:lnSpc>
                <a:spcPct val="80000"/>
              </a:lnSpc>
              <a:defRPr/>
            </a:pPr>
            <a:r>
              <a:rPr lang="en-AU" sz="2400" dirty="0"/>
              <a:t>Rather overweight</a:t>
            </a:r>
          </a:p>
          <a:p>
            <a:pPr eaLnBrk="1" hangingPunct="1">
              <a:lnSpc>
                <a:spcPct val="80000"/>
              </a:lnSpc>
              <a:defRPr/>
            </a:pPr>
            <a:r>
              <a:rPr lang="en-AU" sz="2400" dirty="0"/>
              <a:t>Weight 109.4kg</a:t>
            </a:r>
          </a:p>
          <a:p>
            <a:pPr eaLnBrk="1" hangingPunct="1">
              <a:lnSpc>
                <a:spcPct val="80000"/>
              </a:lnSpc>
              <a:defRPr/>
            </a:pPr>
            <a:r>
              <a:rPr lang="en-AU" sz="2400" dirty="0"/>
              <a:t>Pulse 80 per minute regular</a:t>
            </a:r>
          </a:p>
          <a:p>
            <a:pPr eaLnBrk="1" hangingPunct="1">
              <a:lnSpc>
                <a:spcPct val="80000"/>
              </a:lnSpc>
              <a:defRPr/>
            </a:pPr>
            <a:r>
              <a:rPr lang="en-AU" sz="2400" dirty="0"/>
              <a:t>No tremor, thyroid eye signs</a:t>
            </a:r>
          </a:p>
          <a:p>
            <a:pPr eaLnBrk="1" hangingPunct="1">
              <a:lnSpc>
                <a:spcPct val="80000"/>
              </a:lnSpc>
              <a:defRPr/>
            </a:pPr>
            <a:r>
              <a:rPr lang="en-AU" sz="2400" dirty="0"/>
              <a:t>Skin warm</a:t>
            </a:r>
          </a:p>
          <a:p>
            <a:pPr eaLnBrk="1" hangingPunct="1">
              <a:lnSpc>
                <a:spcPct val="80000"/>
              </a:lnSpc>
              <a:defRPr/>
            </a:pPr>
            <a:r>
              <a:rPr lang="en-AU" sz="2400" dirty="0"/>
              <a:t>Thyroid generally enlarged</a:t>
            </a:r>
          </a:p>
          <a:p>
            <a:pPr eaLnBrk="1" hangingPunct="1">
              <a:lnSpc>
                <a:spcPct val="80000"/>
              </a:lnSpc>
              <a:defRPr/>
            </a:pPr>
            <a:r>
              <a:rPr lang="en-AU" sz="2400" dirty="0"/>
              <a:t>Retrosternal dullness</a:t>
            </a:r>
          </a:p>
          <a:p>
            <a:pPr eaLnBrk="1" hangingPunct="1">
              <a:lnSpc>
                <a:spcPct val="80000"/>
              </a:lnSpc>
              <a:defRPr/>
            </a:pPr>
            <a:r>
              <a:rPr lang="en-AU" sz="2400" dirty="0"/>
              <a:t>Large 3x2cm mass right of midline</a:t>
            </a:r>
          </a:p>
          <a:p>
            <a:pPr eaLnBrk="1" hangingPunct="1">
              <a:lnSpc>
                <a:spcPct val="80000"/>
              </a:lnSpc>
              <a:defRPr/>
            </a:pPr>
            <a:r>
              <a:rPr lang="en-AU" sz="2400" dirty="0"/>
              <a:t>Another smaller mass in left lobe</a:t>
            </a:r>
          </a:p>
          <a:p>
            <a:pPr eaLnBrk="1" hangingPunct="1">
              <a:lnSpc>
                <a:spcPct val="80000"/>
              </a:lnSpc>
              <a:defRPr/>
            </a:pPr>
            <a:r>
              <a:rPr lang="en-AU" sz="2400" dirty="0"/>
              <a:t>No lymphadenopathy</a:t>
            </a:r>
          </a:p>
          <a:p>
            <a:pPr eaLnBrk="1" hangingPunct="1">
              <a:lnSpc>
                <a:spcPct val="80000"/>
              </a:lnSpc>
              <a:defRPr/>
            </a:pPr>
            <a:r>
              <a:rPr lang="en-AU" sz="2400" dirty="0"/>
              <a:t>Pemberton’s sign negative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D22A-F8C8-4807-B7EF-13CFECE3D13F}"/>
              </a:ext>
            </a:extLst>
          </p:cNvPr>
          <p:cNvSpPr>
            <a:spLocks noGrp="1"/>
          </p:cNvSpPr>
          <p:nvPr>
            <p:ph type="title"/>
          </p:nvPr>
        </p:nvSpPr>
        <p:spPr/>
        <p:txBody>
          <a:bodyPr/>
          <a:lstStyle/>
          <a:p>
            <a:pPr>
              <a:defRPr/>
            </a:pPr>
            <a:r>
              <a:rPr lang="en-AU" dirty="0"/>
              <a:t>Treatment</a:t>
            </a:r>
          </a:p>
        </p:txBody>
      </p:sp>
      <p:sp>
        <p:nvSpPr>
          <p:cNvPr id="3" name="Content Placeholder 2">
            <a:extLst>
              <a:ext uri="{FF2B5EF4-FFF2-40B4-BE49-F238E27FC236}">
                <a16:creationId xmlns:a16="http://schemas.microsoft.com/office/drawing/2014/main" id="{F08D5239-0D83-4F62-8FC0-8A9730CB3EA5}"/>
              </a:ext>
            </a:extLst>
          </p:cNvPr>
          <p:cNvSpPr>
            <a:spLocks noGrp="1"/>
          </p:cNvSpPr>
          <p:nvPr>
            <p:ph idx="1"/>
          </p:nvPr>
        </p:nvSpPr>
        <p:spPr/>
        <p:txBody>
          <a:bodyPr/>
          <a:lstStyle/>
          <a:p>
            <a:pPr>
              <a:defRPr/>
            </a:pPr>
            <a:r>
              <a:rPr lang="en-AU" dirty="0"/>
              <a:t>Thyroxine 150mcg/day</a:t>
            </a:r>
          </a:p>
          <a:p>
            <a:pPr>
              <a:defRPr/>
            </a:pPr>
            <a:r>
              <a:rPr lang="en-AU" dirty="0"/>
              <a:t>Can be started on full dose in young </a:t>
            </a:r>
            <a:r>
              <a:rPr lang="en-AU" dirty="0" err="1"/>
              <a:t>pt</a:t>
            </a:r>
            <a:endParaRPr lang="en-AU" dirty="0"/>
          </a:p>
          <a:p>
            <a:pPr>
              <a:defRPr/>
            </a:pPr>
            <a:r>
              <a:rPr lang="en-AU" dirty="0"/>
              <a:t>Wait 6wk before re-testing</a:t>
            </a:r>
          </a:p>
          <a:p>
            <a:pPr>
              <a:defRPr/>
            </a:pPr>
            <a:r>
              <a:rPr lang="en-AU" dirty="0"/>
              <a:t>Annual follow-up when stable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2FCF-95DF-4322-A33B-AB23C74B1887}"/>
              </a:ext>
            </a:extLst>
          </p:cNvPr>
          <p:cNvSpPr>
            <a:spLocks noGrp="1"/>
          </p:cNvSpPr>
          <p:nvPr>
            <p:ph type="title"/>
          </p:nvPr>
        </p:nvSpPr>
        <p:spPr/>
        <p:txBody>
          <a:bodyPr/>
          <a:lstStyle/>
          <a:p>
            <a:pPr>
              <a:defRPr/>
            </a:pPr>
            <a:r>
              <a:rPr lang="en-AU" dirty="0"/>
              <a:t>Other points</a:t>
            </a:r>
          </a:p>
        </p:txBody>
      </p:sp>
      <p:sp>
        <p:nvSpPr>
          <p:cNvPr id="3" name="Content Placeholder 2">
            <a:extLst>
              <a:ext uri="{FF2B5EF4-FFF2-40B4-BE49-F238E27FC236}">
                <a16:creationId xmlns:a16="http://schemas.microsoft.com/office/drawing/2014/main" id="{8250F28E-4226-4ABF-AB43-DA82AE1551A8}"/>
              </a:ext>
            </a:extLst>
          </p:cNvPr>
          <p:cNvSpPr>
            <a:spLocks noGrp="1"/>
          </p:cNvSpPr>
          <p:nvPr>
            <p:ph idx="1"/>
          </p:nvPr>
        </p:nvSpPr>
        <p:spPr/>
        <p:txBody>
          <a:bodyPr>
            <a:normAutofit fontScale="85000" lnSpcReduction="10000"/>
          </a:bodyPr>
          <a:lstStyle/>
          <a:p>
            <a:pPr>
              <a:defRPr/>
            </a:pPr>
            <a:r>
              <a:rPr lang="en-AU" dirty="0"/>
              <a:t>Steady state reached 6wk after dose change</a:t>
            </a:r>
          </a:p>
          <a:p>
            <a:pPr>
              <a:defRPr/>
            </a:pPr>
            <a:r>
              <a:rPr lang="en-AU" dirty="0"/>
              <a:t>Pregnancy</a:t>
            </a:r>
          </a:p>
          <a:p>
            <a:pPr lvl="1">
              <a:defRPr/>
            </a:pPr>
            <a:r>
              <a:rPr lang="en-AU" dirty="0"/>
              <a:t>Requirements increase (protein binding)</a:t>
            </a:r>
          </a:p>
          <a:p>
            <a:pPr lvl="1">
              <a:defRPr/>
            </a:pPr>
            <a:r>
              <a:rPr lang="en-AU" dirty="0"/>
              <a:t>Associated with reduced IQ</a:t>
            </a:r>
          </a:p>
          <a:p>
            <a:pPr>
              <a:defRPr/>
            </a:pPr>
            <a:r>
              <a:rPr lang="en-AU" dirty="0"/>
              <a:t>Can be followed if TSH &lt;10, normal T4, non-pregnant</a:t>
            </a:r>
          </a:p>
          <a:p>
            <a:pPr>
              <a:defRPr/>
            </a:pPr>
            <a:r>
              <a:rPr lang="en-AU" dirty="0"/>
              <a:t>Thyroxine absorption affected by food, iron, calcium supplements</a:t>
            </a:r>
          </a:p>
          <a:p>
            <a:pPr>
              <a:defRPr/>
            </a:pPr>
            <a:r>
              <a:rPr lang="en-AU" dirty="0"/>
              <a:t>Don’t do ultrasound unless thyroid mass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F7395490-9F38-4358-9BC1-7B1AAF58E7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981075"/>
            <a:ext cx="57150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a:extLst>
              <a:ext uri="{FF2B5EF4-FFF2-40B4-BE49-F238E27FC236}">
                <a16:creationId xmlns:a16="http://schemas.microsoft.com/office/drawing/2014/main" id="{B1B1F4FF-F77C-49AD-BEB3-68892D3CB1D9}"/>
              </a:ext>
            </a:extLst>
          </p:cNvPr>
          <p:cNvSpPr txBox="1">
            <a:spLocks noChangeArrowheads="1"/>
          </p:cNvSpPr>
          <p:nvPr/>
        </p:nvSpPr>
        <p:spPr bwMode="auto">
          <a:xfrm>
            <a:off x="2879725" y="5661025"/>
            <a:ext cx="33845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AU" altLang="en-US" sz="2000"/>
              <a:t>Credit: hypothyroidmom.com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7E80-8A03-4BFE-A105-E78C52995471}"/>
              </a:ext>
            </a:extLst>
          </p:cNvPr>
          <p:cNvSpPr>
            <a:spLocks noGrp="1"/>
          </p:cNvSpPr>
          <p:nvPr>
            <p:ph type="ctrTitle" sz="quarter"/>
          </p:nvPr>
        </p:nvSpPr>
        <p:spPr/>
        <p:txBody>
          <a:bodyPr/>
          <a:lstStyle/>
          <a:p>
            <a:r>
              <a:rPr lang="en-AU" dirty="0"/>
              <a:t>Subclinical thyroid disease</a:t>
            </a:r>
          </a:p>
        </p:txBody>
      </p:sp>
      <p:sp>
        <p:nvSpPr>
          <p:cNvPr id="3" name="Subtitle 2">
            <a:extLst>
              <a:ext uri="{FF2B5EF4-FFF2-40B4-BE49-F238E27FC236}">
                <a16:creationId xmlns:a16="http://schemas.microsoft.com/office/drawing/2014/main" id="{15DE13EC-50FD-4BA0-A2B4-F5E59887E15E}"/>
              </a:ext>
            </a:extLst>
          </p:cNvPr>
          <p:cNvSpPr>
            <a:spLocks noGrp="1"/>
          </p:cNvSpPr>
          <p:nvPr>
            <p:ph type="subTitle" sz="quarter" idx="1"/>
          </p:nvPr>
        </p:nvSpPr>
        <p:spPr/>
        <p:txBody>
          <a:bodyPr/>
          <a:lstStyle/>
          <a:p>
            <a:endParaRPr lang="en-AU"/>
          </a:p>
        </p:txBody>
      </p:sp>
    </p:spTree>
    <p:extLst>
      <p:ext uri="{BB962C8B-B14F-4D97-AF65-F5344CB8AC3E}">
        <p14:creationId xmlns:p14="http://schemas.microsoft.com/office/powerpoint/2010/main" val="2998113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0E6F-1D65-4130-BC5A-B9A2C94824AC}"/>
              </a:ext>
            </a:extLst>
          </p:cNvPr>
          <p:cNvSpPr>
            <a:spLocks noGrp="1"/>
          </p:cNvSpPr>
          <p:nvPr>
            <p:ph type="title"/>
          </p:nvPr>
        </p:nvSpPr>
        <p:spPr/>
        <p:txBody>
          <a:bodyPr/>
          <a:lstStyle/>
          <a:p>
            <a:r>
              <a:rPr lang="en-AU" dirty="0"/>
              <a:t>Subclinical hypothyroidism </a:t>
            </a:r>
          </a:p>
        </p:txBody>
      </p:sp>
      <p:sp>
        <p:nvSpPr>
          <p:cNvPr id="3" name="Content Placeholder 2">
            <a:extLst>
              <a:ext uri="{FF2B5EF4-FFF2-40B4-BE49-F238E27FC236}">
                <a16:creationId xmlns:a16="http://schemas.microsoft.com/office/drawing/2014/main" id="{AA3EF1B5-ECB5-4A7B-90FA-9A20FAC9CE4F}"/>
              </a:ext>
            </a:extLst>
          </p:cNvPr>
          <p:cNvSpPr>
            <a:spLocks noGrp="1"/>
          </p:cNvSpPr>
          <p:nvPr>
            <p:ph idx="1"/>
          </p:nvPr>
        </p:nvSpPr>
        <p:spPr>
          <a:xfrm>
            <a:off x="1066800" y="1981200"/>
            <a:ext cx="7681664" cy="4328120"/>
          </a:xfrm>
        </p:spPr>
        <p:txBody>
          <a:bodyPr/>
          <a:lstStyle/>
          <a:p>
            <a:pPr eaLnBrk="1" hangingPunct="1">
              <a:lnSpc>
                <a:spcPct val="80000"/>
              </a:lnSpc>
            </a:pPr>
            <a:r>
              <a:rPr lang="en-AU" altLang="en-US" sz="2600" dirty="0"/>
              <a:t>High TSH in presence of normal FT4</a:t>
            </a:r>
          </a:p>
          <a:p>
            <a:pPr eaLnBrk="1" hangingPunct="1">
              <a:lnSpc>
                <a:spcPct val="80000"/>
              </a:lnSpc>
            </a:pPr>
            <a:r>
              <a:rPr lang="en-AU" altLang="en-US" sz="2600" dirty="0"/>
              <a:t>Prevalence 4-15%</a:t>
            </a:r>
          </a:p>
          <a:p>
            <a:pPr eaLnBrk="1" hangingPunct="1">
              <a:lnSpc>
                <a:spcPct val="80000"/>
              </a:lnSpc>
            </a:pPr>
            <a:r>
              <a:rPr lang="en-AU" altLang="en-US" sz="2600" dirty="0"/>
              <a:t>Most autoimmune (Hashimoto’s)</a:t>
            </a:r>
          </a:p>
          <a:p>
            <a:pPr eaLnBrk="1" hangingPunct="1">
              <a:lnSpc>
                <a:spcPct val="80000"/>
              </a:lnSpc>
            </a:pPr>
            <a:r>
              <a:rPr lang="en-AU" altLang="en-US" sz="2600" dirty="0"/>
              <a:t>2-4% progress to overt hypothyroidism per year</a:t>
            </a:r>
          </a:p>
          <a:p>
            <a:pPr eaLnBrk="1" hangingPunct="1">
              <a:lnSpc>
                <a:spcPct val="80000"/>
              </a:lnSpc>
            </a:pPr>
            <a:r>
              <a:rPr lang="en-AU" altLang="en-US" sz="2600" dirty="0"/>
              <a:t>TSH &lt; 10: no consistent benefit of treatment</a:t>
            </a:r>
          </a:p>
          <a:p>
            <a:pPr eaLnBrk="1" hangingPunct="1">
              <a:lnSpc>
                <a:spcPct val="80000"/>
              </a:lnSpc>
            </a:pPr>
            <a:r>
              <a:rPr lang="en-AU" altLang="en-US" sz="2600" dirty="0"/>
              <a:t>Higher TSH target in elderly (</a:t>
            </a:r>
            <a:r>
              <a:rPr lang="en-AU" altLang="en-US" sz="2600" dirty="0" err="1"/>
              <a:t>eg.</a:t>
            </a:r>
            <a:r>
              <a:rPr lang="en-AU" altLang="en-US" sz="2600" dirty="0"/>
              <a:t> 6)</a:t>
            </a:r>
          </a:p>
          <a:p>
            <a:pPr eaLnBrk="1" hangingPunct="1">
              <a:lnSpc>
                <a:spcPct val="80000"/>
              </a:lnSpc>
            </a:pPr>
            <a:r>
              <a:rPr lang="en-AU" altLang="en-US" sz="2600" dirty="0"/>
              <a:t>Repeat 6/12 then annually (Up </a:t>
            </a:r>
            <a:r>
              <a:rPr lang="en-AU" altLang="en-US" sz="2600" dirty="0" err="1"/>
              <a:t>ToDate</a:t>
            </a:r>
            <a:r>
              <a:rPr lang="en-AU" altLang="en-US" sz="2600" dirty="0"/>
              <a:t>)</a:t>
            </a:r>
          </a:p>
          <a:p>
            <a:pPr eaLnBrk="1" hangingPunct="1">
              <a:lnSpc>
                <a:spcPct val="80000"/>
              </a:lnSpc>
            </a:pPr>
            <a:r>
              <a:rPr lang="en-AU" altLang="en-US" sz="2600" dirty="0"/>
              <a:t>Treat if pregnant, pre-pregnant</a:t>
            </a:r>
          </a:p>
          <a:p>
            <a:pPr eaLnBrk="1" hangingPunct="1">
              <a:lnSpc>
                <a:spcPct val="80000"/>
              </a:lnSpc>
            </a:pPr>
            <a:r>
              <a:rPr lang="en-AU" altLang="en-US" sz="2600" dirty="0"/>
              <a:t>Recent guideline – no benefit for all TSH levels</a:t>
            </a:r>
          </a:p>
          <a:p>
            <a:endParaRPr lang="en-AU" sz="2600" dirty="0"/>
          </a:p>
        </p:txBody>
      </p:sp>
    </p:spTree>
    <p:extLst>
      <p:ext uri="{BB962C8B-B14F-4D97-AF65-F5344CB8AC3E}">
        <p14:creationId xmlns:p14="http://schemas.microsoft.com/office/powerpoint/2010/main" val="4139051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B122B-D769-45AD-B544-E73526EC2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088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BA29-836C-48C0-A631-FB1AA01CE598}"/>
              </a:ext>
            </a:extLst>
          </p:cNvPr>
          <p:cNvSpPr>
            <a:spLocks noGrp="1"/>
          </p:cNvSpPr>
          <p:nvPr>
            <p:ph type="title"/>
          </p:nvPr>
        </p:nvSpPr>
        <p:spPr/>
        <p:txBody>
          <a:bodyPr/>
          <a:lstStyle/>
          <a:p>
            <a:r>
              <a:rPr lang="en-AU" dirty="0"/>
              <a:t>Subclinical hyperthyroidism</a:t>
            </a:r>
          </a:p>
        </p:txBody>
      </p:sp>
      <p:sp>
        <p:nvSpPr>
          <p:cNvPr id="3" name="Content Placeholder 2">
            <a:extLst>
              <a:ext uri="{FF2B5EF4-FFF2-40B4-BE49-F238E27FC236}">
                <a16:creationId xmlns:a16="http://schemas.microsoft.com/office/drawing/2014/main" id="{6B3C705F-7845-4951-BC4D-B42CAEA71001}"/>
              </a:ext>
            </a:extLst>
          </p:cNvPr>
          <p:cNvSpPr>
            <a:spLocks noGrp="1"/>
          </p:cNvSpPr>
          <p:nvPr>
            <p:ph idx="1"/>
          </p:nvPr>
        </p:nvSpPr>
        <p:spPr/>
        <p:txBody>
          <a:bodyPr/>
          <a:lstStyle/>
          <a:p>
            <a:r>
              <a:rPr lang="en-AU" sz="2800" dirty="0"/>
              <a:t>Low TSH with normal FT3, FT4</a:t>
            </a:r>
          </a:p>
          <a:p>
            <a:r>
              <a:rPr lang="en-AU" sz="2800" dirty="0"/>
              <a:t>Causes</a:t>
            </a:r>
          </a:p>
          <a:p>
            <a:pPr lvl="1"/>
            <a:r>
              <a:rPr lang="en-AU" sz="2400" dirty="0"/>
              <a:t>Toxic multinodular goitre</a:t>
            </a:r>
          </a:p>
          <a:p>
            <a:pPr lvl="1"/>
            <a:r>
              <a:rPr lang="en-AU" sz="2400" dirty="0"/>
              <a:t>Early Graves’</a:t>
            </a:r>
          </a:p>
          <a:p>
            <a:r>
              <a:rPr lang="en-AU" sz="2800" dirty="0"/>
              <a:t>Long-term complications</a:t>
            </a:r>
          </a:p>
          <a:p>
            <a:pPr lvl="1"/>
            <a:r>
              <a:rPr lang="en-AU" sz="2400" dirty="0"/>
              <a:t>Atrial fibrillation/tachyarrhythmias</a:t>
            </a:r>
          </a:p>
          <a:p>
            <a:pPr lvl="1"/>
            <a:r>
              <a:rPr lang="en-AU" sz="2400" dirty="0"/>
              <a:t>Osteoporosis</a:t>
            </a:r>
          </a:p>
          <a:p>
            <a:r>
              <a:rPr lang="en-AU" sz="2800" dirty="0"/>
              <a:t>Treatment beneficial if TSH &lt; 0.1mU/l – especially in elderly</a:t>
            </a:r>
          </a:p>
          <a:p>
            <a:pPr lvl="1"/>
            <a:endParaRPr lang="en-AU" sz="2400" dirty="0"/>
          </a:p>
        </p:txBody>
      </p:sp>
    </p:spTree>
    <p:extLst>
      <p:ext uri="{BB962C8B-B14F-4D97-AF65-F5344CB8AC3E}">
        <p14:creationId xmlns:p14="http://schemas.microsoft.com/office/powerpoint/2010/main" val="812824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Coronavirus cartoon">
            <a:extLst>
              <a:ext uri="{FF2B5EF4-FFF2-40B4-BE49-F238E27FC236}">
                <a16:creationId xmlns:a16="http://schemas.microsoft.com/office/drawing/2014/main" id="{555C6264-884E-4836-A485-EC6FC9FD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8"/>
            <a:ext cx="9144000" cy="6448425"/>
          </a:xfrm>
          <a:prstGeom prst="rect">
            <a:avLst/>
          </a:prstGeom>
          <a:solidFill>
            <a:schemeClr val="tx1"/>
          </a:solidFill>
        </p:spPr>
      </p:pic>
      <p:sp>
        <p:nvSpPr>
          <p:cNvPr id="2" name="TextBox 1">
            <a:extLst>
              <a:ext uri="{FF2B5EF4-FFF2-40B4-BE49-F238E27FC236}">
                <a16:creationId xmlns:a16="http://schemas.microsoft.com/office/drawing/2014/main" id="{39427842-0A42-4030-BF8F-E1B7116258CF}"/>
              </a:ext>
            </a:extLst>
          </p:cNvPr>
          <p:cNvSpPr txBox="1"/>
          <p:nvPr/>
        </p:nvSpPr>
        <p:spPr>
          <a:xfrm>
            <a:off x="3635896" y="5661248"/>
            <a:ext cx="3960440" cy="914400"/>
          </a:xfrm>
          <a:prstGeom prst="rect">
            <a:avLst/>
          </a:prstGeom>
          <a:solidFill>
            <a:schemeClr val="tx1"/>
          </a:solidFill>
        </p:spPr>
        <p:txBody>
          <a:bodyPr wrap="none" rtlCol="0">
            <a:normAutofit fontScale="92500" lnSpcReduction="20000"/>
          </a:bodyPr>
          <a:lstStyle/>
          <a:p>
            <a:r>
              <a:rPr lang="en-AU" sz="6600" dirty="0">
                <a:solidFill>
                  <a:srgbClr val="000000"/>
                </a:solidFill>
              </a:rPr>
              <a:t>THE END</a:t>
            </a:r>
          </a:p>
        </p:txBody>
      </p:sp>
    </p:spTree>
    <p:extLst>
      <p:ext uri="{BB962C8B-B14F-4D97-AF65-F5344CB8AC3E}">
        <p14:creationId xmlns:p14="http://schemas.microsoft.com/office/powerpoint/2010/main" val="16759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8E8E2B4-B32C-4529-9623-C4D7DD77FF59}"/>
              </a:ext>
            </a:extLst>
          </p:cNvPr>
          <p:cNvSpPr>
            <a:spLocks noGrp="1" noChangeArrowheads="1"/>
          </p:cNvSpPr>
          <p:nvPr>
            <p:ph type="title"/>
          </p:nvPr>
        </p:nvSpPr>
        <p:spPr/>
        <p:txBody>
          <a:bodyPr/>
          <a:lstStyle/>
          <a:p>
            <a:pPr eaLnBrk="1" hangingPunct="1">
              <a:defRPr/>
            </a:pPr>
            <a:r>
              <a:rPr lang="en-AU" dirty="0"/>
              <a:t>Thyroid function tests</a:t>
            </a:r>
          </a:p>
        </p:txBody>
      </p:sp>
      <p:sp>
        <p:nvSpPr>
          <p:cNvPr id="36867" name="Rectangle 3">
            <a:extLst>
              <a:ext uri="{FF2B5EF4-FFF2-40B4-BE49-F238E27FC236}">
                <a16:creationId xmlns:a16="http://schemas.microsoft.com/office/drawing/2014/main" id="{CE4890F0-9B54-472C-9F2A-725F75367AFA}"/>
              </a:ext>
            </a:extLst>
          </p:cNvPr>
          <p:cNvSpPr>
            <a:spLocks noGrp="1" noChangeArrowheads="1"/>
          </p:cNvSpPr>
          <p:nvPr>
            <p:ph type="body" idx="1"/>
          </p:nvPr>
        </p:nvSpPr>
        <p:spPr/>
        <p:txBody>
          <a:bodyPr/>
          <a:lstStyle/>
          <a:p>
            <a:pPr eaLnBrk="1" hangingPunct="1">
              <a:defRPr/>
            </a:pPr>
            <a:r>
              <a:rPr lang="en-AU" dirty="0"/>
              <a:t>FT4	20 </a:t>
            </a:r>
            <a:r>
              <a:rPr lang="en-AU" dirty="0" err="1"/>
              <a:t>pmol</a:t>
            </a:r>
            <a:r>
              <a:rPr lang="en-AU" dirty="0"/>
              <a:t>/l 	[normal]</a:t>
            </a:r>
          </a:p>
          <a:p>
            <a:pPr eaLnBrk="1" hangingPunct="1">
              <a:defRPr/>
            </a:pPr>
            <a:r>
              <a:rPr lang="en-AU" dirty="0">
                <a:solidFill>
                  <a:srgbClr val="FFFF00"/>
                </a:solidFill>
              </a:rPr>
              <a:t>TSH	&lt;0.005 </a:t>
            </a:r>
            <a:r>
              <a:rPr lang="en-AU" dirty="0" err="1">
                <a:solidFill>
                  <a:srgbClr val="FFFF00"/>
                </a:solidFill>
              </a:rPr>
              <a:t>mU</a:t>
            </a:r>
            <a:r>
              <a:rPr lang="en-AU" dirty="0">
                <a:solidFill>
                  <a:srgbClr val="FFFF00"/>
                </a:solidFill>
              </a:rPr>
              <a:t>/l	[N 0.4-4.0]</a:t>
            </a:r>
          </a:p>
          <a:p>
            <a:pPr eaLnBrk="1" hangingPunct="1">
              <a:defRPr/>
            </a:pPr>
            <a:r>
              <a:rPr lang="en-AU" dirty="0">
                <a:solidFill>
                  <a:srgbClr val="FFFF00"/>
                </a:solidFill>
              </a:rPr>
              <a:t>FT3	8.5 </a:t>
            </a:r>
            <a:r>
              <a:rPr lang="en-AU" dirty="0" err="1">
                <a:solidFill>
                  <a:srgbClr val="FFFF00"/>
                </a:solidFill>
              </a:rPr>
              <a:t>pmol</a:t>
            </a:r>
            <a:r>
              <a:rPr lang="en-AU" dirty="0">
                <a:solidFill>
                  <a:srgbClr val="FFFF00"/>
                </a:solidFill>
              </a:rPr>
              <a:t>/l		[N 3.5-6.0]</a:t>
            </a:r>
          </a:p>
          <a:p>
            <a:pPr marL="0" indent="0" eaLnBrk="1" hangingPunct="1">
              <a:buFont typeface="Wingdings" panose="05000000000000000000" pitchFamily="2" charset="2"/>
              <a:buNone/>
              <a:defRPr/>
            </a:pPr>
            <a:endParaRPr lang="en-AU"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DF0F402-AAF8-46A3-B2EB-291D25EDE077}"/>
              </a:ext>
            </a:extLst>
          </p:cNvPr>
          <p:cNvSpPr>
            <a:spLocks noGrp="1" noChangeArrowheads="1"/>
          </p:cNvSpPr>
          <p:nvPr>
            <p:ph type="title"/>
          </p:nvPr>
        </p:nvSpPr>
        <p:spPr/>
        <p:txBody>
          <a:bodyPr/>
          <a:lstStyle/>
          <a:p>
            <a:pPr eaLnBrk="1" hangingPunct="1">
              <a:defRPr/>
            </a:pPr>
            <a:r>
              <a:rPr lang="en-AU"/>
              <a:t>Investigations</a:t>
            </a:r>
          </a:p>
        </p:txBody>
      </p:sp>
      <p:sp>
        <p:nvSpPr>
          <p:cNvPr id="37891" name="Rectangle 3">
            <a:extLst>
              <a:ext uri="{FF2B5EF4-FFF2-40B4-BE49-F238E27FC236}">
                <a16:creationId xmlns:a16="http://schemas.microsoft.com/office/drawing/2014/main" id="{3A3DD63A-D060-4DB0-ADD1-8497EF4F09D5}"/>
              </a:ext>
            </a:extLst>
          </p:cNvPr>
          <p:cNvSpPr>
            <a:spLocks noGrp="1" noChangeArrowheads="1"/>
          </p:cNvSpPr>
          <p:nvPr>
            <p:ph type="body" idx="1"/>
          </p:nvPr>
        </p:nvSpPr>
        <p:spPr>
          <a:xfrm>
            <a:off x="1066800" y="1981200"/>
            <a:ext cx="7543800" cy="4400550"/>
          </a:xfrm>
        </p:spPr>
        <p:txBody>
          <a:bodyPr/>
          <a:lstStyle/>
          <a:p>
            <a:pPr eaLnBrk="1" hangingPunct="1">
              <a:lnSpc>
                <a:spcPct val="90000"/>
              </a:lnSpc>
              <a:defRPr/>
            </a:pPr>
            <a:r>
              <a:rPr lang="en-AU" sz="2800" dirty="0"/>
              <a:t>Thyroid antibodies (Thyroglobulin, TPO)</a:t>
            </a:r>
          </a:p>
          <a:p>
            <a:pPr eaLnBrk="1" hangingPunct="1">
              <a:lnSpc>
                <a:spcPct val="90000"/>
              </a:lnSpc>
              <a:defRPr/>
            </a:pPr>
            <a:r>
              <a:rPr lang="en-AU" sz="2800" dirty="0"/>
              <a:t>TSH receptor antibody</a:t>
            </a:r>
          </a:p>
          <a:p>
            <a:pPr eaLnBrk="1" hangingPunct="1">
              <a:lnSpc>
                <a:spcPct val="90000"/>
              </a:lnSpc>
              <a:defRPr/>
            </a:pPr>
            <a:r>
              <a:rPr lang="en-AU" sz="2800" dirty="0"/>
              <a:t>Thyroglobulin</a:t>
            </a:r>
          </a:p>
          <a:p>
            <a:pPr eaLnBrk="1" hangingPunct="1">
              <a:lnSpc>
                <a:spcPct val="90000"/>
              </a:lnSpc>
              <a:defRPr/>
            </a:pPr>
            <a:r>
              <a:rPr lang="en-AU" sz="2800" dirty="0"/>
              <a:t>Neck ultrasound</a:t>
            </a:r>
          </a:p>
          <a:p>
            <a:pPr eaLnBrk="1" hangingPunct="1">
              <a:lnSpc>
                <a:spcPct val="90000"/>
              </a:lnSpc>
              <a:defRPr/>
            </a:pPr>
            <a:r>
              <a:rPr lang="en-AU" sz="2800" dirty="0"/>
              <a:t>Nuclear scan</a:t>
            </a:r>
          </a:p>
          <a:p>
            <a:pPr eaLnBrk="1" hangingPunct="1">
              <a:lnSpc>
                <a:spcPct val="90000"/>
              </a:lnSpc>
              <a:defRPr/>
            </a:pPr>
            <a:r>
              <a:rPr lang="en-AU" sz="2800" dirty="0"/>
              <a:t>Fine needle aspiration</a:t>
            </a:r>
          </a:p>
          <a:p>
            <a:pPr eaLnBrk="1" hangingPunct="1">
              <a:lnSpc>
                <a:spcPct val="90000"/>
              </a:lnSpc>
              <a:defRPr/>
            </a:pPr>
            <a:r>
              <a:rPr lang="en-AU" sz="2800" dirty="0"/>
              <a:t>CT thoracic inlet</a:t>
            </a:r>
          </a:p>
          <a:p>
            <a:pPr eaLnBrk="1" hangingPunct="1">
              <a:lnSpc>
                <a:spcPct val="90000"/>
              </a:lnSpc>
              <a:defRPr/>
            </a:pPr>
            <a:r>
              <a:rPr lang="en-AU" sz="2800" dirty="0"/>
              <a:t>Chest X-ray</a:t>
            </a:r>
          </a:p>
          <a:p>
            <a:pPr eaLnBrk="1" hangingPunct="1">
              <a:lnSpc>
                <a:spcPct val="90000"/>
              </a:lnSpc>
              <a:defRPr/>
            </a:pPr>
            <a:r>
              <a:rPr lang="en-AU" sz="2800" dirty="0"/>
              <a:t>Lung function tests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740EA38-CB35-408E-B759-892FEB71DB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989138"/>
            <a:ext cx="43418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BE9732F-5718-4F34-9EF9-C2A3B6068E6B}"/>
              </a:ext>
            </a:extLst>
          </p:cNvPr>
          <p:cNvSpPr>
            <a:spLocks noGrp="1"/>
          </p:cNvSpPr>
          <p:nvPr>
            <p:ph type="title"/>
          </p:nvPr>
        </p:nvSpPr>
        <p:spPr/>
        <p:txBody>
          <a:bodyPr/>
          <a:lstStyle/>
          <a:p>
            <a:pPr>
              <a:defRPr/>
            </a:pPr>
            <a:r>
              <a:rPr lang="en-AU" dirty="0"/>
              <a:t>Technetium scan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C34C6CE-40D2-48E3-910D-E3B724856A9F}"/>
              </a:ext>
            </a:extLst>
          </p:cNvPr>
          <p:cNvSpPr>
            <a:spLocks noGrp="1" noChangeArrowheads="1"/>
          </p:cNvSpPr>
          <p:nvPr>
            <p:ph type="title"/>
          </p:nvPr>
        </p:nvSpPr>
        <p:spPr/>
        <p:txBody>
          <a:bodyPr/>
          <a:lstStyle/>
          <a:p>
            <a:pPr eaLnBrk="1" hangingPunct="1">
              <a:defRPr/>
            </a:pPr>
            <a:r>
              <a:rPr lang="en-AU" dirty="0"/>
              <a:t>Technetium scan</a:t>
            </a:r>
          </a:p>
        </p:txBody>
      </p:sp>
      <p:sp>
        <p:nvSpPr>
          <p:cNvPr id="39939" name="Rectangle 3">
            <a:extLst>
              <a:ext uri="{FF2B5EF4-FFF2-40B4-BE49-F238E27FC236}">
                <a16:creationId xmlns:a16="http://schemas.microsoft.com/office/drawing/2014/main" id="{D28FE5B0-FA29-412B-A60A-EE418EE409B7}"/>
              </a:ext>
            </a:extLst>
          </p:cNvPr>
          <p:cNvSpPr>
            <a:spLocks noGrp="1" noChangeArrowheads="1"/>
          </p:cNvSpPr>
          <p:nvPr>
            <p:ph type="body" idx="1"/>
          </p:nvPr>
        </p:nvSpPr>
        <p:spPr>
          <a:xfrm>
            <a:off x="1066800" y="1981200"/>
            <a:ext cx="7543800" cy="4543425"/>
          </a:xfrm>
        </p:spPr>
        <p:txBody>
          <a:bodyPr>
            <a:normAutofit fontScale="92500" lnSpcReduction="20000"/>
          </a:bodyPr>
          <a:lstStyle/>
          <a:p>
            <a:pPr>
              <a:defRPr/>
            </a:pPr>
            <a:r>
              <a:rPr lang="en-AU" sz="2800" dirty="0"/>
              <a:t>There is intense radiotracer uptake probably corresponding to the largest nodule measuring 3.2cm in the right lobe.  Though, this does not completely suppress function in the contralateral left lobe, there is relatively reduced tracer uptake in the rest of the thyroid gland.   There are no other discrete cold or hyperfunctioning nodules identified in the right or left lobe.</a:t>
            </a:r>
          </a:p>
          <a:p>
            <a:pPr>
              <a:defRPr/>
            </a:pPr>
            <a:endParaRPr lang="en-AU" sz="2800" dirty="0"/>
          </a:p>
          <a:p>
            <a:pPr>
              <a:defRPr/>
            </a:pPr>
            <a:r>
              <a:rPr lang="en-AU" sz="2800" dirty="0"/>
              <a:t>The thyroid uptake ratio was however measuring within the normal range at 2.4% (normally 0.4 - 4.7%).  </a:t>
            </a:r>
          </a:p>
          <a:p>
            <a:pPr>
              <a:defRPr/>
            </a:pPr>
            <a:endParaRPr lang="en-AU" sz="2800" dirty="0"/>
          </a:p>
          <a:p>
            <a:pPr marL="0" indent="0" eaLnBrk="1" hangingPunct="1">
              <a:lnSpc>
                <a:spcPct val="90000"/>
              </a:lnSpc>
              <a:buFont typeface="Wingdings" panose="05000000000000000000" pitchFamily="2" charset="2"/>
              <a:buNone/>
              <a:defRPr/>
            </a:pPr>
            <a:endParaRPr lang="en-AU" sz="2800" dirty="0"/>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rmAutofit/>
      </a:bodyPr>
      <a:lstStyle>
        <a:defPPr>
          <a:defRPr dirty="0"/>
        </a:defPPr>
      </a:lstStyle>
    </a:tx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519</TotalTime>
  <Words>1462</Words>
  <Application>Microsoft Office PowerPoint</Application>
  <PresentationFormat>On-screen Show (4:3)</PresentationFormat>
  <Paragraphs>338</Paragraphs>
  <Slides>57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Tahoma</vt:lpstr>
      <vt:lpstr>Wingdings</vt:lpstr>
      <vt:lpstr>Shimmer</vt:lpstr>
      <vt:lpstr>Thyroid disorders</vt:lpstr>
      <vt:lpstr>Overview</vt:lpstr>
      <vt:lpstr>Case 1</vt:lpstr>
      <vt:lpstr>History</vt:lpstr>
      <vt:lpstr>Examination</vt:lpstr>
      <vt:lpstr>Thyroid function tests</vt:lpstr>
      <vt:lpstr>Investigations</vt:lpstr>
      <vt:lpstr>Technetium scan</vt:lpstr>
      <vt:lpstr>Technetium scan</vt:lpstr>
      <vt:lpstr>Ultrasound</vt:lpstr>
      <vt:lpstr>Treatment</vt:lpstr>
      <vt:lpstr>Radioactive iodine</vt:lpstr>
      <vt:lpstr>Alternative medicine</vt:lpstr>
      <vt:lpstr>Case 2</vt:lpstr>
      <vt:lpstr>Examination</vt:lpstr>
      <vt:lpstr>Investigations</vt:lpstr>
      <vt:lpstr>PowerPoint Presentation</vt:lpstr>
      <vt:lpstr>Thyroiditis - causes</vt:lpstr>
      <vt:lpstr>Thyroiditis - clinical</vt:lpstr>
      <vt:lpstr>Case 3</vt:lpstr>
      <vt:lpstr>Symptoms</vt:lpstr>
      <vt:lpstr>Examination</vt:lpstr>
      <vt:lpstr>PowerPoint Presentation</vt:lpstr>
      <vt:lpstr>Investigations</vt:lpstr>
      <vt:lpstr>Imaging</vt:lpstr>
      <vt:lpstr>PowerPoint Presentation</vt:lpstr>
      <vt:lpstr>Nuclear scan</vt:lpstr>
      <vt:lpstr>Treatment options</vt:lpstr>
      <vt:lpstr>Graves’ disease - treatment</vt:lpstr>
      <vt:lpstr>PowerPoint Presentation</vt:lpstr>
      <vt:lpstr>PowerPoint Presentation</vt:lpstr>
      <vt:lpstr>PowerPoint Presentation</vt:lpstr>
      <vt:lpstr>Case 4</vt:lpstr>
      <vt:lpstr>Investigations</vt:lpstr>
      <vt:lpstr>Progress</vt:lpstr>
      <vt:lpstr>PowerPoint Presentation</vt:lpstr>
      <vt:lpstr>Thyroid cancer: Common presentations</vt:lpstr>
      <vt:lpstr>PowerPoint Presentation</vt:lpstr>
      <vt:lpstr>Initial management of differentiated thyroid cancer</vt:lpstr>
      <vt:lpstr>Long-term follow-up of differentiated thyroid cancer</vt:lpstr>
      <vt:lpstr>Overdiagnosis of thyroid cancer</vt:lpstr>
      <vt:lpstr>Investigation of thyroid nodules</vt:lpstr>
      <vt:lpstr>Ultrasound</vt:lpstr>
      <vt:lpstr>TIRADS Grading</vt:lpstr>
      <vt:lpstr>Adverse prognostic features</vt:lpstr>
      <vt:lpstr>Indications for neck ultrasound</vt:lpstr>
      <vt:lpstr>Case 5</vt:lpstr>
      <vt:lpstr>Examination</vt:lpstr>
      <vt:lpstr>Investigations</vt:lpstr>
      <vt:lpstr>Treatment</vt:lpstr>
      <vt:lpstr>Other points</vt:lpstr>
      <vt:lpstr>PowerPoint Presentation</vt:lpstr>
      <vt:lpstr>Subclinical thyroid disease</vt:lpstr>
      <vt:lpstr>Subclinical hypothyroidism </vt:lpstr>
      <vt:lpstr>PowerPoint Presentation</vt:lpstr>
      <vt:lpstr>Subclinical hyperthyroidism</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lump in the neck”</dc:title>
  <dc:creator>Robert Schmidli</dc:creator>
  <cp:lastModifiedBy>Robert Schmidli</cp:lastModifiedBy>
  <cp:revision>36</cp:revision>
  <dcterms:created xsi:type="dcterms:W3CDTF">2007-03-06T10:02:59Z</dcterms:created>
  <dcterms:modified xsi:type="dcterms:W3CDTF">2022-06-16T12:33:37Z</dcterms:modified>
</cp:coreProperties>
</file>